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3" r:id="rId14"/>
    <p:sldId id="264" r:id="rId15"/>
    <p:sldId id="269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63" autoAdjust="0"/>
  </p:normalViewPr>
  <p:slideViewPr>
    <p:cSldViewPr>
      <p:cViewPr varScale="1">
        <p:scale>
          <a:sx n="80" d="100"/>
          <a:sy n="80" d="100"/>
        </p:scale>
        <p:origin x="58" y="173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BA" sz="2400" dirty="0" smtClean="0">
                <a:solidFill>
                  <a:schemeClr val="bg1"/>
                </a:solidFill>
              </a:rPr>
              <a:t>Students: Skarica M., Megla L.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hr-BA" sz="2400" dirty="0" smtClean="0">
                <a:solidFill>
                  <a:schemeClr val="bg1"/>
                </a:solidFill>
              </a:rPr>
              <a:t>Supervisor: Caglioti V.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BA" dirty="0" smtClean="0"/>
              <a:t>Final project for Image Analysis course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BA" sz="4400" dirty="0" smtClean="0"/>
              <a:t>Software for traffic violation of a right hand rule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dirty="0" smtClean="0"/>
              <a:t>Recognition of the violation</a:t>
            </a:r>
          </a:p>
          <a:p>
            <a:pPr lvl="1"/>
            <a:r>
              <a:rPr lang="en-US" dirty="0"/>
              <a:t>right-hand side rule violation could happen between cars of priority (1, 2) and (2,3</a:t>
            </a:r>
            <a:r>
              <a:rPr lang="en-US" dirty="0" smtClean="0"/>
              <a:t>)</a:t>
            </a:r>
            <a:endParaRPr lang="hr-BA" dirty="0" smtClean="0"/>
          </a:p>
          <a:p>
            <a:pPr lvl="1"/>
            <a:r>
              <a:rPr lang="en-US" dirty="0"/>
              <a:t>the distance between the left bounding box edge of vehicle with priority 2 and the one with priority 1 has to be greater </a:t>
            </a:r>
            <a:r>
              <a:rPr lang="hr-BA" dirty="0" smtClean="0"/>
              <a:t>than</a:t>
            </a:r>
            <a:r>
              <a:rPr lang="en-US" dirty="0" smtClean="0"/>
              <a:t> 10</a:t>
            </a:r>
            <a:r>
              <a:rPr lang="hr-BA" dirty="0" smtClean="0"/>
              <a:t>; </a:t>
            </a:r>
            <a:r>
              <a:rPr lang="hr-BA" dirty="0"/>
              <a:t>m</a:t>
            </a:r>
            <a:r>
              <a:rPr lang="en-US" dirty="0" err="1" smtClean="0"/>
              <a:t>eaning</a:t>
            </a:r>
            <a:r>
              <a:rPr lang="en-US" dirty="0" smtClean="0"/>
              <a:t> </a:t>
            </a:r>
            <a:r>
              <a:rPr lang="en-US" dirty="0"/>
              <a:t>we make sure the cars have passed each </a:t>
            </a:r>
            <a:r>
              <a:rPr lang="en-US" dirty="0" smtClean="0"/>
              <a:t>other</a:t>
            </a:r>
            <a:endParaRPr lang="hr-B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Violation detection</a:t>
            </a:r>
            <a:endParaRPr lang="hr-BA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difference between velocity </a:t>
            </a:r>
            <a:r>
              <a:rPr kumimoji="0" lang="sr-Latn-RS" altLang="sr-Latn-RS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\footnotemark</a:t>
            </a:r>
            <a:r>
              <a:rPr kumimoji="0" lang="sr-Latn-RS" altLang="sr-Latn-R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the vehicle with priority 2 and the one with lower priority has to be greater than </a:t>
            </a:r>
            <a:r>
              <a:rPr kumimoji="0" lang="sr-Latn-RS" altLang="sr-Latn-RS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\textit</a:t>
            </a:r>
            <a:r>
              <a:rPr kumimoji="0" lang="sr-Latn-RS" altLang="sr-Latn-R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 </a:t>
            </a:r>
            <a:r>
              <a:rPr kumimoji="0" lang="sr-Latn-RS" altLang="sr-Latn-RS" sz="18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minDeltaVelocity</a:t>
            </a:r>
            <a:r>
              <a:rPr kumimoji="0" lang="sr-Latn-RS" altLang="sr-Latn-R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250}. </a:t>
            </a:r>
            <a:r>
              <a:rPr kumimoji="0" lang="sr-Latn-RS" altLang="sr-Latn-R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Meaning, the vehicle with the higher priority has to have a much lower velocity, as though it was stopping or slowing down</a:t>
            </a:r>
            <a:endParaRPr kumimoji="0" lang="sr-Latn-RS" alt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9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r-BA" dirty="0"/>
              <a:t>T</a:t>
            </a:r>
            <a:r>
              <a:rPr lang="en-US" dirty="0" smtClean="0"/>
              <a:t>he </a:t>
            </a:r>
            <a:r>
              <a:rPr lang="en-US" dirty="0"/>
              <a:t>distance between the top bounding box edge of vehicle with priority 1 and the one with priority 2 has to be greater than </a:t>
            </a:r>
            <a:r>
              <a:rPr lang="hr-BA" dirty="0" smtClean="0"/>
              <a:t>10; </a:t>
            </a:r>
            <a:r>
              <a:rPr lang="hr-BA" dirty="0"/>
              <a:t>m</a:t>
            </a:r>
            <a:r>
              <a:rPr lang="en-US" dirty="0" err="1" smtClean="0"/>
              <a:t>eaning</a:t>
            </a:r>
            <a:r>
              <a:rPr lang="en-US" dirty="0" smtClean="0"/>
              <a:t> </a:t>
            </a:r>
            <a:r>
              <a:rPr lang="en-US" dirty="0"/>
              <a:t>we make sure the car with priority 1 didn't make a left turn and is now "above" the car with priority </a:t>
            </a:r>
            <a:r>
              <a:rPr lang="en-US" dirty="0" smtClean="0"/>
              <a:t>2</a:t>
            </a:r>
            <a:endParaRPr lang="hr-BA" dirty="0" smtClean="0"/>
          </a:p>
          <a:p>
            <a:pPr marL="274320" lvl="1" indent="0">
              <a:buNone/>
            </a:pPr>
            <a:endParaRPr lang="hr-BA" dirty="0" smtClean="0"/>
          </a:p>
          <a:p>
            <a:pPr lvl="1"/>
            <a:r>
              <a:rPr lang="hr-BA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overlap ratio of their bounding boxes has to be greater </a:t>
            </a:r>
            <a:r>
              <a:rPr lang="en-US" dirty="0" smtClean="0"/>
              <a:t>than</a:t>
            </a:r>
            <a:r>
              <a:rPr lang="hr-BA" dirty="0" smtClean="0"/>
              <a:t> 0.2</a:t>
            </a:r>
          </a:p>
          <a:p>
            <a:pPr marL="274320" lvl="1" indent="0">
              <a:buNone/>
            </a:pPr>
            <a:endParaRPr lang="hr-BA" dirty="0" smtClean="0"/>
          </a:p>
          <a:p>
            <a:pPr lvl="1"/>
            <a:r>
              <a:rPr lang="hr-BA" dirty="0"/>
              <a:t>D</a:t>
            </a:r>
            <a:r>
              <a:rPr lang="en-US" dirty="0" err="1" smtClean="0"/>
              <a:t>ifference</a:t>
            </a:r>
            <a:r>
              <a:rPr lang="en-US" dirty="0" smtClean="0"/>
              <a:t> </a:t>
            </a:r>
            <a:r>
              <a:rPr lang="en-US" dirty="0"/>
              <a:t>between </a:t>
            </a:r>
            <a:r>
              <a:rPr lang="en-US" dirty="0" err="1" smtClean="0"/>
              <a:t>velo</a:t>
            </a:r>
            <a:r>
              <a:rPr lang="hr-BA" dirty="0" smtClean="0"/>
              <a:t>city </a:t>
            </a:r>
            <a:r>
              <a:rPr lang="en-US" dirty="0" smtClean="0"/>
              <a:t>of </a:t>
            </a:r>
            <a:r>
              <a:rPr lang="en-US" dirty="0"/>
              <a:t>the vehicle with priority 2 and the one with lower priority has to be greater </a:t>
            </a:r>
            <a:r>
              <a:rPr lang="en-US" dirty="0" smtClean="0"/>
              <a:t>than 250</a:t>
            </a:r>
            <a:r>
              <a:rPr lang="hr-BA" dirty="0" smtClean="0"/>
              <a:t>; meaning </a:t>
            </a:r>
            <a:r>
              <a:rPr lang="en-US" dirty="0"/>
              <a:t>the vehicle with the higher </a:t>
            </a:r>
            <a:r>
              <a:rPr lang="en-US" dirty="0" smtClean="0"/>
              <a:t>priority</a:t>
            </a:r>
            <a:r>
              <a:rPr lang="hr-BA" dirty="0" smtClean="0"/>
              <a:t> is slowing down</a:t>
            </a:r>
          </a:p>
          <a:p>
            <a:pPr lvl="1"/>
            <a:endParaRPr lang="hr-BA" dirty="0"/>
          </a:p>
          <a:p>
            <a:pPr lvl="1"/>
            <a:r>
              <a:rPr lang="hr-BA" dirty="0" smtClean="0"/>
              <a:t>If the above conditions are satisfied, the situation is considered as a violation.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Violation detection</a:t>
            </a:r>
            <a:endParaRPr lang="hr-BA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difference between velocity </a:t>
            </a:r>
            <a:r>
              <a:rPr kumimoji="0" lang="sr-Latn-RS" altLang="sr-Latn-RS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\footnotemark</a:t>
            </a:r>
            <a:r>
              <a:rPr kumimoji="0" lang="sr-Latn-RS" altLang="sr-Latn-R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the vehicle with priority 2 and the one with lower priority has to be greater than </a:t>
            </a:r>
            <a:r>
              <a:rPr kumimoji="0" lang="sr-Latn-RS" altLang="sr-Latn-RS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\textit</a:t>
            </a:r>
            <a:r>
              <a:rPr kumimoji="0" lang="sr-Latn-RS" altLang="sr-Latn-R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 </a:t>
            </a:r>
            <a:r>
              <a:rPr kumimoji="0" lang="sr-Latn-RS" altLang="sr-Latn-RS" sz="18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minDeltaVelocity</a:t>
            </a:r>
            <a:r>
              <a:rPr kumimoji="0" lang="sr-Latn-RS" altLang="sr-Latn-R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250}. </a:t>
            </a:r>
            <a:r>
              <a:rPr kumimoji="0" lang="sr-Latn-RS" altLang="sr-Latn-R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Meaning, the vehicle with the higher priority has to have a much lower velocity, as though it was stopping or slowing down</a:t>
            </a:r>
            <a:endParaRPr kumimoji="0" lang="sr-Latn-RS" alt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9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4471610"/>
              </p:ext>
            </p:extLst>
          </p:nvPr>
        </p:nvGraphicFramePr>
        <p:xfrm>
          <a:off x="6246813" y="1905000"/>
          <a:ext cx="4419600" cy="3754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98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hr-BA" sz="1600" dirty="0" smtClean="0"/>
                        <a:t>Video</a:t>
                      </a:r>
                      <a:endParaRPr lang="hr-B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BA" sz="1600" dirty="0" smtClean="0"/>
                        <a:t>Output - test</a:t>
                      </a:r>
                      <a:endParaRPr lang="hr-B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BA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video_data_sunday/IMG_5108.mov</a:t>
                      </a:r>
                      <a:endParaRPr lang="hr-B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BA" sz="1600" dirty="0" smtClean="0"/>
                        <a:t>Correct classification</a:t>
                      </a:r>
                      <a:endParaRPr lang="hr-B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BA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video_data_sunday/IMG_6914.mov</a:t>
                      </a:r>
                      <a:endParaRPr lang="hr-B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BA" sz="1600" dirty="0" smtClean="0"/>
                        <a:t>Correct classification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video_data_sunday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/IMG_6915_01.mov</a:t>
                      </a:r>
                      <a:endParaRPr lang="hr-B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BA" sz="1600" dirty="0" smtClean="0"/>
                        <a:t>Correct classification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BA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video_data_sunday/IMG_6917.mov</a:t>
                      </a:r>
                      <a:endParaRPr lang="hr-B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BA" sz="1600" dirty="0" smtClean="0"/>
                        <a:t>Problems with bounding boxes – doesn’t detect the violation</a:t>
                      </a:r>
                      <a:endParaRPr lang="hr-B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BA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video_data_sunday/IMG_6919.mov</a:t>
                      </a:r>
                      <a:endParaRPr lang="hr-B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BA" sz="1600" dirty="0" smtClean="0"/>
                        <a:t>Correct classification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BA" dirty="0" smtClean="0"/>
              <a:t>The software is tested on 5 videos obtained by a digital camera</a:t>
            </a:r>
          </a:p>
          <a:p>
            <a:r>
              <a:rPr lang="hr-BA" dirty="0" smtClean="0"/>
              <a:t>If the violation happens, software outputs which car made a violation; if there is no violation, software outputs a non violation sign</a:t>
            </a:r>
          </a:p>
          <a:p>
            <a:endParaRPr lang="hr-BA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smtClean="0"/>
              <a:t>No testing video for </a:t>
            </a:r>
            <a:r>
              <a:rPr lang="en-US" dirty="0"/>
              <a:t>violation of the right-hand side rule between vehicles with priority 2 and </a:t>
            </a:r>
            <a:r>
              <a:rPr lang="en-US" dirty="0" smtClean="0"/>
              <a:t>3</a:t>
            </a:r>
            <a:endParaRPr lang="hr-BA" dirty="0" smtClean="0"/>
          </a:p>
          <a:p>
            <a:r>
              <a:rPr lang="hr-BA" dirty="0" smtClean="0"/>
              <a:t>S</a:t>
            </a:r>
            <a:r>
              <a:rPr lang="en-US" dirty="0" smtClean="0"/>
              <a:t>lightest </a:t>
            </a:r>
            <a:r>
              <a:rPr lang="en-US" dirty="0"/>
              <a:t>shake of a camera can cause the surrounding background to be detected as a moving object, </a:t>
            </a:r>
            <a:r>
              <a:rPr lang="en-US" dirty="0" smtClean="0"/>
              <a:t>renders </a:t>
            </a:r>
            <a:r>
              <a:rPr lang="en-US" dirty="0"/>
              <a:t>the software useless in traffic violation </a:t>
            </a:r>
            <a:r>
              <a:rPr lang="en-US" dirty="0" smtClean="0"/>
              <a:t>detection</a:t>
            </a:r>
            <a:endParaRPr lang="hr-BA" dirty="0" smtClean="0"/>
          </a:p>
          <a:p>
            <a:r>
              <a:rPr lang="hr-BA" dirty="0" smtClean="0"/>
              <a:t>Future Goal: </a:t>
            </a:r>
            <a:r>
              <a:rPr lang="en-US" dirty="0"/>
              <a:t>further refine motion detection so it also handles even more complex cases</a:t>
            </a:r>
            <a:endParaRPr lang="hr-B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Problems and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BA" dirty="0" smtClean="0"/>
              <a:t>Thank you for the attention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5074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Key findings / </a:t>
            </a:r>
            <a:r>
              <a:rPr lang="en-US" dirty="0" smtClean="0"/>
              <a:t>results</a:t>
            </a:r>
            <a:endParaRPr lang="hr-BA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hr-BA" dirty="0" smtClean="0"/>
              <a:t>goal</a:t>
            </a:r>
          </a:p>
          <a:p>
            <a:endParaRPr lang="hr-BA" dirty="0"/>
          </a:p>
          <a:p>
            <a:r>
              <a:rPr lang="en-US" dirty="0" smtClean="0"/>
              <a:t>Project</a:t>
            </a:r>
            <a:r>
              <a:rPr lang="hr-BA" dirty="0" smtClean="0"/>
              <a:t> implementation</a:t>
            </a:r>
          </a:p>
          <a:p>
            <a:pPr lvl="1"/>
            <a:r>
              <a:rPr lang="hr-BA" sz="1600" dirty="0" smtClean="0"/>
              <a:t>Vehicle recognition </a:t>
            </a:r>
          </a:p>
          <a:p>
            <a:pPr lvl="1"/>
            <a:r>
              <a:rPr lang="hr-BA" sz="1600" dirty="0" smtClean="0"/>
              <a:t>Tracking </a:t>
            </a:r>
          </a:p>
          <a:p>
            <a:pPr lvl="1"/>
            <a:r>
              <a:rPr lang="hr-BA" sz="1600" dirty="0" smtClean="0"/>
              <a:t>Traffic violation recognition</a:t>
            </a:r>
          </a:p>
          <a:p>
            <a:pPr marL="301752" lvl="1" indent="0">
              <a:buNone/>
            </a:pPr>
            <a:endParaRPr lang="hr-BA" sz="1600" dirty="0"/>
          </a:p>
          <a:p>
            <a:pPr marL="0" indent="0">
              <a:buNone/>
            </a:pPr>
            <a:endParaRPr lang="hr-BA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smtClean="0"/>
              <a:t>Real world</a:t>
            </a:r>
          </a:p>
          <a:p>
            <a:pPr lvl="1"/>
            <a:r>
              <a:rPr lang="hr-BA" dirty="0" smtClean="0"/>
              <a:t> Crossroads without traffic lights or traffic signs</a:t>
            </a:r>
          </a:p>
          <a:p>
            <a:pPr lvl="1"/>
            <a:r>
              <a:rPr lang="hr-BA" dirty="0"/>
              <a:t> </a:t>
            </a:r>
            <a:r>
              <a:rPr lang="hr-BA" dirty="0" smtClean="0"/>
              <a:t>Application of a right hand rule</a:t>
            </a:r>
          </a:p>
          <a:p>
            <a:pPr marL="274320" lvl="1" indent="0">
              <a:buNone/>
            </a:pPr>
            <a:endParaRPr lang="hr-BA" dirty="0" smtClean="0"/>
          </a:p>
          <a:p>
            <a:pPr marL="274320" lvl="1" indent="0">
              <a:buNone/>
            </a:pPr>
            <a:endParaRPr lang="hr-BA" dirty="0" smtClean="0"/>
          </a:p>
          <a:p>
            <a:r>
              <a:rPr lang="hr-BA" dirty="0" smtClean="0"/>
              <a:t>Software for recognizing right hand rule violations</a:t>
            </a:r>
          </a:p>
          <a:p>
            <a:pPr lvl="1"/>
            <a:r>
              <a:rPr lang="hr-BA" dirty="0" smtClean="0"/>
              <a:t> Track violations on every intersection without traffic lights/signs</a:t>
            </a:r>
          </a:p>
          <a:p>
            <a:pPr lvl="1"/>
            <a:r>
              <a:rPr lang="hr-BA" dirty="0"/>
              <a:t> </a:t>
            </a:r>
            <a:r>
              <a:rPr lang="hr-BA" dirty="0" smtClean="0"/>
              <a:t>Easy and profitable</a:t>
            </a:r>
          </a:p>
          <a:p>
            <a:pPr marL="274320" lvl="1" indent="0">
              <a:buNone/>
            </a:pPr>
            <a:endParaRPr lang="hr-B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hr-BA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smtClean="0"/>
              <a:t>Acquisition of video material</a:t>
            </a:r>
            <a:endParaRPr lang="en-US" dirty="0" smtClean="0"/>
          </a:p>
          <a:p>
            <a:pPr lvl="1"/>
            <a:r>
              <a:rPr lang="hr-BA" dirty="0" smtClean="0"/>
              <a:t>Classical digital camera attached to an elevated object</a:t>
            </a:r>
          </a:p>
          <a:p>
            <a:pPr lvl="1"/>
            <a:r>
              <a:rPr lang="hr-BA" dirty="0" smtClean="0"/>
              <a:t>Frame rate: 30fps</a:t>
            </a:r>
          </a:p>
          <a:p>
            <a:r>
              <a:rPr lang="hr-BA" dirty="0" smtClean="0"/>
              <a:t>Software implementation</a:t>
            </a:r>
          </a:p>
          <a:p>
            <a:r>
              <a:rPr lang="hr-BA" dirty="0" smtClean="0"/>
              <a:t>Testing and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/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Software implementation procedure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844824"/>
            <a:ext cx="9439688" cy="3889114"/>
          </a:xfrm>
        </p:spPr>
      </p:pic>
    </p:spTree>
    <p:extLst>
      <p:ext uri="{BB962C8B-B14F-4D97-AF65-F5344CB8AC3E}">
        <p14:creationId xmlns:p14="http://schemas.microsoft.com/office/powerpoint/2010/main" val="3041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Vehicle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BA" dirty="0" smtClean="0"/>
              <a:t>Foreground estimation </a:t>
            </a:r>
          </a:p>
          <a:p>
            <a:pPr lvl="1"/>
            <a:r>
              <a:rPr lang="hr-BA" dirty="0" smtClean="0"/>
              <a:t> Gaussian Mixture Models</a:t>
            </a:r>
          </a:p>
          <a:p>
            <a:pPr marL="457200" indent="-457200">
              <a:buFont typeface="+mj-lt"/>
              <a:buAutoNum type="arabicPeriod"/>
            </a:pPr>
            <a:r>
              <a:rPr lang="hr-BA" dirty="0" smtClean="0"/>
              <a:t>Filter application</a:t>
            </a:r>
          </a:p>
          <a:p>
            <a:pPr lvl="1"/>
            <a:r>
              <a:rPr lang="hr-BA" dirty="0" smtClean="0"/>
              <a:t> Remove noise</a:t>
            </a:r>
          </a:p>
          <a:p>
            <a:pPr marL="457200" indent="-457200">
              <a:buFont typeface="+mj-lt"/>
              <a:buAutoNum type="arabicPeriod"/>
            </a:pPr>
            <a:r>
              <a:rPr lang="hr-BA" dirty="0" smtClean="0"/>
              <a:t>Blob analysis</a:t>
            </a:r>
          </a:p>
          <a:p>
            <a:pPr lvl="1"/>
            <a:r>
              <a:rPr lang="hr-BA" dirty="0"/>
              <a:t> </a:t>
            </a:r>
            <a:r>
              <a:rPr lang="hr-BA" dirty="0" smtClean="0"/>
              <a:t>Extract moving cars from estimated foreground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23657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dirty="0" smtClean="0"/>
              <a:t>The most important part of vehicle recognition step</a:t>
            </a:r>
          </a:p>
          <a:p>
            <a:endParaRPr lang="hr-BA" dirty="0" smtClean="0"/>
          </a:p>
          <a:p>
            <a:r>
              <a:rPr lang="hr-BA" dirty="0" smtClean="0"/>
              <a:t>GMM models each pixel with mixture of different Gaussians</a:t>
            </a:r>
          </a:p>
          <a:p>
            <a:pPr lvl="1"/>
            <a:r>
              <a:rPr lang="hr-BA" dirty="0" smtClean="0"/>
              <a:t>„Pixel process” – value of a pixel over time</a:t>
            </a:r>
          </a:p>
          <a:p>
            <a:pPr lvl="1"/>
            <a:r>
              <a:rPr lang="hr-BA" dirty="0" smtClean="0"/>
              <a:t>History of each pixel is modeled by mixture of </a:t>
            </a:r>
            <a:r>
              <a:rPr lang="hr-BA" i="1" dirty="0" smtClean="0"/>
              <a:t>K</a:t>
            </a:r>
            <a:r>
              <a:rPr lang="hr-BA" dirty="0" smtClean="0"/>
              <a:t> Gaussian distributions</a:t>
            </a:r>
          </a:p>
          <a:p>
            <a:pPr lvl="1"/>
            <a:r>
              <a:rPr lang="hr-BA" dirty="0" smtClean="0"/>
              <a:t>The best distributions are taken for background estimation; others are considered as foreground.</a:t>
            </a:r>
          </a:p>
          <a:p>
            <a:endParaRPr lang="hr-BA" dirty="0" smtClean="0"/>
          </a:p>
          <a:p>
            <a:endParaRPr lang="hr-BA" dirty="0" smtClean="0"/>
          </a:p>
          <a:p>
            <a:endParaRPr lang="hr-B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BA" sz="2800" dirty="0" smtClean="0"/>
              <a:t>Foreground estimation: Gaussian Mixture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70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smtClean="0"/>
              <a:t>Kalman filter</a:t>
            </a:r>
          </a:p>
          <a:p>
            <a:pPr lvl="1"/>
            <a:r>
              <a:rPr lang="hr-BA" dirty="0" smtClean="0"/>
              <a:t>Predict car’s location in each frame</a:t>
            </a:r>
          </a:p>
          <a:p>
            <a:pPr lvl="1"/>
            <a:r>
              <a:rPr lang="hr-BA" dirty="0" smtClean="0"/>
              <a:t>Determine likelihood of each detection being assigned to each moving car</a:t>
            </a:r>
          </a:p>
          <a:p>
            <a:r>
              <a:rPr lang="hr-BA" dirty="0" smtClean="0"/>
              <a:t>Car tracks (i.e records)</a:t>
            </a:r>
          </a:p>
          <a:p>
            <a:pPr lvl="1"/>
            <a:r>
              <a:rPr lang="hr-BA" dirty="0" smtClean="0"/>
              <a:t>One track = one moving car in the video</a:t>
            </a:r>
          </a:p>
          <a:p>
            <a:pPr lvl="1"/>
            <a:r>
              <a:rPr lang="hr-BA" dirty="0" smtClean="0"/>
              <a:t>Fields: id, age, bbox, bbox_initial, velocity, priority, kalmanFilter, totalVisibleCount, consecutiveInvisibleCount</a:t>
            </a:r>
            <a:endParaRPr lang="hr-BA" dirty="0"/>
          </a:p>
          <a:p>
            <a:r>
              <a:rPr lang="hr-BA" dirty="0" smtClean="0"/>
              <a:t>Important: maintain the state of a tracked cars; delete cars that left the frame or wrong assignments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Vehicle tracking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09957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8" y="1905000"/>
            <a:ext cx="3775669" cy="4267200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BA" dirty="0" smtClean="0"/>
              <a:t>Assignment of priorities</a:t>
            </a:r>
          </a:p>
          <a:p>
            <a:pPr lvl="1"/>
            <a:r>
              <a:rPr lang="hr-BA" dirty="0" smtClean="0"/>
              <a:t>Each car has assigned priority which helps us determine which car has the right to pass first</a:t>
            </a:r>
          </a:p>
          <a:p>
            <a:pPr lvl="1"/>
            <a:r>
              <a:rPr lang="hr-BA" dirty="0" smtClean="0"/>
              <a:t>The priorities are assigned in descending order</a:t>
            </a:r>
          </a:p>
          <a:p>
            <a:pPr lvl="1"/>
            <a:r>
              <a:rPr lang="hr-BA" dirty="0" smtClean="0"/>
              <a:t>Example: car coming from the left has priority 3 and it has the right to pass first; Car having priority 2 has the priority over car having priority 1 etc.</a:t>
            </a:r>
          </a:p>
          <a:p>
            <a:pPr lvl="1"/>
            <a:endParaRPr lang="hr-B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Violation detection</a:t>
            </a:r>
            <a:endParaRPr lang="hr-BA" dirty="0"/>
          </a:p>
        </p:txBody>
      </p:sp>
      <p:sp>
        <p:nvSpPr>
          <p:cNvPr id="6" name="TextBox 5"/>
          <p:cNvSpPr txBox="1"/>
          <p:nvPr/>
        </p:nvSpPr>
        <p:spPr>
          <a:xfrm>
            <a:off x="6886500" y="6309320"/>
            <a:ext cx="316835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r-BA" sz="1600" b="1" dirty="0" smtClean="0">
                <a:solidFill>
                  <a:schemeClr val="bg1"/>
                </a:solidFill>
              </a:rPr>
              <a:t>Detecting car’s priority</a:t>
            </a:r>
            <a:endParaRPr lang="hr-BA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750</Words>
  <Application>Microsoft Office PowerPoint</Application>
  <PresentationFormat>Custom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Century Gothic</vt:lpstr>
      <vt:lpstr>Wingdings 3</vt:lpstr>
      <vt:lpstr>Student presentation</vt:lpstr>
      <vt:lpstr>Software for traffic violation of a right hand rule</vt:lpstr>
      <vt:lpstr>Overview</vt:lpstr>
      <vt:lpstr>Project Goal</vt:lpstr>
      <vt:lpstr>Procedure / Methodology</vt:lpstr>
      <vt:lpstr>Software implementation procedure</vt:lpstr>
      <vt:lpstr>Vehicle recognition</vt:lpstr>
      <vt:lpstr>Foreground estimation: Gaussian Mixture Models</vt:lpstr>
      <vt:lpstr>Vehicle tracking</vt:lpstr>
      <vt:lpstr>Violation detection</vt:lpstr>
      <vt:lpstr>Violation detection</vt:lpstr>
      <vt:lpstr>Violation detection</vt:lpstr>
      <vt:lpstr>Results</vt:lpstr>
      <vt:lpstr>Problems and future work</vt:lpstr>
      <vt:lpstr>Thank you for the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2016-07-11T10:08:58Z</dcterms:created>
  <dcterms:modified xsi:type="dcterms:W3CDTF">2016-07-11T11:39:32Z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