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15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ko leandri" initials="ml" lastIdx="2" clrIdx="0">
    <p:extLst>
      <p:ext uri="{19B8F6BF-5375-455C-9EA6-DF929625EA0E}">
        <p15:presenceInfo xmlns:p15="http://schemas.microsoft.com/office/powerpoint/2012/main" userId="S::mirko.leandri@alumni.uniroma2.eu::518189f9-12ae-431d-ae41-6f3d991975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24"/>
  </p:normalViewPr>
  <p:slideViewPr>
    <p:cSldViewPr snapToGrid="0" snapToObjects="1">
      <p:cViewPr varScale="1">
        <p:scale>
          <a:sx n="84" d="100"/>
          <a:sy n="84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7T12:31:36.01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D1E47-E01F-714D-9A16-697A26F63EE4}" type="datetimeFigureOut">
              <a:rPr lang="it-IT" smtClean="0"/>
              <a:t>08/07/21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2F54B-8F78-9C45-B5DF-EA9C54E190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82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9FFA-A133-4240-9FBB-0F9AEAD7FCCF}" type="datetime1">
              <a:rPr lang="it-IT" smtClean="0"/>
              <a:t>08/07/21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5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A8F6-D2B9-0147-839D-2C480B34F9EA}" type="datetime1">
              <a:rPr lang="it-IT" smtClean="0"/>
              <a:t>08/07/21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0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750B-243C-854D-9BCB-5F8EBA96E02E}" type="datetime1">
              <a:rPr lang="it-IT" smtClean="0"/>
              <a:t>08/07/21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0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769-9842-E24D-A519-3D0FBA2F20B6}" type="datetime1">
              <a:rPr lang="it-IT" smtClean="0"/>
              <a:t>08/07/21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1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8443-4177-E242-808C-AA1A2D667052}" type="datetime1">
              <a:rPr lang="it-IT" smtClean="0"/>
              <a:t>08/07/21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4BBF-A7D9-4C4C-B8EA-1BD0A536F7AC}" type="datetime1">
              <a:rPr lang="it-IT" smtClean="0"/>
              <a:t>08/07/21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AE35-9C11-4049-92BE-69F21822D7A8}" type="datetime1">
              <a:rPr lang="it-IT" smtClean="0"/>
              <a:t>08/07/21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7D37-5B0E-4C4D-9AC4-AE7B3EF7B70D}" type="datetime1">
              <a:rPr lang="it-IT" smtClean="0"/>
              <a:t>08/07/21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3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04B9-0FA9-2F4F-A5A3-DBF9AB0D8717}" type="datetime1">
              <a:rPr lang="it-IT" smtClean="0"/>
              <a:t>08/07/21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1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C8FC-5FDE-B443-9B4D-C3093CBA90C4}" type="datetime1">
              <a:rPr lang="it-IT" smtClean="0"/>
              <a:t>08/07/21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D96B-4F5C-054A-9192-845462705DC9}" type="datetime1">
              <a:rPr lang="it-IT" smtClean="0"/>
              <a:t>08/07/21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1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1B50-C660-C042-965A-DEDC9F0F2724}" type="datetime1">
              <a:rPr lang="it-IT" smtClean="0"/>
              <a:t>08/07/21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08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16" r:id="rId7"/>
    <p:sldLayoutId id="2147483817" r:id="rId8"/>
    <p:sldLayoutId id="2147483818" r:id="rId9"/>
    <p:sldLayoutId id="2147483819" r:id="rId10"/>
    <p:sldLayoutId id="214748382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Carta_di_controll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968A13-5472-5346-9C42-262345879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2387600"/>
          </a:xfrm>
        </p:spPr>
        <p:txBody>
          <a:bodyPr>
            <a:normAutofit/>
          </a:bodyPr>
          <a:lstStyle/>
          <a:p>
            <a:pPr algn="l"/>
            <a:r>
              <a:rPr lang="it-IT"/>
              <a:t>Deliverable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6C88E5-038B-9440-8ECB-4864D35F4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3602038"/>
            <a:ext cx="6614161" cy="1655762"/>
          </a:xfrm>
        </p:spPr>
        <p:txBody>
          <a:bodyPr>
            <a:normAutofit/>
          </a:bodyPr>
          <a:lstStyle/>
          <a:p>
            <a:pPr algn="l"/>
            <a:r>
              <a:rPr lang="it-IT"/>
              <a:t>Creazione di un data Flow Chart rappresentante i ticket fixati durante i mesi di vita di progetti open source</a:t>
            </a:r>
          </a:p>
        </p:txBody>
      </p:sp>
      <p:grpSp>
        <p:nvGrpSpPr>
          <p:cNvPr id="99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142" name="Oval 99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01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03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ampadina colorata con icone commerciali">
            <a:extLst>
              <a:ext uri="{FF2B5EF4-FFF2-40B4-BE49-F238E27FC236}">
                <a16:creationId xmlns:a16="http://schemas.microsoft.com/office/drawing/2014/main" id="{FFE16DF4-EA12-4114-9BC3-96DF511ED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3" r="35008" b="-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D1F137-FD76-2449-9700-CD0431D783EB}"/>
              </a:ext>
            </a:extLst>
          </p:cNvPr>
          <p:cNvSpPr txBox="1"/>
          <p:nvPr/>
        </p:nvSpPr>
        <p:spPr>
          <a:xfrm>
            <a:off x="775914" y="101472"/>
            <a:ext cx="4414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Materia: ISW2</a:t>
            </a:r>
          </a:p>
          <a:p>
            <a:pPr>
              <a:spcAft>
                <a:spcPts val="600"/>
              </a:spcAft>
            </a:pPr>
            <a:r>
              <a:rPr lang="it-IT" dirty="0"/>
              <a:t>Studente: Mirko Leandri</a:t>
            </a:r>
          </a:p>
          <a:p>
            <a:pPr>
              <a:spcAft>
                <a:spcPts val="600"/>
              </a:spcAft>
            </a:pPr>
            <a:r>
              <a:rPr lang="it-IT" dirty="0"/>
              <a:t>Insegnante: Davide </a:t>
            </a:r>
            <a:r>
              <a:rPr lang="it-IT" dirty="0" err="1"/>
              <a:t>Falessi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499882-ACD7-8848-AE9C-9E526B69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D1B78F-9EF3-2340-A7EF-2D04A7A2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r>
              <a:rPr lang="it-IT" dirty="0"/>
              <a:t> control chart (2)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4B61E10-B736-D141-B183-75AA1184C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184" y="1825625"/>
            <a:ext cx="6935857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27B1D7-1694-C141-9388-BE82CE3F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10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24192C-DD42-3E49-9387-6156C65ADEF6}"/>
              </a:ext>
            </a:extLst>
          </p:cNvPr>
          <p:cNvSpPr txBox="1"/>
          <p:nvPr/>
        </p:nvSpPr>
        <p:spPr>
          <a:xfrm>
            <a:off x="259492" y="3139062"/>
            <a:ext cx="202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Vediamo uno screen del grafico ottenuto </a:t>
            </a:r>
            <a:r>
              <a:rPr lang="it-IT" dirty="0" err="1"/>
              <a:t>dall’excel</a:t>
            </a:r>
            <a:r>
              <a:rPr lang="it-IT" dirty="0"/>
              <a:t> del control flow chart</a:t>
            </a:r>
          </a:p>
        </p:txBody>
      </p:sp>
    </p:spTree>
    <p:extLst>
      <p:ext uri="{BB962C8B-B14F-4D97-AF65-F5344CB8AC3E}">
        <p14:creationId xmlns:p14="http://schemas.microsoft.com/office/powerpoint/2010/main" val="206950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53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55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95" name="Oval 58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59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6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61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62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63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64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65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66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67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68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6" name="Freeform: Shape 69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Freeform: Shape 70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8" name="Oval 71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72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10" name="Rectangle 74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Tavolo di sala riunioni">
            <a:extLst>
              <a:ext uri="{FF2B5EF4-FFF2-40B4-BE49-F238E27FC236}">
                <a16:creationId xmlns:a16="http://schemas.microsoft.com/office/drawing/2014/main" id="{B5BC2E07-B9E0-412C-AD05-B850E3530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2205" b="14761"/>
          <a:stretch/>
        </p:blipFill>
        <p:spPr>
          <a:xfrm>
            <a:off x="0" y="136523"/>
            <a:ext cx="12190456" cy="6857990"/>
          </a:xfrm>
          <a:prstGeom prst="rect">
            <a:avLst/>
          </a:prstGeom>
        </p:spPr>
      </p:pic>
      <p:sp>
        <p:nvSpPr>
          <p:cNvPr id="111" name="Rectangle 76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28F8F9-C61F-BE47-A83C-EA0CEB32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85" y="2408811"/>
            <a:ext cx="9923708" cy="1020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>
                <a:solidFill>
                  <a:schemeClr val="tx1"/>
                </a:solidFill>
              </a:rPr>
              <a:t>Discussione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112" name="Oval 78">
            <a:extLst>
              <a:ext uri="{FF2B5EF4-FFF2-40B4-BE49-F238E27FC236}">
                <a16:creationId xmlns:a16="http://schemas.microsoft.com/office/drawing/2014/main" id="{DA09ABEB-FBB2-4784-AB42-132C2B7B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5714" y="236341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80">
            <a:extLst>
              <a:ext uri="{FF2B5EF4-FFF2-40B4-BE49-F238E27FC236}">
                <a16:creationId xmlns:a16="http://schemas.microsoft.com/office/drawing/2014/main" id="{4E19B7D6-ACF5-4FD5-9847-AA489F05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840" y="538627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82">
            <a:extLst>
              <a:ext uri="{FF2B5EF4-FFF2-40B4-BE49-F238E27FC236}">
                <a16:creationId xmlns:a16="http://schemas.microsoft.com/office/drawing/2014/main" id="{2DC3951C-8573-4092-BB1C-895AB62D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3509" y="516637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84">
            <a:extLst>
              <a:ext uri="{FF2B5EF4-FFF2-40B4-BE49-F238E27FC236}">
                <a16:creationId xmlns:a16="http://schemas.microsoft.com/office/drawing/2014/main" id="{D897F30D-1513-46A2-A047-AEC827A0E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8803" y="1206077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86">
            <a:extLst>
              <a:ext uri="{FF2B5EF4-FFF2-40B4-BE49-F238E27FC236}">
                <a16:creationId xmlns:a16="http://schemas.microsoft.com/office/drawing/2014/main" id="{5484E33B-84C6-44AB-B37B-AD40DD86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142" y="4588038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32C2FFF-1C26-4710-B2B8-9DB486DA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540" y="61691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6D50462-DF3B-4889-8D2A-9B6BE774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2793" y="5536248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ABAE30-EAD6-C740-88C8-5C46F78F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3150" y="6488268"/>
            <a:ext cx="2743200" cy="23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4661B72-AE95-451D-822D-E19815CF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02762" y="6299355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F38963-C79C-5941-8751-66AF91BD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Discussione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DB28ED-5B25-8A44-A633-7C754B2F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Non sono molte le questioni da trattare per questa prima </a:t>
            </a:r>
            <a:r>
              <a:rPr lang="it-IT" dirty="0" err="1"/>
              <a:t>deliverable</a:t>
            </a:r>
            <a:r>
              <a:rPr lang="it-IT" dirty="0"/>
              <a:t>, a livello implementativo forse avremmo potuto adottare una scelta più performante a livello algoritmico, dato che dopo aver ordinato l’array dei ticket, per vedere se essi sono stati </a:t>
            </a:r>
            <a:r>
              <a:rPr lang="it-IT" dirty="0" err="1"/>
              <a:t>fixati</a:t>
            </a:r>
            <a:r>
              <a:rPr lang="it-IT" dirty="0"/>
              <a:t> o meno andiamo a eseguire due cicli su tutti i ticket ottenuti. Inoltre è forse discutibile la scelta di inizializzare l’array con tutti i mesi con 0 ticket </a:t>
            </a:r>
            <a:r>
              <a:rPr lang="it-IT" dirty="0" err="1"/>
              <a:t>fixati</a:t>
            </a:r>
            <a:r>
              <a:rPr lang="it-IT" dirty="0"/>
              <a:t>, che ci evita un doppio controllo forse più complesso.</a:t>
            </a:r>
          </a:p>
          <a:p>
            <a:pPr marL="0" indent="0">
              <a:buNone/>
            </a:pPr>
            <a:r>
              <a:rPr lang="it-IT" dirty="0"/>
              <a:t>Da precisare secondo me, che spesso i dati di </a:t>
            </a:r>
            <a:r>
              <a:rPr lang="it-IT" dirty="0" err="1"/>
              <a:t>Jira</a:t>
            </a:r>
            <a:r>
              <a:rPr lang="it-IT" dirty="0"/>
              <a:t> risultano imprecisi, rendendo questo software ovviamente un software di stima, che non ci da un valore assoluto e incontestabile, ma appunto una stima che dipende da quanto sono precisi i dati su </a:t>
            </a:r>
            <a:r>
              <a:rPr lang="it-IT" dirty="0" err="1"/>
              <a:t>Jira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B691A3C-00EB-C048-ACDB-75D107F7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3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20372F-7147-AF49-9A0D-D966B068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Grazie per l’attenzione!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C6815B-C58D-9B49-BE0F-502ABCDC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6A8A46-AFD4-F84A-95F3-F474D56B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4AE8E4-9406-C94D-AB3D-6A48E404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Scaletta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D9CE6D-5D08-1C42-85B2-6ADC0791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Progettazione</a:t>
            </a:r>
          </a:p>
          <a:p>
            <a:r>
              <a:rPr lang="it-IT" dirty="0"/>
              <a:t>Risultati ottenuti</a:t>
            </a:r>
          </a:p>
          <a:p>
            <a:r>
              <a:rPr lang="it-IT" dirty="0"/>
              <a:t>Discussione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C4DEFE-5932-7045-A31D-9326305D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4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3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6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68" name="Rectangle 2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9" name="Picture 4" descr="Lampadina su sfondo giallo con cavo e fasci di luce disegnati">
            <a:extLst>
              <a:ext uri="{FF2B5EF4-FFF2-40B4-BE49-F238E27FC236}">
                <a16:creationId xmlns:a16="http://schemas.microsoft.com/office/drawing/2014/main" id="{16C60B5A-1AB4-415E-ACD7-8359ED685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537"/>
          <a:stretch/>
        </p:blipFill>
        <p:spPr>
          <a:xfrm>
            <a:off x="20" y="331446"/>
            <a:ext cx="12191980" cy="6857990"/>
          </a:xfrm>
          <a:prstGeom prst="rect">
            <a:avLst/>
          </a:prstGeom>
        </p:spPr>
      </p:pic>
      <p:sp>
        <p:nvSpPr>
          <p:cNvPr id="70" name="Freeform: Shape 31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33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35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37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39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41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43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45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4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F9E5EF-775C-274E-9A60-496204D2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321" y="1620177"/>
            <a:ext cx="5770281" cy="3617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 err="1">
                <a:solidFill>
                  <a:schemeClr val="tx1"/>
                </a:solidFill>
              </a:rPr>
              <a:t>Progettazione</a:t>
            </a:r>
            <a:br>
              <a:rPr lang="en-US" sz="6000" dirty="0">
                <a:solidFill>
                  <a:schemeClr val="tx1"/>
                </a:solidFill>
              </a:rPr>
            </a:br>
            <a:br>
              <a:rPr lang="en-US" sz="6000" dirty="0">
                <a:solidFill>
                  <a:schemeClr val="tx1"/>
                </a:solidFill>
              </a:rPr>
            </a:b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4DEBE1-F202-8448-B356-CFFE77A5AA4A}"/>
              </a:ext>
            </a:extLst>
          </p:cNvPr>
          <p:cNvSpPr txBox="1"/>
          <p:nvPr/>
        </p:nvSpPr>
        <p:spPr>
          <a:xfrm>
            <a:off x="2442411" y="3726088"/>
            <a:ext cx="441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-Cosa stiamo facendo?</a:t>
            </a:r>
          </a:p>
          <a:p>
            <a:r>
              <a:rPr lang="it-IT" dirty="0"/>
              <a:t>-Scelta del progetto</a:t>
            </a:r>
          </a:p>
          <a:p>
            <a:r>
              <a:rPr lang="it-IT" dirty="0"/>
              <a:t>-Implementazione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92EE78-F667-C546-8C02-BFD2576C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2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18A023-AF8F-5748-AEA2-7DA61168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80" y="889142"/>
            <a:ext cx="5318760" cy="774596"/>
          </a:xfrm>
        </p:spPr>
        <p:txBody>
          <a:bodyPr anchor="b">
            <a:normAutofit/>
          </a:bodyPr>
          <a:lstStyle/>
          <a:p>
            <a:r>
              <a:rPr lang="it-IT" sz="4400" dirty="0"/>
              <a:t>Cosa stiamo facendo?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DEF653-2797-EB4B-9E6C-4FADF811F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237636"/>
            <a:ext cx="4606280" cy="2773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1800" dirty="0"/>
              <a:t>Questa prima </a:t>
            </a:r>
            <a:r>
              <a:rPr lang="it-IT" sz="1800" dirty="0" err="1"/>
              <a:t>deliverable</a:t>
            </a:r>
            <a:r>
              <a:rPr lang="it-IT" sz="1800" dirty="0"/>
              <a:t> prevede la scelta di un progetto tramite criteri specifici scelti dall’insegnante,  e per questo progetto vanno presi i dati dei ticket di </a:t>
            </a:r>
            <a:r>
              <a:rPr lang="it-IT" sz="1800" dirty="0" err="1"/>
              <a:t>Jira</a:t>
            </a:r>
            <a:r>
              <a:rPr lang="it-IT" sz="1800" dirty="0"/>
              <a:t> relativi ad esso e andare a vedere quanti venivano «risolti» o </a:t>
            </a:r>
            <a:r>
              <a:rPr lang="it-IT" sz="1800" dirty="0" err="1"/>
              <a:t>fixati</a:t>
            </a:r>
            <a:r>
              <a:rPr lang="it-IT" sz="1800" dirty="0"/>
              <a:t> in determinati lassi temporali. Ho utilizzato come IDE </a:t>
            </a:r>
            <a:r>
              <a:rPr lang="it-IT" sz="1800" dirty="0" err="1"/>
              <a:t>Eclipse</a:t>
            </a:r>
            <a:r>
              <a:rPr lang="it-IT" sz="1800" dirty="0"/>
              <a:t> e come linguaggio di programmazione Java.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28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0" name="Oval 17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8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19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C37C7D-403E-DC41-BD6F-46AF520EB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296" y="2237636"/>
            <a:ext cx="4636642" cy="2608111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8CF2AA-BEF1-BD43-8208-C886F2AB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3150" y="6488268"/>
            <a:ext cx="2743200" cy="23320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3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500EE-AD81-384E-9880-66880253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Scelta del progetto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D7F1BD-9C5B-F64C-A9D7-590CE8E0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la metodologia scelta dall’insegnante, avrei dovuto usare il progetto «LABS», che però è stato ritirato, cosi come quello immediatamente successivo, avendo discusso la cosa durante la lezione, siamo arrivati alla conclusione di scartare questi progetti e di selezionare il primo disponibile «non ritirato», nel mio caso «LEGAL».</a:t>
            </a:r>
          </a:p>
          <a:p>
            <a:endParaRPr lang="it-IT" dirty="0"/>
          </a:p>
          <a:p>
            <a:r>
              <a:rPr lang="it-IT" dirty="0"/>
              <a:t>Qui di seguito il link per i progetti open source su </a:t>
            </a:r>
            <a:r>
              <a:rPr lang="it-IT" dirty="0" err="1"/>
              <a:t>Jira</a:t>
            </a:r>
            <a:r>
              <a:rPr lang="it-IT" dirty="0"/>
              <a:t>: </a:t>
            </a:r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issues.apache.org</a:t>
            </a:r>
            <a:r>
              <a:rPr lang="it-IT" dirty="0"/>
              <a:t>/</a:t>
            </a:r>
            <a:r>
              <a:rPr lang="it-IT" dirty="0" err="1"/>
              <a:t>jira</a:t>
            </a:r>
            <a:r>
              <a:rPr lang="it-IT" dirty="0"/>
              <a:t>/</a:t>
            </a:r>
            <a:r>
              <a:rPr lang="it-IT" dirty="0" err="1"/>
              <a:t>secure</a:t>
            </a:r>
            <a:r>
              <a:rPr lang="it-IT" dirty="0"/>
              <a:t>/</a:t>
            </a:r>
            <a:r>
              <a:rPr lang="it-IT" dirty="0" err="1"/>
              <a:t>BrowseProjects.jspa?selectedCategory</a:t>
            </a:r>
            <a:r>
              <a:rPr lang="it-IT" dirty="0"/>
              <a:t>=</a:t>
            </a:r>
            <a:r>
              <a:rPr lang="it-IT" dirty="0" err="1"/>
              <a:t>all&amp;selectedProjectType</a:t>
            </a:r>
            <a:r>
              <a:rPr lang="it-IT" dirty="0"/>
              <a:t>=</a:t>
            </a:r>
            <a:r>
              <a:rPr lang="it-IT" dirty="0" err="1"/>
              <a:t>all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E5D968-70A6-D04A-B2BE-1A015930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9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80D035-50A8-7B47-82CA-3D5CDB33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220" y="197360"/>
            <a:ext cx="4606280" cy="786310"/>
          </a:xfrm>
        </p:spPr>
        <p:txBody>
          <a:bodyPr anchor="b">
            <a:normAutofit/>
          </a:bodyPr>
          <a:lstStyle/>
          <a:p>
            <a:r>
              <a:rPr lang="it-IT" sz="4400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28725E-FA71-2041-814A-3827A5A5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129" y="1140728"/>
            <a:ext cx="4734865" cy="3167603"/>
          </a:xfrm>
        </p:spPr>
        <p:txBody>
          <a:bodyPr anchor="t">
            <a:normAutofit/>
          </a:bodyPr>
          <a:lstStyle/>
          <a:p>
            <a:r>
              <a:rPr lang="it-IT" sz="1300" dirty="0"/>
              <a:t>Per implementare il tutto ho utilizzato come base il codice fornito dal professor </a:t>
            </a:r>
            <a:r>
              <a:rPr lang="it-IT" sz="1300" dirty="0" err="1"/>
              <a:t>Falessi</a:t>
            </a:r>
            <a:r>
              <a:rPr lang="it-IT" sz="1300" dirty="0"/>
              <a:t>, nella classe Java  «</a:t>
            </a:r>
            <a:r>
              <a:rPr lang="it-IT" sz="1300" dirty="0" err="1"/>
              <a:t>RetrieveTicket</a:t>
            </a:r>
            <a:r>
              <a:rPr lang="it-IT" sz="1300" dirty="0"/>
              <a:t>», che richiede una libreria JSON per funzionare.</a:t>
            </a:r>
          </a:p>
          <a:p>
            <a:r>
              <a:rPr lang="it-IT" sz="1300" dirty="0"/>
              <a:t>In questa classe tramite un URL specifico alternato da una variabile stringa «</a:t>
            </a:r>
            <a:r>
              <a:rPr lang="it-IT" sz="1300" dirty="0" err="1"/>
              <a:t>project</a:t>
            </a:r>
            <a:r>
              <a:rPr lang="it-IT" sz="1300" dirty="0"/>
              <a:t>», andiamo appunto a prelevare un </a:t>
            </a:r>
            <a:r>
              <a:rPr lang="it-IT" sz="1300" dirty="0" err="1"/>
              <a:t>JSONArray</a:t>
            </a:r>
            <a:r>
              <a:rPr lang="it-IT" sz="1300" dirty="0"/>
              <a:t> da </a:t>
            </a:r>
            <a:r>
              <a:rPr lang="it-IT" sz="1300" dirty="0" err="1"/>
              <a:t>Jira</a:t>
            </a:r>
            <a:r>
              <a:rPr lang="it-IT" sz="1300" dirty="0"/>
              <a:t> per poi lavorarci sopra ed ottenere i dati voluti. Nell’immagine di destra possiamo vedere un output con le stampe delle date dei ticket prima di essere ordinate.</a:t>
            </a:r>
          </a:p>
          <a:p>
            <a:r>
              <a:rPr lang="it-IT" sz="1300" dirty="0"/>
              <a:t>Attraverso il metodo </a:t>
            </a:r>
            <a:r>
              <a:rPr lang="it-IT" sz="1300" dirty="0" err="1"/>
              <a:t>getTimeArray</a:t>
            </a:r>
            <a:r>
              <a:rPr lang="it-IT" sz="1300" dirty="0"/>
              <a:t>(),  vado a prendere la data del primo ticket, quella dell’ultimo e infine avendo scelto i mesi come lasso temporale di riferimento, il numero di mesi di vita del progetto. Nell’immagine sotto possiamo vedere il codice relativo a questa funzione e l’output del risultato di essa.</a:t>
            </a:r>
          </a:p>
          <a:p>
            <a:endParaRPr lang="it-IT" sz="1300" dirty="0"/>
          </a:p>
        </p:txBody>
      </p:sp>
      <p:sp>
        <p:nvSpPr>
          <p:cNvPr id="76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8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81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82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magine 5" descr="Immagine che contiene testo, screenshot, nero, argento&#10;&#10;Descrizione generata automaticamente">
            <a:extLst>
              <a:ext uri="{FF2B5EF4-FFF2-40B4-BE49-F238E27FC236}">
                <a16:creationId xmlns:a16="http://schemas.microsoft.com/office/drawing/2014/main" id="{948DD478-E172-F649-8028-7AFB9AB1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130" y="4255934"/>
            <a:ext cx="8150569" cy="2465543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8E1A60-3097-1F4A-A81C-5B8B558C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3150" y="6488268"/>
            <a:ext cx="2743200" cy="23320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90FFB8-3BA7-8741-B911-3DF36CF81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932" y="443964"/>
            <a:ext cx="2435963" cy="35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7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20146F-E222-6F4D-AE20-BEA296D6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87281"/>
            <a:ext cx="5123350" cy="1416916"/>
          </a:xfrm>
        </p:spPr>
        <p:txBody>
          <a:bodyPr anchor="b">
            <a:normAutofit/>
          </a:bodyPr>
          <a:lstStyle/>
          <a:p>
            <a:r>
              <a:rPr lang="it-IT" sz="4400" dirty="0"/>
              <a:t>Implementazione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968FC7-AC38-4D4A-8ECE-12DF9448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31" y="2191477"/>
            <a:ext cx="4606280" cy="2747963"/>
          </a:xfrm>
        </p:spPr>
        <p:txBody>
          <a:bodyPr anchor="t">
            <a:normAutofit/>
          </a:bodyPr>
          <a:lstStyle/>
          <a:p>
            <a:r>
              <a:rPr lang="it-IT" sz="1800" dirty="0"/>
              <a:t>Nel metodo </a:t>
            </a:r>
            <a:r>
              <a:rPr lang="it-IT" sz="1800" dirty="0" err="1"/>
              <a:t>setArray</a:t>
            </a:r>
            <a:r>
              <a:rPr lang="it-IT" sz="1800" dirty="0"/>
              <a:t>() con un doppio ciclo vado a vedere quanti ticket </a:t>
            </a:r>
            <a:r>
              <a:rPr lang="it-IT" sz="1800" dirty="0" err="1"/>
              <a:t>fixati</a:t>
            </a:r>
            <a:r>
              <a:rPr lang="it-IT" sz="1800" dirty="0"/>
              <a:t> sono presenti ogni mese. </a:t>
            </a:r>
          </a:p>
          <a:p>
            <a:r>
              <a:rPr lang="it-IT" sz="1800" dirty="0"/>
              <a:t>Infine in </a:t>
            </a:r>
            <a:r>
              <a:rPr lang="it-IT" sz="1800" dirty="0" err="1"/>
              <a:t>csvWriter</a:t>
            </a:r>
            <a:r>
              <a:rPr lang="it-IT" sz="1800" dirty="0"/>
              <a:t>() scrivo semplicemente i risultati su un CSV, possiamo vederne una parte nell’immagine di destra.</a:t>
            </a: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28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0" name="Oval 17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8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19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C6C262F-DE91-E142-928B-1328C477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011" y="1691342"/>
            <a:ext cx="2198136" cy="3475314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68E9F3-FCCF-B741-8961-DC31EE6E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3150" y="6488268"/>
            <a:ext cx="2743200" cy="23320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8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1" name="Rectangle 24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 25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5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6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6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Oval 26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reeform: Shape 26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2" name="Freeform: Shape 26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3" name="Freeform: Shape 26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4" name="Oval 26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Freeform: Shape 26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6" name="Rectangle 270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272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100B72-15C4-EF47-9F3D-A84746E3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55881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Ottenuti</a:t>
            </a:r>
            <a:endParaRPr lang="en-US" dirty="0"/>
          </a:p>
        </p:txBody>
      </p:sp>
      <p:grpSp>
        <p:nvGrpSpPr>
          <p:cNvPr id="308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09" name="Oval 275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276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277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279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281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06DED301-71F2-AE41-94A2-2DE56ECB9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25" r="18624" b="-2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881D57-1D83-3944-9D5F-670E4BD3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3150" y="6488268"/>
            <a:ext cx="2743200" cy="23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405D2-F8DC-794B-A4A7-F01F6E37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r>
              <a:rPr lang="it-IT" dirty="0"/>
              <a:t> control chart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363526-96B3-F841-8FE0-947E86A9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sz="2900" dirty="0"/>
              <a:t>Le </a:t>
            </a:r>
            <a:r>
              <a:rPr lang="it-IT" sz="2900" b="1" dirty="0"/>
              <a:t>carte di controllo</a:t>
            </a:r>
            <a:r>
              <a:rPr lang="it-IT" sz="2900" dirty="0"/>
              <a:t> sono uno strumento utilizzato nell'ambito della statistica per mantenere sotto controllo i vari parametri di un processo. *</a:t>
            </a:r>
          </a:p>
          <a:p>
            <a:r>
              <a:rPr lang="it-IT" sz="2900" dirty="0"/>
              <a:t>Nel nostro caso ne abbiamo prodotto uno che ha un </a:t>
            </a:r>
            <a:r>
              <a:rPr lang="it-IT" sz="2900" dirty="0" err="1"/>
              <a:t>upper</a:t>
            </a:r>
            <a:r>
              <a:rPr lang="it-IT" sz="2900" dirty="0"/>
              <a:t> </a:t>
            </a:r>
            <a:r>
              <a:rPr lang="it-IT" sz="2900" dirty="0" err="1"/>
              <a:t>bound</a:t>
            </a:r>
            <a:r>
              <a:rPr lang="it-IT" sz="2900" dirty="0"/>
              <a:t> pari alla media più 3 volte la deviazione standard, un </a:t>
            </a:r>
            <a:r>
              <a:rPr lang="it-IT" sz="2900" dirty="0" err="1"/>
              <a:t>lower</a:t>
            </a:r>
            <a:r>
              <a:rPr lang="it-IT" sz="2900" dirty="0"/>
              <a:t> </a:t>
            </a:r>
            <a:r>
              <a:rPr lang="it-IT" sz="2900" dirty="0" err="1"/>
              <a:t>bound</a:t>
            </a:r>
            <a:r>
              <a:rPr lang="it-IT" sz="2900" dirty="0"/>
              <a:t> = media meno 3 volte la deviazione standard e una linea centrale data proprio dalla media.</a:t>
            </a:r>
          </a:p>
          <a:p>
            <a:r>
              <a:rPr lang="it-IT" sz="2900" dirty="0"/>
              <a:t>Sul piano cartesiano poniamo sull’asse Y i bug </a:t>
            </a:r>
            <a:r>
              <a:rPr lang="it-IT" sz="2900" dirty="0" err="1"/>
              <a:t>fixati</a:t>
            </a:r>
            <a:r>
              <a:rPr lang="it-IT" sz="2900" dirty="0"/>
              <a:t> e sulle X i mesi di vita del progetto</a:t>
            </a:r>
          </a:p>
          <a:p>
            <a:r>
              <a:rPr lang="it-IT" sz="2900" i="1" dirty="0"/>
              <a:t>Questi dati provengono dalle colonne del CSV che esce in output dal programma JAVA.</a:t>
            </a:r>
          </a:p>
          <a:p>
            <a:r>
              <a:rPr lang="it-IT" sz="2900" i="1" dirty="0"/>
              <a:t>Inoltre era richiesto anche avere 0 code </a:t>
            </a:r>
            <a:r>
              <a:rPr lang="it-IT" sz="2900" i="1" dirty="0" err="1"/>
              <a:t>smells</a:t>
            </a:r>
            <a:r>
              <a:rPr lang="it-IT" sz="2900" i="1" dirty="0"/>
              <a:t> per annullare il debito tecnico del progetto, di seguito il link di </a:t>
            </a:r>
            <a:r>
              <a:rPr lang="it-IT" sz="2900" i="1" dirty="0" err="1"/>
              <a:t>sonarCloud</a:t>
            </a:r>
            <a:r>
              <a:rPr lang="it-IT" sz="2900" i="1" dirty="0"/>
              <a:t> per la verifica: </a:t>
            </a:r>
            <a:r>
              <a:rPr lang="it-IT" sz="2900" i="1" dirty="0" err="1"/>
              <a:t>https</a:t>
            </a:r>
            <a:r>
              <a:rPr lang="it-IT" sz="2900" i="1" dirty="0"/>
              <a:t>://</a:t>
            </a:r>
            <a:r>
              <a:rPr lang="it-IT" sz="2900" i="1" dirty="0" err="1"/>
              <a:t>sonarcloud.io</a:t>
            </a:r>
            <a:r>
              <a:rPr lang="it-IT" sz="2900" i="1" dirty="0"/>
              <a:t>/</a:t>
            </a:r>
            <a:r>
              <a:rPr lang="it-IT" sz="2900" i="1" dirty="0" err="1"/>
              <a:t>dashboard?id</a:t>
            </a:r>
            <a:r>
              <a:rPr lang="it-IT" sz="2900" i="1" dirty="0"/>
              <a:t>=mirkobaffo_Milestone1</a:t>
            </a:r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pPr marL="0" indent="0">
              <a:buNone/>
            </a:pPr>
            <a:r>
              <a:rPr lang="it-IT" i="1" dirty="0"/>
              <a:t>*Da Wikipedia l’enciclopedia libera: </a:t>
            </a:r>
            <a:r>
              <a:rPr lang="it-IT" i="1" dirty="0">
                <a:hlinkClick r:id="rId2"/>
              </a:rPr>
              <a:t>https://it.wikipedia.org/wiki/Carta_di_controllo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309171-FD36-FA4F-9C89-5B9E31ED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242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720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AvenirNext LT Pro Medium</vt:lpstr>
      <vt:lpstr>Calibri</vt:lpstr>
      <vt:lpstr>Gill Sans Nova</vt:lpstr>
      <vt:lpstr>ConfettiVTI</vt:lpstr>
      <vt:lpstr>Deliverable 1</vt:lpstr>
      <vt:lpstr>Scaletta</vt:lpstr>
      <vt:lpstr>Progettazione  </vt:lpstr>
      <vt:lpstr>Cosa stiamo facendo?</vt:lpstr>
      <vt:lpstr>Scelta del progetto</vt:lpstr>
      <vt:lpstr>Implementazione</vt:lpstr>
      <vt:lpstr>Implementazione (2)</vt:lpstr>
      <vt:lpstr>Risultati Ottenuti</vt:lpstr>
      <vt:lpstr>Process control chart</vt:lpstr>
      <vt:lpstr>Process control chart (2)</vt:lpstr>
      <vt:lpstr>Discussione</vt:lpstr>
      <vt:lpstr>Discussione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1</dc:title>
  <dc:creator>mirko leandri</dc:creator>
  <cp:lastModifiedBy>mirko leandri</cp:lastModifiedBy>
  <cp:revision>14</cp:revision>
  <dcterms:created xsi:type="dcterms:W3CDTF">2021-07-06T16:10:49Z</dcterms:created>
  <dcterms:modified xsi:type="dcterms:W3CDTF">2021-07-08T13:20:18Z</dcterms:modified>
</cp:coreProperties>
</file>