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0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5" r:id="rId3"/>
    <p:sldId id="310" r:id="rId4"/>
    <p:sldId id="330" r:id="rId5"/>
    <p:sldId id="325" r:id="rId6"/>
    <p:sldId id="327" r:id="rId7"/>
    <p:sldId id="328" r:id="rId8"/>
    <p:sldId id="329" r:id="rId9"/>
    <p:sldId id="34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6A3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293" autoAdjust="0"/>
  </p:normalViewPr>
  <p:slideViewPr>
    <p:cSldViewPr snapToGrid="0">
      <p:cViewPr varScale="1">
        <p:scale>
          <a:sx n="121" d="100"/>
          <a:sy n="121" d="100"/>
        </p:scale>
        <p:origin x="317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1AB68-54CC-4F31-899E-F0F15E8D883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7D8B69E-CF5C-44BB-BABC-479E4D6AC97C}">
      <dgm:prSet/>
      <dgm:spPr/>
      <dgm:t>
        <a:bodyPr/>
        <a:lstStyle/>
        <a:p>
          <a:r>
            <a:rPr lang="en-US" dirty="0"/>
            <a:t>What Makes up a VQA?</a:t>
          </a:r>
        </a:p>
      </dgm:t>
    </dgm:pt>
    <dgm:pt modelId="{310497C0-5A5C-4C6F-B627-D09736A44210}" type="parTrans" cxnId="{82B11D8D-7F2A-4CEF-822F-B066708B8471}">
      <dgm:prSet/>
      <dgm:spPr/>
      <dgm:t>
        <a:bodyPr/>
        <a:lstStyle/>
        <a:p>
          <a:endParaRPr lang="en-US"/>
        </a:p>
      </dgm:t>
    </dgm:pt>
    <dgm:pt modelId="{E366C3F3-4641-44A5-B3B4-975BCD48D29F}" type="sibTrans" cxnId="{82B11D8D-7F2A-4CEF-822F-B066708B8471}">
      <dgm:prSet/>
      <dgm:spPr/>
      <dgm:t>
        <a:bodyPr/>
        <a:lstStyle/>
        <a:p>
          <a:endParaRPr lang="en-US"/>
        </a:p>
      </dgm:t>
    </dgm:pt>
    <dgm:pt modelId="{6EE3D014-D008-4C62-BAB7-4D11E809086C}">
      <dgm:prSet/>
      <dgm:spPr/>
      <dgm:t>
        <a:bodyPr/>
        <a:lstStyle/>
        <a:p>
          <a:r>
            <a:rPr lang="en-US" dirty="0"/>
            <a:t>Classical Optimizer</a:t>
          </a:r>
        </a:p>
      </dgm:t>
    </dgm:pt>
    <dgm:pt modelId="{B81E9921-6CE3-472E-895F-A409553E8705}" type="parTrans" cxnId="{9743791F-82F1-4861-8C30-217AF3FADCF6}">
      <dgm:prSet/>
      <dgm:spPr/>
      <dgm:t>
        <a:bodyPr/>
        <a:lstStyle/>
        <a:p>
          <a:endParaRPr lang="en-US"/>
        </a:p>
      </dgm:t>
    </dgm:pt>
    <dgm:pt modelId="{D2F3CE74-81DC-4F15-9C42-5DE9657D007E}" type="sibTrans" cxnId="{9743791F-82F1-4861-8C30-217AF3FADCF6}">
      <dgm:prSet/>
      <dgm:spPr/>
      <dgm:t>
        <a:bodyPr/>
        <a:lstStyle/>
        <a:p>
          <a:endParaRPr lang="en-US"/>
        </a:p>
      </dgm:t>
    </dgm:pt>
    <dgm:pt modelId="{D7AA34CC-4636-449A-B9D8-0924EFF15A83}">
      <dgm:prSet/>
      <dgm:spPr/>
      <dgm:t>
        <a:bodyPr/>
        <a:lstStyle/>
        <a:p>
          <a:r>
            <a:rPr lang="en-US" dirty="0"/>
            <a:t>Objective Function</a:t>
          </a:r>
        </a:p>
      </dgm:t>
    </dgm:pt>
    <dgm:pt modelId="{D09481B3-48EC-48F2-B9FB-DB4E683C6230}" type="parTrans" cxnId="{0F8DE163-3B8A-4DCB-BE43-B762FE793E03}">
      <dgm:prSet/>
      <dgm:spPr/>
      <dgm:t>
        <a:bodyPr/>
        <a:lstStyle/>
        <a:p>
          <a:endParaRPr lang="en-GB"/>
        </a:p>
      </dgm:t>
    </dgm:pt>
    <dgm:pt modelId="{417BBF52-965F-469F-A4A5-07255EA34D7E}" type="sibTrans" cxnId="{0F8DE163-3B8A-4DCB-BE43-B762FE793E03}">
      <dgm:prSet/>
      <dgm:spPr/>
      <dgm:t>
        <a:bodyPr/>
        <a:lstStyle/>
        <a:p>
          <a:endParaRPr lang="en-GB"/>
        </a:p>
      </dgm:t>
    </dgm:pt>
    <dgm:pt modelId="{276D8C11-D735-4AB9-98C1-42FCA14E14D6}">
      <dgm:prSet/>
      <dgm:spPr/>
      <dgm:t>
        <a:bodyPr/>
        <a:lstStyle/>
        <a:p>
          <a:r>
            <a:rPr lang="en-US" dirty="0"/>
            <a:t>Parametrized Quantum Circuit</a:t>
          </a:r>
        </a:p>
      </dgm:t>
    </dgm:pt>
    <dgm:pt modelId="{3E010021-8D21-4EB3-BC36-A9D9DBACA021}" type="parTrans" cxnId="{86219AFC-BCE3-4393-9A34-355B4A212F25}">
      <dgm:prSet/>
      <dgm:spPr/>
      <dgm:t>
        <a:bodyPr/>
        <a:lstStyle/>
        <a:p>
          <a:endParaRPr lang="en-GB"/>
        </a:p>
      </dgm:t>
    </dgm:pt>
    <dgm:pt modelId="{07149E34-8D92-4059-9F48-0EB16F392DDE}" type="sibTrans" cxnId="{86219AFC-BCE3-4393-9A34-355B4A212F25}">
      <dgm:prSet/>
      <dgm:spPr/>
      <dgm:t>
        <a:bodyPr/>
        <a:lstStyle/>
        <a:p>
          <a:endParaRPr lang="en-GB"/>
        </a:p>
      </dgm:t>
    </dgm:pt>
    <dgm:pt modelId="{C4FD8FD8-6170-4BE3-AEA5-C7367C454AB9}">
      <dgm:prSet/>
      <dgm:spPr/>
      <dgm:t>
        <a:bodyPr/>
        <a:lstStyle/>
        <a:p>
          <a:r>
            <a:rPr lang="en-US"/>
            <a:t>Measurement Technique</a:t>
          </a:r>
          <a:endParaRPr lang="en-US" dirty="0"/>
        </a:p>
      </dgm:t>
    </dgm:pt>
    <dgm:pt modelId="{3C180A76-FB94-4FFF-885F-6335CDCE8DA5}" type="parTrans" cxnId="{906AD561-B2DD-416C-8063-28EF19D4151F}">
      <dgm:prSet/>
      <dgm:spPr/>
      <dgm:t>
        <a:bodyPr/>
        <a:lstStyle/>
        <a:p>
          <a:endParaRPr lang="en-GB"/>
        </a:p>
      </dgm:t>
    </dgm:pt>
    <dgm:pt modelId="{3B47CA74-4CBB-4C7C-A729-0032F1207724}" type="sibTrans" cxnId="{906AD561-B2DD-416C-8063-28EF19D4151F}">
      <dgm:prSet/>
      <dgm:spPr/>
      <dgm:t>
        <a:bodyPr/>
        <a:lstStyle/>
        <a:p>
          <a:endParaRPr lang="en-GB"/>
        </a:p>
      </dgm:t>
    </dgm:pt>
    <dgm:pt modelId="{4B9E1721-0919-4871-9F68-E17A43F73A64}" type="pres">
      <dgm:prSet presAssocID="{9FB1AB68-54CC-4F31-899E-F0F15E8D883A}" presName="linear" presStyleCnt="0">
        <dgm:presLayoutVars>
          <dgm:animLvl val="lvl"/>
          <dgm:resizeHandles val="exact"/>
        </dgm:presLayoutVars>
      </dgm:prSet>
      <dgm:spPr/>
    </dgm:pt>
    <dgm:pt modelId="{D44A156E-1B8B-4F42-8CA4-01F9D97BADA9}" type="pres">
      <dgm:prSet presAssocID="{17D8B69E-CF5C-44BB-BABC-479E4D6AC9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6E0ACBC-4255-445B-B9DF-EFF41CD8615A}" type="pres">
      <dgm:prSet presAssocID="{E366C3F3-4641-44A5-B3B4-975BCD48D29F}" presName="spacer" presStyleCnt="0"/>
      <dgm:spPr/>
    </dgm:pt>
    <dgm:pt modelId="{09359E51-C3E1-4CE3-96C2-890C42FCBB62}" type="pres">
      <dgm:prSet presAssocID="{D7AA34CC-4636-449A-B9D8-0924EFF15A8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A1A2E7A-2596-4096-8B1C-EE9DEE04928D}" type="pres">
      <dgm:prSet presAssocID="{417BBF52-965F-469F-A4A5-07255EA34D7E}" presName="spacer" presStyleCnt="0"/>
      <dgm:spPr/>
    </dgm:pt>
    <dgm:pt modelId="{D9AD97BD-EB5D-4B3B-962A-36ADB6FB42EE}" type="pres">
      <dgm:prSet presAssocID="{276D8C11-D735-4AB9-98C1-42FCA14E14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F8AE0D8-025D-4317-8119-44389F10547F}" type="pres">
      <dgm:prSet presAssocID="{07149E34-8D92-4059-9F48-0EB16F392DDE}" presName="spacer" presStyleCnt="0"/>
      <dgm:spPr/>
    </dgm:pt>
    <dgm:pt modelId="{34CF2B94-A1AE-456F-9A42-FBB21AEFC2DD}" type="pres">
      <dgm:prSet presAssocID="{C4FD8FD8-6170-4BE3-AEA5-C7367C454AB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A058022-38A3-458C-979C-96200A537ABF}" type="pres">
      <dgm:prSet presAssocID="{3B47CA74-4CBB-4C7C-A729-0032F1207724}" presName="spacer" presStyleCnt="0"/>
      <dgm:spPr/>
    </dgm:pt>
    <dgm:pt modelId="{9E9132F6-8D24-4221-A35B-E45E193DAC81}" type="pres">
      <dgm:prSet presAssocID="{6EE3D014-D008-4C62-BAB7-4D11E809086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3285008-E5A7-4C9F-AC45-8C89E6C3CCC6}" type="presOf" srcId="{9FB1AB68-54CC-4F31-899E-F0F15E8D883A}" destId="{4B9E1721-0919-4871-9F68-E17A43F73A64}" srcOrd="0" destOrd="0" presId="urn:microsoft.com/office/officeart/2005/8/layout/vList2"/>
    <dgm:cxn modelId="{9743791F-82F1-4861-8C30-217AF3FADCF6}" srcId="{9FB1AB68-54CC-4F31-899E-F0F15E8D883A}" destId="{6EE3D014-D008-4C62-BAB7-4D11E809086C}" srcOrd="4" destOrd="0" parTransId="{B81E9921-6CE3-472E-895F-A409553E8705}" sibTransId="{D2F3CE74-81DC-4F15-9C42-5DE9657D007E}"/>
    <dgm:cxn modelId="{BF9F9D39-3C44-4A57-92B1-D0167E3D5CCC}" type="presOf" srcId="{C4FD8FD8-6170-4BE3-AEA5-C7367C454AB9}" destId="{34CF2B94-A1AE-456F-9A42-FBB21AEFC2DD}" srcOrd="0" destOrd="0" presId="urn:microsoft.com/office/officeart/2005/8/layout/vList2"/>
    <dgm:cxn modelId="{F608C03A-A815-4DE7-BAF8-B7B049CC552B}" type="presOf" srcId="{17D8B69E-CF5C-44BB-BABC-479E4D6AC97C}" destId="{D44A156E-1B8B-4F42-8CA4-01F9D97BADA9}" srcOrd="0" destOrd="0" presId="urn:microsoft.com/office/officeart/2005/8/layout/vList2"/>
    <dgm:cxn modelId="{906AD561-B2DD-416C-8063-28EF19D4151F}" srcId="{9FB1AB68-54CC-4F31-899E-F0F15E8D883A}" destId="{C4FD8FD8-6170-4BE3-AEA5-C7367C454AB9}" srcOrd="3" destOrd="0" parTransId="{3C180A76-FB94-4FFF-885F-6335CDCE8DA5}" sibTransId="{3B47CA74-4CBB-4C7C-A729-0032F1207724}"/>
    <dgm:cxn modelId="{0F8DE163-3B8A-4DCB-BE43-B762FE793E03}" srcId="{9FB1AB68-54CC-4F31-899E-F0F15E8D883A}" destId="{D7AA34CC-4636-449A-B9D8-0924EFF15A83}" srcOrd="1" destOrd="0" parTransId="{D09481B3-48EC-48F2-B9FB-DB4E683C6230}" sibTransId="{417BBF52-965F-469F-A4A5-07255EA34D7E}"/>
    <dgm:cxn modelId="{E748EC7F-D0C9-40F5-9D5A-B9E27173C6B6}" type="presOf" srcId="{6EE3D014-D008-4C62-BAB7-4D11E809086C}" destId="{9E9132F6-8D24-4221-A35B-E45E193DAC81}" srcOrd="0" destOrd="0" presId="urn:microsoft.com/office/officeart/2005/8/layout/vList2"/>
    <dgm:cxn modelId="{82B11D8D-7F2A-4CEF-822F-B066708B8471}" srcId="{9FB1AB68-54CC-4F31-899E-F0F15E8D883A}" destId="{17D8B69E-CF5C-44BB-BABC-479E4D6AC97C}" srcOrd="0" destOrd="0" parTransId="{310497C0-5A5C-4C6F-B627-D09736A44210}" sibTransId="{E366C3F3-4641-44A5-B3B4-975BCD48D29F}"/>
    <dgm:cxn modelId="{0A54C5AC-AF47-4A09-B1E7-94FC97AE2346}" type="presOf" srcId="{276D8C11-D735-4AB9-98C1-42FCA14E14D6}" destId="{D9AD97BD-EB5D-4B3B-962A-36ADB6FB42EE}" srcOrd="0" destOrd="0" presId="urn:microsoft.com/office/officeart/2005/8/layout/vList2"/>
    <dgm:cxn modelId="{A6D656F3-DB64-4847-8FD6-EB807F579508}" type="presOf" srcId="{D7AA34CC-4636-449A-B9D8-0924EFF15A83}" destId="{09359E51-C3E1-4CE3-96C2-890C42FCBB62}" srcOrd="0" destOrd="0" presId="urn:microsoft.com/office/officeart/2005/8/layout/vList2"/>
    <dgm:cxn modelId="{86219AFC-BCE3-4393-9A34-355B4A212F25}" srcId="{9FB1AB68-54CC-4F31-899E-F0F15E8D883A}" destId="{276D8C11-D735-4AB9-98C1-42FCA14E14D6}" srcOrd="2" destOrd="0" parTransId="{3E010021-8D21-4EB3-BC36-A9D9DBACA021}" sibTransId="{07149E34-8D92-4059-9F48-0EB16F392DDE}"/>
    <dgm:cxn modelId="{11CDFE1D-0BB5-4689-A3DA-0A45E65A16DE}" type="presParOf" srcId="{4B9E1721-0919-4871-9F68-E17A43F73A64}" destId="{D44A156E-1B8B-4F42-8CA4-01F9D97BADA9}" srcOrd="0" destOrd="0" presId="urn:microsoft.com/office/officeart/2005/8/layout/vList2"/>
    <dgm:cxn modelId="{ABF651A3-E8DD-4CB5-92D6-395B1025B759}" type="presParOf" srcId="{4B9E1721-0919-4871-9F68-E17A43F73A64}" destId="{16E0ACBC-4255-445B-B9DF-EFF41CD8615A}" srcOrd="1" destOrd="0" presId="urn:microsoft.com/office/officeart/2005/8/layout/vList2"/>
    <dgm:cxn modelId="{DBDDD869-E003-4E41-A308-EBA1820A5033}" type="presParOf" srcId="{4B9E1721-0919-4871-9F68-E17A43F73A64}" destId="{09359E51-C3E1-4CE3-96C2-890C42FCBB62}" srcOrd="2" destOrd="0" presId="urn:microsoft.com/office/officeart/2005/8/layout/vList2"/>
    <dgm:cxn modelId="{DB350E93-B4F2-4367-A9EB-2D7F9245D0C5}" type="presParOf" srcId="{4B9E1721-0919-4871-9F68-E17A43F73A64}" destId="{7A1A2E7A-2596-4096-8B1C-EE9DEE04928D}" srcOrd="3" destOrd="0" presId="urn:microsoft.com/office/officeart/2005/8/layout/vList2"/>
    <dgm:cxn modelId="{D46E145D-C885-45F1-B489-C66DD65A60E1}" type="presParOf" srcId="{4B9E1721-0919-4871-9F68-E17A43F73A64}" destId="{D9AD97BD-EB5D-4B3B-962A-36ADB6FB42EE}" srcOrd="4" destOrd="0" presId="urn:microsoft.com/office/officeart/2005/8/layout/vList2"/>
    <dgm:cxn modelId="{E00BA377-9DDC-4DE1-BC79-AC52DCFE0A2D}" type="presParOf" srcId="{4B9E1721-0919-4871-9F68-E17A43F73A64}" destId="{4F8AE0D8-025D-4317-8119-44389F10547F}" srcOrd="5" destOrd="0" presId="urn:microsoft.com/office/officeart/2005/8/layout/vList2"/>
    <dgm:cxn modelId="{6024D01B-9A28-4C97-A54D-8D90BE5C69A5}" type="presParOf" srcId="{4B9E1721-0919-4871-9F68-E17A43F73A64}" destId="{34CF2B94-A1AE-456F-9A42-FBB21AEFC2DD}" srcOrd="6" destOrd="0" presId="urn:microsoft.com/office/officeart/2005/8/layout/vList2"/>
    <dgm:cxn modelId="{51B8F5D1-1B37-43F5-8EAB-13399F1A43A9}" type="presParOf" srcId="{4B9E1721-0919-4871-9F68-E17A43F73A64}" destId="{7A058022-38A3-458C-979C-96200A537ABF}" srcOrd="7" destOrd="0" presId="urn:microsoft.com/office/officeart/2005/8/layout/vList2"/>
    <dgm:cxn modelId="{7BEE7195-4073-46B1-9167-CC7E5DE7DD5B}" type="presParOf" srcId="{4B9E1721-0919-4871-9F68-E17A43F73A64}" destId="{9E9132F6-8D24-4221-A35B-E45E193DAC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A156E-1B8B-4F42-8CA4-01F9D97BADA9}">
      <dsp:nvSpPr>
        <dsp:cNvPr id="0" name=""/>
        <dsp:cNvSpPr/>
      </dsp:nvSpPr>
      <dsp:spPr>
        <a:xfrm>
          <a:off x="0" y="62978"/>
          <a:ext cx="6492875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Makes up a VQA?</a:t>
          </a:r>
        </a:p>
      </dsp:txBody>
      <dsp:txXfrm>
        <a:off x="43321" y="106299"/>
        <a:ext cx="6406233" cy="800803"/>
      </dsp:txXfrm>
    </dsp:sp>
    <dsp:sp modelId="{09359E51-C3E1-4CE3-96C2-890C42FCBB62}">
      <dsp:nvSpPr>
        <dsp:cNvPr id="0" name=""/>
        <dsp:cNvSpPr/>
      </dsp:nvSpPr>
      <dsp:spPr>
        <a:xfrm>
          <a:off x="0" y="1056984"/>
          <a:ext cx="6492875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Objective Function</a:t>
          </a:r>
        </a:p>
      </dsp:txBody>
      <dsp:txXfrm>
        <a:off x="43321" y="1100305"/>
        <a:ext cx="6406233" cy="800803"/>
      </dsp:txXfrm>
    </dsp:sp>
    <dsp:sp modelId="{D9AD97BD-EB5D-4B3B-962A-36ADB6FB42EE}">
      <dsp:nvSpPr>
        <dsp:cNvPr id="0" name=""/>
        <dsp:cNvSpPr/>
      </dsp:nvSpPr>
      <dsp:spPr>
        <a:xfrm>
          <a:off x="0" y="2050989"/>
          <a:ext cx="6492875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Parametrized Quantum Circuit</a:t>
          </a:r>
        </a:p>
      </dsp:txBody>
      <dsp:txXfrm>
        <a:off x="43321" y="2094310"/>
        <a:ext cx="6406233" cy="800803"/>
      </dsp:txXfrm>
    </dsp:sp>
    <dsp:sp modelId="{34CF2B94-A1AE-456F-9A42-FBB21AEFC2DD}">
      <dsp:nvSpPr>
        <dsp:cNvPr id="0" name=""/>
        <dsp:cNvSpPr/>
      </dsp:nvSpPr>
      <dsp:spPr>
        <a:xfrm>
          <a:off x="0" y="3044994"/>
          <a:ext cx="6492875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Measurement Technique</a:t>
          </a:r>
          <a:endParaRPr lang="en-US" sz="3700" kern="1200" dirty="0"/>
        </a:p>
      </dsp:txBody>
      <dsp:txXfrm>
        <a:off x="43321" y="3088315"/>
        <a:ext cx="6406233" cy="800803"/>
      </dsp:txXfrm>
    </dsp:sp>
    <dsp:sp modelId="{9E9132F6-8D24-4221-A35B-E45E193DAC81}">
      <dsp:nvSpPr>
        <dsp:cNvPr id="0" name=""/>
        <dsp:cNvSpPr/>
      </dsp:nvSpPr>
      <dsp:spPr>
        <a:xfrm>
          <a:off x="0" y="4038999"/>
          <a:ext cx="6492875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Classical Optimizer</a:t>
          </a:r>
        </a:p>
      </dsp:txBody>
      <dsp:txXfrm>
        <a:off x="43321" y="4082320"/>
        <a:ext cx="6406233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1D36D8-D834-B5D6-4E18-F0EDBE90CB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16EE2-C5D9-86E1-96B4-429A31EF8E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B8192-C010-42E5-819A-FD8407A33428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14AFD-E927-63FE-6B4B-3B842D71FE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27FDC-39D0-3BBA-2225-EF01A5A22A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DA33E-7ED8-4A31-8D3F-CB98F958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083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4B0F5-E273-4CA8-ADBD-04AA8F9166DD}" type="datetimeFigureOut">
              <a:rPr lang="en-MT" smtClean="0"/>
              <a:t>21/08/2024</a:t>
            </a:fld>
            <a:endParaRPr lang="en-M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A45DC-E8A4-4943-B7E8-FD5D65B939A7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3950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A45DC-E8A4-4943-B7E8-FD5D65B939A7}" type="slidenum">
              <a:rPr lang="en-MT" smtClean="0"/>
              <a:t>1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4807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A45DC-E8A4-4943-B7E8-FD5D65B939A7}" type="slidenum">
              <a:rPr lang="en-MT" smtClean="0"/>
              <a:t>3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41923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50224C0-D86B-697D-7B84-4C91BFF41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06" y="220140"/>
            <a:ext cx="3659317" cy="9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9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83915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86585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70929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505438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868263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12739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597197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9458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04425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09499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023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83938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5315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88076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329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15/10/2021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56055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MT"/>
              <a:t>15/10/2021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5A8545-F82E-4984-94D2-DA8354209080}" type="slidenum">
              <a:rPr lang="en-MT" smtClean="0"/>
              <a:t>‹#›</a:t>
            </a:fld>
            <a:endParaRPr lang="en-MT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A2C1AD80-3E78-B6E6-C195-A5A2D2ED6B7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06" y="220140"/>
            <a:ext cx="3659317" cy="9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4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  <p:sldLayoutId id="2147484223" r:id="rId14"/>
    <p:sldLayoutId id="2147484224" r:id="rId15"/>
    <p:sldLayoutId id="2147484225" r:id="rId16"/>
    <p:sldLayoutId id="214748422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tags" Target="../tags/tag4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BAE969-AB5B-40E1-B33B-79C2DC365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wave&#10;&#10;Description automatically generated with low confidence">
            <a:extLst>
              <a:ext uri="{FF2B5EF4-FFF2-40B4-BE49-F238E27FC236}">
                <a16:creationId xmlns:a16="http://schemas.microsoft.com/office/drawing/2014/main" id="{E272FB1F-2FBB-A3C3-7238-0527192B5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91"/>
          <a:stretch/>
        </p:blipFill>
        <p:spPr>
          <a:xfrm>
            <a:off x="16953" y="10"/>
            <a:ext cx="12191980" cy="6857990"/>
          </a:xfrm>
          <a:prstGeom prst="rect">
            <a:avLst/>
          </a:prstGeom>
        </p:spPr>
      </p:pic>
      <p:sp>
        <p:nvSpPr>
          <p:cNvPr id="11" name="Freeform 13">
            <a:extLst>
              <a:ext uri="{FF2B5EF4-FFF2-40B4-BE49-F238E27FC236}">
                <a16:creationId xmlns:a16="http://schemas.microsoft.com/office/drawing/2014/main" id="{B0D396E6-2FD6-49D9-946F-4FABC88B6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D013C-2858-4EF0-8AF7-5EDC1651D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cap="none" dirty="0">
                <a:solidFill>
                  <a:schemeClr val="bg1"/>
                </a:solidFill>
              </a:rPr>
              <a:t>Variational Quantum Algorithms</a:t>
            </a:r>
            <a:endParaRPr lang="en-MT" sz="4800" cap="non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68FE-2BB7-40A9-9F3B-37F3BBFD8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093938"/>
            <a:ext cx="4831422" cy="1178864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Mirko Consiglio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University of Malta</a:t>
            </a:r>
            <a:endParaRPr lang="en-US" sz="1600" cap="none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356820-4B8B-4A1F-B190-A3FF1AEB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C6DBA71-9F7F-483C-A094-173525755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1948618-5E91-41FD-A5C3-CC96415C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985A142-9BC7-43B2-9F46-B1DB84A9A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9EE8BB4-A150-45FB-8052-35D979A2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9257A2A-0F80-48CF-A63A-E5A0417C0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654CBD8-A68E-461A-888C-5DC245D59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238DEF80-BA5B-DBEA-8C47-41AF705CE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06" y="220140"/>
            <a:ext cx="3659317" cy="9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E8E3C-CD35-B28D-D893-C5DF8B74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Overview of Talk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E37E7-7488-337F-C850-6C38E685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305" y="5883275"/>
            <a:ext cx="44631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60D14-B732-BAF8-7199-24975DDE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5A8545-F82E-4984-94D2-DA8354209080}" type="slidenum">
              <a:rPr lang="en-MT" smtClean="0"/>
              <a:pPr>
                <a:spcAft>
                  <a:spcPts val="600"/>
                </a:spcAft>
              </a:pPr>
              <a:t>2</a:t>
            </a:fld>
            <a:endParaRPr lang="en-MT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8834F2-DCC9-84D2-49C9-777B01FB1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137165"/>
              </p:ext>
            </p:extLst>
          </p:nvPr>
        </p:nvGraphicFramePr>
        <p:xfrm>
          <a:off x="5010150" y="893852"/>
          <a:ext cx="6492875" cy="4989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A3D2AC48-D12A-A932-18EC-9A709080A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06" y="220140"/>
            <a:ext cx="3659317" cy="9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6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44A156E-1B8B-4F42-8CA4-01F9D97BA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D44A156E-1B8B-4F42-8CA4-01F9D97BAD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D44A156E-1B8B-4F42-8CA4-01F9D97BA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D44A156E-1B8B-4F42-8CA4-01F9D97BA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9359E51-C3E1-4CE3-96C2-890C42FCBB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09359E51-C3E1-4CE3-96C2-890C42FCBB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09359E51-C3E1-4CE3-96C2-890C42FCBB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09359E51-C3E1-4CE3-96C2-890C42FCBB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AD97BD-EB5D-4B3B-962A-36ADB6FB42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graphicEl>
                                              <a:dgm id="{D9AD97BD-EB5D-4B3B-962A-36ADB6FB42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D9AD97BD-EB5D-4B3B-962A-36ADB6FB42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D9AD97BD-EB5D-4B3B-962A-36ADB6FB42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CF2B94-A1AE-456F-9A42-FBB21AEFC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graphicEl>
                                              <a:dgm id="{34CF2B94-A1AE-456F-9A42-FBB21AEFC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34CF2B94-A1AE-456F-9A42-FBB21AEFC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34CF2B94-A1AE-456F-9A42-FBB21AEFC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E9132F6-8D24-4221-A35B-E45E193DA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graphicEl>
                                              <a:dgm id="{9E9132F6-8D24-4221-A35B-E45E193DA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9E9132F6-8D24-4221-A35B-E45E193DA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9E9132F6-8D24-4221-A35B-E45E193DA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3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45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E9F6C-E0D1-48A3-B9EC-0048A45E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Variational Quantum Algorithms</a:t>
            </a:r>
            <a:endParaRPr lang="en-MT" cap="none" dirty="0">
              <a:solidFill>
                <a:srgbClr val="FFFFFF"/>
              </a:solidFill>
            </a:endParaRPr>
          </a:p>
        </p:txBody>
      </p:sp>
      <p:grpSp>
        <p:nvGrpSpPr>
          <p:cNvPr id="58" name="Group 47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CEAFE-A17C-8978-5ACA-DF89F54D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305" y="5883275"/>
            <a:ext cx="44631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Mirko Consiglio - University of Malta - ICFO 2024</a:t>
            </a:r>
            <a:endParaRPr lang="en-M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F264F-91DD-9C3B-E9C2-DCDA91E6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5A8545-F82E-4984-94D2-DA8354209080}" type="slidenum">
              <a:rPr lang="en-MT" smtClean="0"/>
              <a:pPr>
                <a:spcAft>
                  <a:spcPts val="600"/>
                </a:spcAft>
              </a:pPr>
              <a:t>3</a:t>
            </a:fld>
            <a:endParaRPr lang="en-MT"/>
          </a:p>
        </p:txBody>
      </p:sp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0BEB6D1E-73DE-28B5-23E6-66AD93BF6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06" y="220140"/>
            <a:ext cx="3659317" cy="93131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69DB217-6F0D-F4FD-94F4-865A02E9C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6863" y="1406944"/>
            <a:ext cx="6682316" cy="42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up a VQA?</a:t>
            </a:r>
            <a:endParaRPr lang="en-GB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34D2A-184A-E828-0B2B-5138467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3283B-FE91-178B-FCFC-F30B9344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4</a:t>
            </a:fld>
            <a:endParaRPr lang="en-MT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EB1760-C16F-D00B-F55E-6FDD6D26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3690"/>
            <a:ext cx="10018713" cy="2147411"/>
          </a:xfrm>
        </p:spPr>
        <p:txBody>
          <a:bodyPr anchor="t">
            <a:noAutofit/>
          </a:bodyPr>
          <a:lstStyle/>
          <a:p>
            <a:r>
              <a:rPr lang="en-US" sz="2600" baseline="30000" dirty="0"/>
              <a:t>A VQA is made up of separate modules that can be easily combined, improved and extended according to the developments in quantum technology</a:t>
            </a:r>
          </a:p>
          <a:p>
            <a:r>
              <a:rPr lang="en-US" sz="2600" baseline="30000" dirty="0"/>
              <a:t>The main modules are:</a:t>
            </a:r>
          </a:p>
          <a:p>
            <a:pPr marL="457200" lvl="1" indent="0">
              <a:buSzPct val="80000"/>
              <a:buNone/>
            </a:pPr>
            <a:r>
              <a:rPr lang="en-US" sz="2600" b="1" baseline="30000" dirty="0">
                <a:solidFill>
                  <a:schemeClr val="accent1">
                    <a:lumMod val="75000"/>
                  </a:schemeClr>
                </a:solidFill>
              </a:rPr>
              <a:t>a)</a:t>
            </a:r>
            <a:r>
              <a:rPr lang="en-US" sz="2600" baseline="30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600" baseline="30000" dirty="0"/>
              <a:t>Objective Function</a:t>
            </a:r>
          </a:p>
          <a:p>
            <a:pPr marL="457200" lvl="1" indent="0">
              <a:buSzPct val="80000"/>
              <a:buNone/>
            </a:pPr>
            <a:r>
              <a:rPr lang="en-US" sz="2600" b="1" baseline="30000" dirty="0">
                <a:solidFill>
                  <a:schemeClr val="accent1">
                    <a:lumMod val="75000"/>
                  </a:schemeClr>
                </a:solidFill>
              </a:rPr>
              <a:t>b)</a:t>
            </a:r>
            <a:r>
              <a:rPr lang="en-US" sz="2600" baseline="30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600" baseline="30000" dirty="0"/>
              <a:t>Parametrized Quantum Circuit</a:t>
            </a:r>
          </a:p>
          <a:p>
            <a:pPr marL="457200" lvl="1" indent="0">
              <a:buSzPct val="80000"/>
              <a:buNone/>
            </a:pPr>
            <a:r>
              <a:rPr lang="en-US" sz="2600" b="1" baseline="30000" dirty="0">
                <a:solidFill>
                  <a:schemeClr val="accent1">
                    <a:lumMod val="75000"/>
                  </a:schemeClr>
                </a:solidFill>
              </a:rPr>
              <a:t>c)</a:t>
            </a:r>
            <a:r>
              <a:rPr lang="en-US" sz="2600" baseline="30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600" baseline="30000" dirty="0"/>
              <a:t>Measurement Technique</a:t>
            </a:r>
          </a:p>
          <a:p>
            <a:pPr marL="457200" lvl="1" indent="0">
              <a:buSzPct val="80000"/>
              <a:buNone/>
            </a:pPr>
            <a:r>
              <a:rPr lang="en-US" sz="2600" b="1" baseline="30000" dirty="0">
                <a:solidFill>
                  <a:schemeClr val="accent1">
                    <a:lumMod val="75000"/>
                  </a:schemeClr>
                </a:solidFill>
              </a:rPr>
              <a:t>d)</a:t>
            </a:r>
            <a:r>
              <a:rPr lang="en-US" sz="2600" baseline="30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600" baseline="30000" dirty="0"/>
              <a:t>Classical Optimizer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F8F341-D8B8-F7B8-71FA-8B523D93BBCC}"/>
              </a:ext>
            </a:extLst>
          </p:cNvPr>
          <p:cNvSpPr txBox="1">
            <a:spLocks/>
          </p:cNvSpPr>
          <p:nvPr/>
        </p:nvSpPr>
        <p:spPr>
          <a:xfrm>
            <a:off x="1484309" y="4907148"/>
            <a:ext cx="10018713" cy="1027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aseline="30000" dirty="0"/>
              <a:t>I will only briefly describe and discuss certain implementations of the above modules for the sake of brevity, however, for a general review on VQAs, one can look to: </a:t>
            </a:r>
            <a:r>
              <a:rPr lang="en-US" sz="2600" i="1" baseline="30000" dirty="0"/>
              <a:t>K. Bharti, et al., Noisy intermediate-scale quantum (NISQ) algorithms</a:t>
            </a:r>
            <a:r>
              <a:rPr lang="en-US" sz="2600" baseline="30000" dirty="0"/>
              <a:t>, Rev. Mod. Phys. </a:t>
            </a:r>
            <a:r>
              <a:rPr lang="en-US" sz="2600" b="1" baseline="30000" dirty="0"/>
              <a:t>94</a:t>
            </a:r>
            <a:r>
              <a:rPr lang="en-US" sz="2600" baseline="30000" dirty="0"/>
              <a:t>, 015004, (2022).</a:t>
            </a:r>
          </a:p>
          <a:p>
            <a:endParaRPr lang="en-US" sz="2600" baseline="30000" dirty="0"/>
          </a:p>
        </p:txBody>
      </p:sp>
    </p:spTree>
    <p:extLst>
      <p:ext uri="{BB962C8B-B14F-4D97-AF65-F5344CB8AC3E}">
        <p14:creationId xmlns:p14="http://schemas.microsoft.com/office/powerpoint/2010/main" val="7303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Function</a:t>
            </a:r>
            <a:endParaRPr lang="en-GB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34D2A-184A-E828-0B2B-5138467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3283B-FE91-178B-FCFC-F30B9344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5</a:t>
            </a:fld>
            <a:endParaRPr lang="en-MT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EB1760-C16F-D00B-F55E-6FDD6D26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3690"/>
            <a:ext cx="10018713" cy="3124201"/>
          </a:xfrm>
        </p:spPr>
        <p:txBody>
          <a:bodyPr anchor="ctr">
            <a:normAutofit/>
          </a:bodyPr>
          <a:lstStyle/>
          <a:p>
            <a:r>
              <a:rPr lang="en-US" baseline="30000" dirty="0"/>
              <a:t>An objective function can be defined as</a:t>
            </a:r>
          </a:p>
          <a:p>
            <a:endParaRPr lang="en-US" baseline="30000" dirty="0"/>
          </a:p>
          <a:p>
            <a:r>
              <a:rPr lang="en-US" baseline="30000" dirty="0"/>
              <a:t>Given our parameterized unitary (PQC), we can expand it as</a:t>
            </a:r>
          </a:p>
          <a:p>
            <a:endParaRPr lang="en-US" baseline="30000" dirty="0"/>
          </a:p>
          <a:p>
            <a:r>
              <a:rPr lang="en-US" baseline="30000" dirty="0"/>
              <a:t>The next step is to decompose our Hamiltonian into Pauli strings</a:t>
            </a:r>
          </a:p>
          <a:p>
            <a:endParaRPr lang="en-US" baseline="30000" dirty="0"/>
          </a:p>
          <a:p>
            <a:endParaRPr lang="en-US" baseline="30000" dirty="0"/>
          </a:p>
          <a:p>
            <a:r>
              <a:rPr lang="en-US" baseline="30000" dirty="0"/>
              <a:t>Finally, the expectation value can then be evaluated for each Pauli string</a:t>
            </a:r>
          </a:p>
          <a:p>
            <a:endParaRPr lang="en-US" baseline="30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0B6EF6F-1C45-5236-818A-5498E529E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21" y="3298703"/>
            <a:ext cx="3556686" cy="31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AAE61D-E9D4-0FCB-E420-A3CB2105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6" y="3996005"/>
            <a:ext cx="1210237" cy="6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C854015-BA4D-40A0-810B-3631FC37F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57" y="5055787"/>
            <a:ext cx="2238813" cy="64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documentclass{article}&#10;\usepackage{amsmath}&#10;\pagestyle{empty}&#10;\usepackage{physics}&#10;\begin{document}&#10;&#10;\begin{align}&#10;\min_{\boldsymbol{\theta}} f(\boldsymbol{\theta}, \left\{ \langle \mathcal{H} \rangle_{U(\boldsymbol{\theta})} \right\}) \nonumber&#10;\end{align}&#10;&#10;&#10;\end{document}" title="IguanaTex Bitmap Display">
            <a:extLst>
              <a:ext uri="{FF2B5EF4-FFF2-40B4-BE49-F238E27FC236}">
                <a16:creationId xmlns:a16="http://schemas.microsoft.com/office/drawing/2014/main" id="{1E5031B3-0EE8-9AEA-1EDA-3121B9227A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40" y="2503390"/>
            <a:ext cx="2354449" cy="40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93C4-358B-356D-82FD-13C9EA24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Parametrized Quantum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C616C-F8DD-DF69-5ADB-2F2B94032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Problem-Inspired </a:t>
            </a:r>
            <a:r>
              <a:rPr lang="en-GB" dirty="0" err="1"/>
              <a:t>Ansätze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207A-F586-6910-482D-3E1778C17E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600" dirty="0"/>
              <a:t>Given a Hamiltonian, we can get a unitary operator describing the evolution</a:t>
            </a:r>
          </a:p>
          <a:p>
            <a:endParaRPr lang="en-GB" sz="1600" dirty="0"/>
          </a:p>
          <a:p>
            <a:r>
              <a:rPr lang="en-GB" sz="1600" dirty="0"/>
              <a:t>We need </a:t>
            </a:r>
            <a:r>
              <a:rPr lang="en-GB" sz="1600" dirty="0" err="1"/>
              <a:t>Trotterization</a:t>
            </a:r>
            <a:r>
              <a:rPr lang="en-GB" sz="1600" dirty="0"/>
              <a:t> to implement it as</a:t>
            </a: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Which we approximate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D5CCE-080B-90C8-4C1D-8AA287F8C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Hardware-Efficient </a:t>
            </a:r>
            <a:r>
              <a:rPr lang="en-GB" dirty="0" err="1"/>
              <a:t>Ansätze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B2697-E70D-184D-436E-51B61818D3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hardware-efficient ansatz with </a:t>
            </a:r>
            <a:r>
              <a:rPr lang="en-GB" i="1" dirty="0"/>
              <a:t>L </a:t>
            </a:r>
            <a:r>
              <a:rPr lang="en-GB" dirty="0"/>
              <a:t>layers</a:t>
            </a:r>
          </a:p>
          <a:p>
            <a:endParaRPr lang="en-GB" i="1" dirty="0"/>
          </a:p>
          <a:p>
            <a:endParaRPr lang="en-GB" i="1" dirty="0"/>
          </a:p>
          <a:p>
            <a:r>
              <a:rPr lang="en-GB" dirty="0"/>
              <a:t>where we used a non-parameterized Hermitian operator </a:t>
            </a:r>
          </a:p>
          <a:p>
            <a:endParaRPr lang="en-GB" dirty="0"/>
          </a:p>
          <a:p>
            <a:r>
              <a:rPr lang="en-GB" dirty="0"/>
              <a:t>And a (two-qubit) entangling gate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FD8EA0-89E8-9023-BE3A-0B64F68A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CE65F6-79BF-DA5B-3F91-BF459D0F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6</a:t>
            </a:fld>
            <a:endParaRPr lang="en-M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629386-E4E1-A63B-1B50-A6718BEAC879}"/>
              </a:ext>
            </a:extLst>
          </p:cNvPr>
          <p:cNvSpPr txBox="1">
            <a:spLocks/>
          </p:cNvSpPr>
          <p:nvPr/>
        </p:nvSpPr>
        <p:spPr>
          <a:xfrm>
            <a:off x="1484310" y="2323690"/>
            <a:ext cx="10018713" cy="234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30000" dirty="0">
                <a:solidFill>
                  <a:schemeClr val="tx1"/>
                </a:solidFill>
              </a:rPr>
              <a:t>Given an initial state         , we can prepare a quantum state as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798AFB7-E0B3-341A-34AB-CAFE08C7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099" y="2314835"/>
            <a:ext cx="1607656" cy="2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FE9AE7B-D09B-64B8-D9D6-994E308D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562" y="2327183"/>
            <a:ext cx="293436" cy="19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E6C297-4B67-3016-260D-C322DFA8C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24" y="3843393"/>
            <a:ext cx="1418827" cy="30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1CB8FF-2398-2B7E-A0DD-F9B080F2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24" y="5328905"/>
            <a:ext cx="1967818" cy="62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B6A3BBA-E2C3-6844-57A8-5A3D936B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22" y="4470450"/>
            <a:ext cx="2622136" cy="68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7C85432-8A2D-90F1-C518-0681025E4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413" y="3717853"/>
            <a:ext cx="1966683" cy="6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5951BBB-F07C-D09C-9C35-B13312B84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378" y="5065548"/>
            <a:ext cx="1946718" cy="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BB25809-2376-E995-4F45-A19AAAC5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122" y="4756520"/>
            <a:ext cx="188539" cy="17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452F9B96-4BC8-5A6D-2B00-BF35E98F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42" y="5441376"/>
            <a:ext cx="305556" cy="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4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Technique</a:t>
            </a:r>
            <a:endParaRPr lang="en-GB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34D2A-184A-E828-0B2B-5138467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3283B-FE91-178B-FCFC-F30B9344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7</a:t>
            </a:fld>
            <a:endParaRPr lang="en-MT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EB1760-C16F-D00B-F55E-6FDD6D26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3690"/>
            <a:ext cx="10018713" cy="3124201"/>
          </a:xfrm>
        </p:spPr>
        <p:txBody>
          <a:bodyPr anchor="t">
            <a:normAutofit/>
          </a:bodyPr>
          <a:lstStyle/>
          <a:p>
            <a:r>
              <a:rPr lang="en-US" baseline="30000" dirty="0"/>
              <a:t>We can measure in the computational basis</a:t>
            </a:r>
          </a:p>
          <a:p>
            <a:r>
              <a:rPr lang="en-US" baseline="30000" dirty="0"/>
              <a:t>We measure other basis by using rotation gates pre-measurement</a:t>
            </a:r>
          </a:p>
          <a:p>
            <a:endParaRPr lang="en-US" baseline="30000" dirty="0"/>
          </a:p>
          <a:p>
            <a:endParaRPr lang="en-US" baseline="30000" dirty="0"/>
          </a:p>
          <a:p>
            <a:r>
              <a:rPr lang="en-US" baseline="30000" dirty="0"/>
              <a:t>By rotating every qubit </a:t>
            </a:r>
            <a:r>
              <a:rPr lang="en-US" i="1" baseline="30000" dirty="0"/>
              <a:t>k </a:t>
            </a:r>
            <a:r>
              <a:rPr lang="en-US" baseline="30000" dirty="0"/>
              <a:t>into the </a:t>
            </a:r>
            <a:r>
              <a:rPr lang="en-US" i="1" baseline="30000" dirty="0"/>
              <a:t>Z </a:t>
            </a:r>
            <a:r>
              <a:rPr lang="en-US" baseline="30000" dirty="0"/>
              <a:t>basis, we can then measure everything as</a:t>
            </a:r>
          </a:p>
          <a:p>
            <a:endParaRPr lang="en-US" i="1" baseline="30000" dirty="0"/>
          </a:p>
          <a:p>
            <a:endParaRPr lang="en-US" i="1" baseline="30000" dirty="0"/>
          </a:p>
          <a:p>
            <a:r>
              <a:rPr lang="en-US" baseline="30000" dirty="0"/>
              <a:t>Where</a:t>
            </a:r>
            <a:r>
              <a:rPr lang="en-US" i="1" baseline="30000" dirty="0"/>
              <a:t> V </a:t>
            </a:r>
            <a:r>
              <a:rPr lang="en-US" baseline="30000" dirty="0"/>
              <a:t>is the product of one-qubit rotations, depending on the Pauli terms we want to measure</a:t>
            </a:r>
            <a:endParaRPr lang="en-US" i="1" baseline="30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39EBC6-E629-9A9D-14AA-72874425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62" y="2318225"/>
            <a:ext cx="2250298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3C61017-1DCB-4911-636D-932EA02D1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46" y="3042224"/>
            <a:ext cx="1298841" cy="18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2125C4D-8706-0B3F-191E-56E0F30D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46" y="3340413"/>
            <a:ext cx="1766060" cy="24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56342BB-321F-612C-81B6-1427EB180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09" y="4070824"/>
            <a:ext cx="6314333" cy="7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7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93C4-358B-356D-82FD-13C9EA24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Classical Optimizer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C616C-F8DD-DF69-5ADB-2F2B9403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2023533"/>
            <a:ext cx="4607188" cy="576262"/>
          </a:xfrm>
        </p:spPr>
        <p:txBody>
          <a:bodyPr/>
          <a:lstStyle/>
          <a:p>
            <a:r>
              <a:rPr lang="en-GB" dirty="0"/>
              <a:t>Gradient-Based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207A-F586-6910-482D-3E1778C17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700337"/>
            <a:ext cx="4895056" cy="2811464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/>
              <a:t>Given </a:t>
            </a:r>
            <a:r>
              <a:rPr lang="en-GB" sz="1600" i="1" dirty="0"/>
              <a:t>K </a:t>
            </a:r>
            <a:r>
              <a:rPr lang="en-GB" sz="1600" dirty="0"/>
              <a:t>initial</a:t>
            </a:r>
            <a:r>
              <a:rPr lang="en-GB" sz="1600" i="1" dirty="0"/>
              <a:t> </a:t>
            </a:r>
            <a:r>
              <a:rPr lang="en-GB" sz="1600" dirty="0"/>
              <a:t>parameters        , we can update at each time step </a:t>
            </a:r>
            <a:r>
              <a:rPr lang="en-GB" sz="1600" i="1" dirty="0"/>
              <a:t>t</a:t>
            </a:r>
            <a:r>
              <a:rPr lang="en-GB" sz="1600" dirty="0"/>
              <a:t> using a learning rate  </a:t>
            </a:r>
            <a:endParaRPr lang="en-GB" sz="1600" i="1" dirty="0"/>
          </a:p>
          <a:p>
            <a:endParaRPr lang="en-GB" sz="1600" dirty="0"/>
          </a:p>
          <a:p>
            <a:r>
              <a:rPr lang="en-GB" sz="1600" dirty="0"/>
              <a:t>Where each parameter is updated individually</a:t>
            </a:r>
          </a:p>
          <a:p>
            <a:endParaRPr lang="en-GB" sz="1600" dirty="0"/>
          </a:p>
          <a:p>
            <a:r>
              <a:rPr lang="en-GB" sz="1600" dirty="0"/>
              <a:t>There are many methods to compute the gradient, such as finite difference</a:t>
            </a:r>
          </a:p>
          <a:p>
            <a:endParaRPr lang="en-GB" sz="1600" dirty="0"/>
          </a:p>
          <a:p>
            <a:r>
              <a:rPr lang="en-GB" sz="1600" dirty="0"/>
              <a:t>Or using parameter shift rules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D5CCE-080B-90C8-4C1D-8AA287F8C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7" y="2032000"/>
            <a:ext cx="4622537" cy="576262"/>
          </a:xfrm>
        </p:spPr>
        <p:txBody>
          <a:bodyPr/>
          <a:lstStyle/>
          <a:p>
            <a:r>
              <a:rPr lang="en-GB" dirty="0"/>
              <a:t>Gradient-Free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B2697-E70D-184D-436E-51B61818D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1617" y="2700337"/>
            <a:ext cx="4895056" cy="3021542"/>
          </a:xfrm>
        </p:spPr>
        <p:txBody>
          <a:bodyPr>
            <a:noAutofit/>
          </a:bodyPr>
          <a:lstStyle/>
          <a:p>
            <a:r>
              <a:rPr lang="en-GB" sz="1400" dirty="0"/>
              <a:t>One interesting global approach is the generalized simulated annealing, mimicking the behaviour of annealing molten metal in metallurgy. </a:t>
            </a:r>
            <a:r>
              <a:rPr lang="en-US" sz="1400" dirty="0"/>
              <a:t>A visiting distribution is employed to generate a trial jump distance: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Acceptance probability:</a:t>
            </a:r>
          </a:p>
          <a:p>
            <a:endParaRPr lang="en-US" sz="1400" dirty="0"/>
          </a:p>
          <a:p>
            <a:r>
              <a:rPr lang="en-US" sz="1400" dirty="0"/>
              <a:t>Temperature: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FD8EA0-89E8-9023-BE3A-0B64F68A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Mirko Consiglio - University of Malta - ICFO 2024</a:t>
            </a:r>
            <a:endParaRPr lang="en-M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CE65F6-79BF-DA5B-3F91-BF459D0F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8</a:t>
            </a:fld>
            <a:endParaRPr lang="en-M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9EE44F-E23B-5F62-3514-C0D2AC2B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283" y="3217817"/>
            <a:ext cx="2327878" cy="28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C25C3A-BD32-8962-8448-3F6395E0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73" y="2992767"/>
            <a:ext cx="121568" cy="17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7C5C44-8838-F573-509F-FB6B9CF79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667" y="2713166"/>
            <a:ext cx="278212" cy="18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8CECAF4-69C3-38B1-E4A8-61EBE6FAF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283" y="3871430"/>
            <a:ext cx="2254308" cy="32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 1">
            <a:extLst>
              <a:ext uri="{FF2B5EF4-FFF2-40B4-BE49-F238E27FC236}">
                <a16:creationId xmlns:a16="http://schemas.microsoft.com/office/drawing/2014/main" id="{666E4AC7-E01B-82A9-532B-A1F78455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53" y="4696916"/>
            <a:ext cx="2864738" cy="42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 1">
            <a:extLst>
              <a:ext uri="{FF2B5EF4-FFF2-40B4-BE49-F238E27FC236}">
                <a16:creationId xmlns:a16="http://schemas.microsoft.com/office/drawing/2014/main" id="{A8604C4B-B3E8-569F-72F9-64D1AD297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29" y="5407529"/>
            <a:ext cx="3747676" cy="42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\documentclass{article}&#10;\usepackage{amsmath}&#10;\pagestyle{empty}&#10;\usepackage{physics}&#10;\begin{document}&#10;&#10;\begin{align}&#10;P_{q_v}\left(\Delta x^{(n)}\right) \propto \frac{\left(T_{q_v}^{(n)}\right)^{-\frac{D}{3-q_v}}}{\left( 1 + (q_v - 1)\frac{\left(\Delta x^{(n)}\right)^2}{\left(T_{q_v}^{(n)}\right)^\frac{2}{3-q_v}} \right)^{\frac{1}{q_v-1} + \frac{D-1}{2}}} \nonumber&#10;\end{align}&#10;&#10;\end{document}&#10;" title="IguanaTex Bitmap Display">
            <a:extLst>
              <a:ext uri="{FF2B5EF4-FFF2-40B4-BE49-F238E27FC236}">
                <a16:creationId xmlns:a16="http://schemas.microsoft.com/office/drawing/2014/main" id="{265BA147-ADA3-E3AE-F571-1086F812BA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19" y="3576913"/>
            <a:ext cx="4134235" cy="1088190"/>
          </a:xfrm>
          <a:prstGeom prst="rect">
            <a:avLst/>
          </a:prstGeom>
        </p:spPr>
      </p:pic>
      <p:pic>
        <p:nvPicPr>
          <p:cNvPr id="13" name="Picture 12 2" descr="\documentclass{article}&#10;\usepackage{amsmath}&#10;\pagestyle{empty}&#10;\usepackage{physics}&#10;\begin{document}&#10;&#10;\begin{align}&#10;p_{q_a} = \min\left\{1, \left(1 - (1 - q_a) \beta \Delta E\right)^\frac{1}{1-q_a}\right\} \nonumber&#10;\end{align}&#10;&#10;\end{document}&#10;" title="IguanaTex Bitmap Display">
            <a:extLst>
              <a:ext uri="{FF2B5EF4-FFF2-40B4-BE49-F238E27FC236}">
                <a16:creationId xmlns:a16="http://schemas.microsoft.com/office/drawing/2014/main" id="{407BB877-851F-EE75-BE0B-B9D3DCA6A0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00" y="4927041"/>
            <a:ext cx="3180288" cy="340339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physics}&#10;\begin{document}&#10;&#10;\begin{align}&#10;T_{q_v}^{(n)} = T_{q_v}^{(0)}\frac{2^{q_v - 1} - 1}{(2 + n)^{q_v - 1} - 1} \nonumber&#10;\end{align}&#10;&#10;\end{document}&#10;" title="IguanaTex Bitmap Display">
            <a:extLst>
              <a:ext uri="{FF2B5EF4-FFF2-40B4-BE49-F238E27FC236}">
                <a16:creationId xmlns:a16="http://schemas.microsoft.com/office/drawing/2014/main" id="{1E9E39FA-69B3-E243-E9AA-28347567D6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25" y="5280734"/>
            <a:ext cx="2233259" cy="4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93C4-358B-356D-82FD-13C9EA24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59768"/>
            <a:ext cx="10018713" cy="1752599"/>
          </a:xfrm>
        </p:spPr>
        <p:txBody>
          <a:bodyPr/>
          <a:lstStyle/>
          <a:p>
            <a:r>
              <a:rPr lang="en-GB" dirty="0"/>
              <a:t>Combining it All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FD8EA0-89E8-9023-BE3A-0B64F68A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Mirko Consiglio - University of Malta - ICFO 2024</a:t>
            </a:r>
            <a:endParaRPr lang="en-M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CE65F6-79BF-DA5B-3F91-BF459D0F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8545-F82E-4984-94D2-DA8354209080}" type="slidenum">
              <a:rPr lang="en-MT" smtClean="0"/>
              <a:t>9</a:t>
            </a:fld>
            <a:endParaRPr lang="en-MT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BCA4C546-1350-7826-86F8-2C05D39C8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2509" y="1786042"/>
            <a:ext cx="6682316" cy="42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7.4765"/>
  <p:tag name="ORIGINALWIDTH" val="1079.865"/>
  <p:tag name="LATEXADDIN" val="\documentclass{article}&#10;\usepackage{amsmath}&#10;\pagestyle{empty}&#10;\usepackage{physics}&#10;\begin{document}&#10;&#10;\begin{align}&#10;\min_{\boldsymbol{\theta}} f(\boldsymbol{\theta}, \left\{ \langle \mathcal{H} \rangle_{U(\boldsymbol{\theta})} \right\}) \nonumber&#10;\end{align}&#10;&#10;&#10;\end{document}"/>
  <p:tag name="IGUANATEXSIZE" val="20"/>
  <p:tag name="IGUANATEXCURSOR" val="2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9.4075"/>
  <p:tag name="ORIGINALWIDTH" val="2809.149"/>
  <p:tag name="LATEXADDIN" val="\documentclass{article}&#10;\usepackage{amsmath}&#10;\pagestyle{empty}&#10;\usepackage{physics}&#10;\begin{document}&#10;&#10;\begin{align}&#10;P_{q_v}\left(\Delta x^{(n)}\right) \propto \frac{\left(T_{q_v}^{(n)}\right)^{-\frac{D}{3-q_v}}}{\left( 1 + (q_v - 1)\frac{\left(\Delta x^{(n)}\right)^2}{\left(T_{q_v}^{(n)}\right)^\frac{2}{3-q_v}} \right)^{\frac{1}{q_v-1} + \frac{D-1}{2}}} \nonumber&#10;\end{align}&#10;&#10;\end{document}&#10;"/>
  <p:tag name="IGUANATEXSIZE" val="20"/>
  <p:tag name="IGUANATEXCURSOR" val="3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095.238"/>
  <p:tag name="LATEXADDIN" val="\documentclass{article}&#10;\usepackage{amsmath}&#10;\pagestyle{empty}&#10;\usepackage{physics}&#10;\begin{document}&#10;&#10;\begin{align}&#10;p_{q_a} = \min\left\{1, \left(1 - (1 - q_a) \beta \Delta E\right)^\frac{1}{1-q_a}\right\} \nonumber&#10;\end{align}&#10;&#10;\end{document}&#10;"/>
  <p:tag name="IGUANATEXSIZE" val="20"/>
  <p:tag name="IGUANATEXCURSOR" val="2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471.316"/>
  <p:tag name="LATEXADDIN" val="\documentclass{article}&#10;\usepackage{amsmath}&#10;\pagestyle{empty}&#10;\usepackage{physics}&#10;\begin{document}&#10;&#10;\begin{align}&#10;T_{q_v}^{(n)} = T_{q_v}^{(0)}\frac{2^{q_v - 1} - 1}{(2 + n)^{q_v - 1} - 1} \nonumber&#10;\end{align}&#10;&#10;\end{document}&#10;"/>
  <p:tag name="IGUANATEXSIZE" val="20"/>
  <p:tag name="IGUANATEXCURSOR" val="1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Words>470</Words>
  <Application>Microsoft Office PowerPoint</Application>
  <PresentationFormat>Widescreen</PresentationFormat>
  <Paragraphs>88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Variational Quantum Algorithms</vt:lpstr>
      <vt:lpstr>Overview of Talk</vt:lpstr>
      <vt:lpstr>Variational Quantum Algorithms</vt:lpstr>
      <vt:lpstr>What makes up a VQA?</vt:lpstr>
      <vt:lpstr>Objective Function</vt:lpstr>
      <vt:lpstr>Parametrized Quantum Circuit</vt:lpstr>
      <vt:lpstr>Measurement Technique</vt:lpstr>
      <vt:lpstr>Classical Optimizer</vt:lpstr>
      <vt:lpstr>Combining it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Quantum Eigensolver for SU(N) Fermions</dc:title>
  <dc:creator>Mirko Consiglio</dc:creator>
  <cp:lastModifiedBy>Mirko Consiglio</cp:lastModifiedBy>
  <cp:revision>264</cp:revision>
  <dcterms:created xsi:type="dcterms:W3CDTF">2021-06-13T16:19:26Z</dcterms:created>
  <dcterms:modified xsi:type="dcterms:W3CDTF">2024-08-21T21:22:49Z</dcterms:modified>
</cp:coreProperties>
</file>