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3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0067-C49A-4BCB-BBF7-CA9910D5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986" y="622177"/>
            <a:ext cx="8825658" cy="3329581"/>
          </a:xfrm>
        </p:spPr>
        <p:txBody>
          <a:bodyPr/>
          <a:lstStyle/>
          <a:p>
            <a:r>
              <a:rPr lang="en-US" sz="5400" dirty="0"/>
              <a:t>Border Surveillance and Efficient Route Calculation</a:t>
            </a:r>
            <a:endParaRPr lang="sr-Latn-R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62FC-D320-4176-B974-763A11EAD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986" y="395175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i="1" dirty="0"/>
              <a:t>Marketing PLAN za BSERC PROJEKAT</a:t>
            </a:r>
            <a:endParaRPr lang="sr-Latn-RS" sz="3200" i="1" dirty="0"/>
          </a:p>
        </p:txBody>
      </p:sp>
    </p:spTree>
    <p:extLst>
      <p:ext uri="{BB962C8B-B14F-4D97-AF65-F5344CB8AC3E}">
        <p14:creationId xmlns:p14="http://schemas.microsoft.com/office/powerpoint/2010/main" val="417931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5489-8691-4E40-8A4E-2FA30BDA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Sadr</a:t>
            </a:r>
            <a:r>
              <a:rPr lang="sr-Latn-RS" dirty="0"/>
              <a:t>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704B-6F2D-40C1-846B-4DB11E36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Koordinator projekta</a:t>
            </a:r>
          </a:p>
          <a:p>
            <a:r>
              <a:rPr lang="sr-Latn-RS" sz="2800" dirty="0"/>
              <a:t>Apstrakt projekta</a:t>
            </a:r>
          </a:p>
          <a:p>
            <a:r>
              <a:rPr lang="sr-Latn-RS" sz="2800" dirty="0"/>
              <a:t>Analiza tržišta</a:t>
            </a:r>
          </a:p>
          <a:p>
            <a:r>
              <a:rPr lang="sr-Latn-RS" sz="2800" dirty="0"/>
              <a:t>Značaj projekta</a:t>
            </a:r>
          </a:p>
          <a:p>
            <a:r>
              <a:rPr lang="sr-Latn-RS" sz="2800" dirty="0"/>
              <a:t>Marketinške aktivnosti</a:t>
            </a:r>
          </a:p>
        </p:txBody>
      </p:sp>
    </p:spTree>
    <p:extLst>
      <p:ext uri="{BB962C8B-B14F-4D97-AF65-F5344CB8AC3E}">
        <p14:creationId xmlns:p14="http://schemas.microsoft.com/office/powerpoint/2010/main" val="5606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C9F5A-83E9-403B-8E66-573E1B25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571500"/>
            <a:ext cx="3108626" cy="1444752"/>
          </a:xfrm>
        </p:spPr>
        <p:txBody>
          <a:bodyPr anchor="b">
            <a:normAutofit/>
          </a:bodyPr>
          <a:lstStyle/>
          <a:p>
            <a:r>
              <a:rPr lang="sr-Latn-RS" sz="3200" dirty="0">
                <a:solidFill>
                  <a:srgbClr val="EBEBEB"/>
                </a:solidFill>
              </a:rPr>
              <a:t>Koordinator projekta</a:t>
            </a:r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2" name="Content Placeholder 1029">
            <a:extLst>
              <a:ext uri="{FF2B5EF4-FFF2-40B4-BE49-F238E27FC236}">
                <a16:creationId xmlns:a16="http://schemas.microsoft.com/office/drawing/2014/main" id="{313E1DDB-112A-42E6-90A5-9FDF7460A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24" y="2235933"/>
            <a:ext cx="3756325" cy="3839552"/>
          </a:xfrm>
        </p:spPr>
        <p:txBody>
          <a:bodyPr>
            <a:normAutofit fontScale="92500" lnSpcReduction="10000"/>
          </a:bodyPr>
          <a:lstStyle/>
          <a:p>
            <a:r>
              <a:rPr lang="sr-Latn-RS" sz="1400" dirty="0">
                <a:solidFill>
                  <a:srgbClr val="FFFFFF"/>
                </a:solidFill>
              </a:rPr>
              <a:t>Koordinator projekta BSERC je Elektrotehnički fakultet u Beogradu, poznat po znanju i stručnosti svojih studenata, s tradicijom dugom 72 godine i velikim iskustvom u upravljanju projektima od značaja.</a:t>
            </a:r>
          </a:p>
          <a:p>
            <a:r>
              <a:rPr lang="sr-Latn-RS" sz="1400" dirty="0">
                <a:solidFill>
                  <a:srgbClr val="FFFFFF"/>
                </a:solidFill>
              </a:rPr>
              <a:t>Misija fakulteta je obrazovati studente koji će nositi tehnološki i društveni razvoj Srbije kroz nastavu elektrotehnike i računarstva, stvarati nova znanja kroz međunarodno priznata istraživanja, biti ustanova visokih akademskih vrednosti i etičkih kriterijuma, mesto kritičkog razmišljanja i jednakosti svih članova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Vizija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fakulteta</a:t>
            </a:r>
            <a:r>
              <a:rPr lang="en-US" sz="1400" dirty="0">
                <a:solidFill>
                  <a:srgbClr val="FFFFFF"/>
                </a:solidFill>
              </a:rPr>
              <a:t> je da </a:t>
            </a:r>
            <a:r>
              <a:rPr lang="en-US" sz="1400" dirty="0" err="1">
                <a:solidFill>
                  <a:srgbClr val="FFFFFF"/>
                </a:solidFill>
              </a:rPr>
              <a:t>kao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vodeća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srpska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visokoškolska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istraživačka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ustanova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bude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integrisana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konkurent</a:t>
            </a:r>
            <a:r>
              <a:rPr lang="en-US" sz="1400" dirty="0">
                <a:solidFill>
                  <a:srgbClr val="FFFFFF"/>
                </a:solidFill>
              </a:rPr>
              <a:t> u </a:t>
            </a:r>
            <a:r>
              <a:rPr lang="en-US" sz="1400" dirty="0" err="1">
                <a:solidFill>
                  <a:srgbClr val="FFFFFF"/>
                </a:solidFill>
              </a:rPr>
              <a:t>evropskom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visokoobrazovnom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istraživačkom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prostoru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Elektrotehnički fakultet Univerziteta u Beogradu, Beograd ...">
            <a:extLst>
              <a:ext uri="{FF2B5EF4-FFF2-40B4-BE49-F238E27FC236}">
                <a16:creationId xmlns:a16="http://schemas.microsoft.com/office/drawing/2014/main" id="{C43ADBA2-A585-425A-8A2C-F82F659C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873188"/>
            <a:ext cx="6495847" cy="3839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00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TV Studio MAG - 24 sata o Obrenovcu - ZBOG SMENE TURISTA, GUŽVE ...">
            <a:extLst>
              <a:ext uri="{FF2B5EF4-FFF2-40B4-BE49-F238E27FC236}">
                <a16:creationId xmlns:a16="http://schemas.microsoft.com/office/drawing/2014/main" id="{1BD0A5C7-C683-460B-9BD9-45CD4D174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2D4F2C-2FD4-4B2F-88CC-CD091AEA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sr-Latn-RS" dirty="0"/>
              <a:t>Apstrakt projekta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B9C6E2B-3AA1-44E2-A962-8A87CCAE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588275"/>
          </a:xfrm>
        </p:spPr>
        <p:txBody>
          <a:bodyPr>
            <a:normAutofit/>
          </a:bodyPr>
          <a:lstStyle/>
          <a:p>
            <a:r>
              <a:rPr lang="sr-Latn-RS" dirty="0"/>
              <a:t>Do sada, vozačima su bili omogućeni snimci kamera za video nadzor sa graničnih prelaza, kao i povremena izveštavanja stanja na putevima i graničnim prelazima preko radio prenosa i televizijskih emisija koja nisu uvek dovoljno precizna ili dostavljena u pravom trenutku. </a:t>
            </a:r>
          </a:p>
          <a:p>
            <a:r>
              <a:rPr lang="sr-Latn-RS" dirty="0"/>
              <a:t>Projekat BSERC predstavlja rešenje ovog problema, implemetirajući efikasniji odabir graničnog prelaza koji će se iskoristiti, kao i putanja kojom će se doći do istog. </a:t>
            </a:r>
          </a:p>
          <a:p>
            <a:r>
              <a:rPr lang="sr-Latn-RS" spc="-1" dirty="0">
                <a:solidFill>
                  <a:srgbClr val="FFFFFF"/>
                </a:solidFill>
                <a:ea typeface="DejaVu Sans"/>
              </a:rPr>
              <a:t>Glavni fokus </a:t>
            </a:r>
            <a:r>
              <a:rPr lang="en-US" spc="-1" dirty="0">
                <a:solidFill>
                  <a:srgbClr val="FFFFFF"/>
                </a:solidFill>
                <a:ea typeface="DejaVu Sans"/>
              </a:rPr>
              <a:t>BSERC</a:t>
            </a:r>
            <a:r>
              <a:rPr lang="sr-Latn-RS" spc="-1" dirty="0">
                <a:solidFill>
                  <a:srgbClr val="FFFFFF"/>
                </a:solidFill>
                <a:ea typeface="DejaVu Sans"/>
              </a:rPr>
              <a:t> projekta jeste poboljšanj</a:t>
            </a:r>
            <a:r>
              <a:rPr lang="en-US" spc="-1" dirty="0">
                <a:solidFill>
                  <a:srgbClr val="FFFFFF"/>
                </a:solidFill>
                <a:ea typeface="DejaVu Sans"/>
              </a:rPr>
              <a:t>e</a:t>
            </a:r>
            <a:r>
              <a:rPr lang="sr-Latn-RS" spc="-1" dirty="0">
                <a:solidFill>
                  <a:srgbClr val="FFFFFF"/>
                </a:solidFill>
                <a:ea typeface="DejaVu Sans"/>
              </a:rPr>
              <a:t> doživljaja, povećanje komfora i redukovanje vremena provedenog na putu.</a:t>
            </a:r>
          </a:p>
          <a:p>
            <a:r>
              <a:rPr lang="sr-Latn-RS" dirty="0"/>
              <a:t>Sistem predstavlja veb aplikaciju, koja sadrži intuitivan korisnički interfejs i koju mogu koristiti svi registrovani korisnici.</a:t>
            </a:r>
            <a:endParaRPr lang="en-US" dirty="0"/>
          </a:p>
          <a:p>
            <a:endParaRPr lang="en-US" spc="-1" dirty="0">
              <a:solidFill>
                <a:srgbClr val="FFFFFF"/>
              </a:solidFill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8675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A189-FE9B-4863-BD90-098BF277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tržišta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DC67-56BC-4AD2-9568-AED64C22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8082"/>
            <a:ext cx="8946541" cy="4730317"/>
          </a:xfrm>
        </p:spPr>
        <p:txBody>
          <a:bodyPr/>
          <a:lstStyle/>
          <a:p>
            <a:r>
              <a:rPr lang="sr-Latn-RS" dirty="0"/>
              <a:t>Projekat je namenjen svim vozačima, kako onima koji su konstantno na putu, tako i povremenim putnicima.</a:t>
            </a:r>
          </a:p>
          <a:p>
            <a:r>
              <a:rPr lang="sr-Latn-RS" dirty="0"/>
              <a:t>Svi ti vozači su izloženi višečasovnim čekanjima na graničnim prelazima, gubeći kako vreme, tako i novac i zdravlje.</a:t>
            </a:r>
          </a:p>
          <a:p>
            <a:r>
              <a:rPr lang="sr-Latn-RS" dirty="0"/>
              <a:t>Uzimajući u obzir konstantan porast broja automobila, ova situacija će postajati sve lošija i teža za podnošenje.</a:t>
            </a:r>
          </a:p>
          <a:p>
            <a:r>
              <a:rPr lang="sr-Latn-RS" dirty="0"/>
              <a:t>Ništa manje značajna je i činjenica da automobili provode više vremena u saobraćaju, emitujući još više štetnih gasova u prirodu.</a:t>
            </a:r>
          </a:p>
          <a:p>
            <a:r>
              <a:rPr lang="sr-Latn-RS" spc="-1" dirty="0">
                <a:solidFill>
                  <a:srgbClr val="FFFFFF"/>
                </a:solidFill>
                <a:ea typeface="DejaVu Sans"/>
              </a:rPr>
              <a:t>BSERC sistem predstavlja efikasno i brzo rešenje administrativnih i logističkih zahteva koji napda vlade svih država sveta.</a:t>
            </a:r>
          </a:p>
          <a:p>
            <a:r>
              <a:rPr lang="sr-Latn-RS" spc="-1" dirty="0">
                <a:solidFill>
                  <a:srgbClr val="FFFFFF"/>
                </a:solidFill>
                <a:ea typeface="DejaVu Sans"/>
              </a:rPr>
              <a:t>Ovaj sistem predstavlja jedinstveno rešenje na tržištu koje do sada nije viđeno što bi ga načinilo liderom u ovoj oblasti.</a:t>
            </a:r>
            <a:endParaRPr lang="sr-Latn-RS" spc="-1" dirty="0">
              <a:latin typeface="Arial"/>
            </a:endParaRP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3047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BAA37-2FC8-4FE6-B6C3-666B6113D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8878" r="6233" b="1"/>
          <a:stretch/>
        </p:blipFill>
        <p:spPr>
          <a:xfrm>
            <a:off x="0" y="-21907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E9E6D-5055-48CC-864A-A69D5519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sr-Latn-RS" dirty="0"/>
              <a:t>Značaj projekta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A67711-B84F-4C10-BF01-CB3DC170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sr-Latn-BA" dirty="0"/>
              <a:t>Projekat omogućava ažurno stanje na graničnim prelazima u bilo kom trenutku, uz efikasnije vođenje statistike.</a:t>
            </a:r>
          </a:p>
          <a:p>
            <a:r>
              <a:rPr lang="sr-Latn-BA" dirty="0"/>
              <a:t>Postiže brže dostizanje krajnje destinacije i samim tim i manje provedenog vremena na putu.</a:t>
            </a:r>
          </a:p>
          <a:p>
            <a:r>
              <a:rPr lang="sr-Latn-BA" dirty="0"/>
              <a:t>Doprinosi smanjenju zagađenja vazduha usled manje emisije štetnih gasova.</a:t>
            </a:r>
          </a:p>
          <a:p>
            <a:r>
              <a:rPr lang="sr-Latn-BA" dirty="0"/>
              <a:t>Realizovan je kroz izrazito intuitivan interfejs.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CD8-E249-4580-B4C4-AA92692F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Marketinške aktivnosti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5A23285-04BA-4EAE-9C91-A05F8E51B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249289"/>
              </p:ext>
            </p:extLst>
          </p:nvPr>
        </p:nvGraphicFramePr>
        <p:xfrm>
          <a:off x="1103685" y="1853248"/>
          <a:ext cx="8947149" cy="3552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50271793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416300139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070813400"/>
                    </a:ext>
                  </a:extLst>
                </a:gridCol>
              </a:tblGrid>
              <a:tr h="879436">
                <a:tc>
                  <a:txBody>
                    <a:bodyPr/>
                    <a:lstStyle/>
                    <a:p>
                      <a:r>
                        <a:rPr lang="sr-Latn-BA" dirty="0"/>
                        <a:t>Aktivnost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Budžet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83089"/>
                  </a:ext>
                </a:extLst>
              </a:tr>
              <a:tr h="8794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Reklamiranje proizvoda na društvenim mrežama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1.8.2022. – 1.10.2022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9 000 EUR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02730"/>
                  </a:ext>
                </a:extLst>
              </a:tr>
              <a:tr h="879436">
                <a:tc>
                  <a:txBody>
                    <a:bodyPr/>
                    <a:lstStyle/>
                    <a:p>
                      <a:r>
                        <a:rPr lang="sr-Latn-BA" dirty="0"/>
                        <a:t>Online reklame i reklame u novinama i časopisima slične tematike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1.7.2022. – 1.10.2022.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16 000 EUR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1595"/>
                  </a:ext>
                </a:extLst>
              </a:tr>
              <a:tr h="879436">
                <a:tc>
                  <a:txBody>
                    <a:bodyPr/>
                    <a:lstStyle/>
                    <a:p>
                      <a:r>
                        <a:rPr lang="sr-Latn-BA" dirty="0"/>
                        <a:t>Reklamiranje putem elektronske pošte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1.7.2022. – 1.10.2022.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5 000 EUR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7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8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08A2F-F031-4A0C-9152-257950A0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2" y="629266"/>
            <a:ext cx="3526087" cy="5594554"/>
          </a:xfrm>
        </p:spPr>
        <p:txBody>
          <a:bodyPr anchor="ctr">
            <a:normAutofit/>
          </a:bodyPr>
          <a:lstStyle/>
          <a:p>
            <a:r>
              <a:rPr lang="sr-Latn-RS" sz="4800" dirty="0">
                <a:solidFill>
                  <a:srgbClr val="EBEBEB"/>
                </a:solidFill>
              </a:rPr>
              <a:t>Marketing plan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E1E5E1A-3773-491C-80EE-E4508FFB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Marketing plan će biti biti kontrolisan u cilju praćenja uspešnosti.</a:t>
            </a:r>
          </a:p>
          <a:p>
            <a:r>
              <a:rPr lang="sr-Latn-RS" dirty="0"/>
              <a:t>Koristiće se SEO optimizacija koja</a:t>
            </a:r>
            <a:r>
              <a:rPr lang="en-US" dirty="0"/>
              <a:t> </a:t>
            </a:r>
            <a:r>
              <a:rPr lang="en-US" dirty="0" err="1"/>
              <a:t>ima</a:t>
            </a:r>
            <a:r>
              <a:rPr lang="en-US" dirty="0"/>
              <a:t> za </a:t>
            </a:r>
            <a:r>
              <a:rPr lang="en-US" dirty="0" err="1"/>
              <a:t>cilj</a:t>
            </a:r>
            <a:r>
              <a:rPr lang="en-US" dirty="0"/>
              <a:t> da se </a:t>
            </a:r>
            <a:r>
              <a:rPr lang="sr-Latn-BA" dirty="0"/>
              <a:t>n</a:t>
            </a:r>
            <a:r>
              <a:rPr lang="en-US" dirty="0" err="1"/>
              <a:t>aša</a:t>
            </a:r>
            <a:r>
              <a:rPr lang="en-US" dirty="0"/>
              <a:t> </a:t>
            </a:r>
            <a:r>
              <a:rPr lang="en-US" dirty="0" err="1"/>
              <a:t>pozicija</a:t>
            </a:r>
            <a:r>
              <a:rPr lang="en-US" dirty="0"/>
              <a:t> </a:t>
            </a:r>
            <a:r>
              <a:rPr lang="en-US" dirty="0" err="1"/>
              <a:t>sajta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Google </a:t>
            </a:r>
            <a:r>
              <a:rPr lang="en-US" dirty="0" err="1"/>
              <a:t>pretraživaču</a:t>
            </a:r>
            <a:r>
              <a:rPr lang="en-US" dirty="0"/>
              <a:t> </a:t>
            </a:r>
            <a:r>
              <a:rPr lang="en-US" dirty="0" err="1"/>
              <a:t>učvrsti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vrhu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dovodi</a:t>
            </a:r>
            <a:r>
              <a:rPr lang="en-US" dirty="0"/>
              <a:t> do </a:t>
            </a:r>
            <a:r>
              <a:rPr lang="en-US" dirty="0" err="1"/>
              <a:t>veće</a:t>
            </a:r>
            <a:r>
              <a:rPr lang="en-US" dirty="0"/>
              <a:t> </a:t>
            </a:r>
            <a:r>
              <a:rPr lang="en-US" dirty="0" err="1"/>
              <a:t>posećenosti</a:t>
            </a:r>
            <a:r>
              <a:rPr lang="en-US" dirty="0"/>
              <a:t> </a:t>
            </a:r>
            <a:r>
              <a:rPr lang="en-US" dirty="0" err="1"/>
              <a:t>sajtu</a:t>
            </a:r>
            <a:r>
              <a:rPr lang="sr-Latn-BA" dirty="0"/>
              <a:t>.</a:t>
            </a:r>
          </a:p>
          <a:p>
            <a:r>
              <a:rPr lang="sr-Latn-RS" dirty="0"/>
              <a:t>U kombinaciji sa Google Analytics tehnologijom bi se pratila efikasnost samog sajta u vidu broja posetilaca.</a:t>
            </a:r>
          </a:p>
          <a:p>
            <a:r>
              <a:rPr lang="sr-Latn-RS" dirty="0"/>
              <a:t>Na taj način će na kraju reklamiranja proizvoda biti omogućena precizna procena urađenog.</a:t>
            </a:r>
          </a:p>
          <a:p>
            <a:endParaRPr lang="en-US" dirty="0"/>
          </a:p>
        </p:txBody>
      </p:sp>
      <p:pic>
        <p:nvPicPr>
          <p:cNvPr id="4" name="Picture 2" descr="marketing – SKANDAL VESTI O POZNATIM LIČNOSTIMA, SKANDAL NOVINE ...">
            <a:extLst>
              <a:ext uri="{FF2B5EF4-FFF2-40B4-BE49-F238E27FC236}">
                <a16:creationId xmlns:a16="http://schemas.microsoft.com/office/drawing/2014/main" id="{685FDCB8-3248-45D8-8AA7-32792CF9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2" y="4267831"/>
            <a:ext cx="4602329" cy="1955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191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B7D9-968C-4545-9260-D07C58F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Pitanja?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4190-8144-4A60-893D-6BA08AF1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BA" dirty="0"/>
          </a:p>
          <a:p>
            <a:endParaRPr lang="sr-Latn-BA" dirty="0"/>
          </a:p>
          <a:p>
            <a:endParaRPr lang="sr-Latn-BA" dirty="0"/>
          </a:p>
          <a:p>
            <a:endParaRPr lang="sr-Latn-BA" dirty="0"/>
          </a:p>
          <a:p>
            <a:pPr marL="0" indent="0">
              <a:buNone/>
            </a:pPr>
            <a:endParaRPr lang="sr-Latn-BA" dirty="0"/>
          </a:p>
          <a:p>
            <a:pPr marL="0" indent="0">
              <a:buNone/>
            </a:pPr>
            <a:endParaRPr lang="sr-Latn-BA" sz="2800" dirty="0"/>
          </a:p>
          <a:p>
            <a:r>
              <a:rPr lang="sr-Latn-BA" sz="2800" dirty="0"/>
              <a:t>Dimitrije Milošević 2017/0286</a:t>
            </a:r>
          </a:p>
          <a:p>
            <a:r>
              <a:rPr lang="sr-Latn-BA" sz="2800" dirty="0"/>
              <a:t>Mirko Krajcer 2017/0086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400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Border Surveillance and Efficient Route Calculation</vt:lpstr>
      <vt:lpstr>Sadržaj</vt:lpstr>
      <vt:lpstr>Koordinator projekta</vt:lpstr>
      <vt:lpstr>Apstrakt projekta</vt:lpstr>
      <vt:lpstr>Analiza tržišta</vt:lpstr>
      <vt:lpstr>Značaj projekta</vt:lpstr>
      <vt:lpstr>Marketinške aktivnosti</vt:lpstr>
      <vt:lpstr>Marketing plan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Border Surveillance and Efficient Route Calculation</dc:title>
  <dc:creator>Dimitrije Milosevic</dc:creator>
  <cp:lastModifiedBy>Dimitrije Milosevic</cp:lastModifiedBy>
  <cp:revision>1</cp:revision>
  <dcterms:created xsi:type="dcterms:W3CDTF">2020-06-30T14:44:30Z</dcterms:created>
  <dcterms:modified xsi:type="dcterms:W3CDTF">2020-06-30T14:45:42Z</dcterms:modified>
</cp:coreProperties>
</file>