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997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693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307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73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8256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795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794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483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42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894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8962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7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449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656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548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2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88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4A9F-6915-4371-B5EE-2AF5D42BE9C5}" type="datetimeFigureOut">
              <a:rPr lang="sr-Latn-RS" smtClean="0"/>
              <a:t>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B307-4851-434D-952C-6E3AF20334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8833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tri.org/" TargetMode="External"/><Relationship Id="rId7" Type="http://schemas.openxmlformats.org/officeDocument/2006/relationships/hyperlink" Target="https://infinetwireless.com/" TargetMode="External"/><Relationship Id="rId2" Type="http://schemas.openxmlformats.org/officeDocument/2006/relationships/hyperlink" Target="https://www.etf.bg.ac.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lisnetwork.eu/" TargetMode="External"/><Relationship Id="rId5" Type="http://schemas.openxmlformats.org/officeDocument/2006/relationships/hyperlink" Target="https://tecsidel.com/en/" TargetMode="External"/><Relationship Id="rId4" Type="http://schemas.openxmlformats.org/officeDocument/2006/relationships/hyperlink" Target="https://www.iru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C3A5-EB5E-4650-8FC5-669E0E6B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4" y="2560638"/>
            <a:ext cx="8791575" cy="2387600"/>
          </a:xfrm>
        </p:spPr>
        <p:txBody>
          <a:bodyPr/>
          <a:lstStyle/>
          <a:p>
            <a:r>
              <a:rPr lang="en-US" dirty="0"/>
              <a:t>Border Surveillance &amp; Efficient Route Calculations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0AE20-378D-44BE-916C-DC65E779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5659438"/>
            <a:ext cx="8791575" cy="1655762"/>
          </a:xfrm>
        </p:spPr>
        <p:txBody>
          <a:bodyPr/>
          <a:lstStyle/>
          <a:p>
            <a:r>
              <a:rPr lang="sr-Cyrl-RS" dirty="0"/>
              <a:t>Димитрије милошевић 2017/0286</a:t>
            </a:r>
          </a:p>
          <a:p>
            <a:r>
              <a:rPr lang="sr-Cyrl-RS" dirty="0"/>
              <a:t>Мирко крајцер 2017/0086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425E2-83E6-4A9B-B5B0-46E9B49CFFB6}"/>
              </a:ext>
            </a:extLst>
          </p:cNvPr>
          <p:cNvSpPr txBox="1"/>
          <p:nvPr/>
        </p:nvSpPr>
        <p:spPr>
          <a:xfrm>
            <a:off x="8534400" y="573822"/>
            <a:ext cx="3508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BSERC</a:t>
            </a:r>
            <a:endParaRPr lang="sr-Latn-RS" sz="10000" dirty="0"/>
          </a:p>
        </p:txBody>
      </p:sp>
    </p:spTree>
    <p:extLst>
      <p:ext uri="{BB962C8B-B14F-4D97-AF65-F5344CB8AC3E}">
        <p14:creationId xmlns:p14="http://schemas.microsoft.com/office/powerpoint/2010/main" val="286699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062-BD49-4106-8B39-460D3225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РЕФЕРЕНЦЕ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7538-C27B-454B-B7A4-8C34C06E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r-Cyrl-RS" u="sng" dirty="0">
                <a:hlinkClick r:id="rId2"/>
              </a:rPr>
              <a:t>https://www.etf.bg.ac.rs/</a:t>
            </a:r>
            <a:r>
              <a:rPr lang="sr-Cyrl-RS" dirty="0"/>
              <a:t> - Електротехнички факултет</a:t>
            </a:r>
            <a:endParaRPr lang="sr-Latn-RS" dirty="0"/>
          </a:p>
          <a:p>
            <a:pPr lvl="0"/>
            <a:r>
              <a:rPr lang="sr-Cyrl-RS" u="sng" dirty="0">
                <a:hlinkClick r:id="rId3"/>
              </a:rPr>
              <a:t>https://www.ectri.org/</a:t>
            </a:r>
            <a:r>
              <a:rPr lang="sr-Cyrl-RS" dirty="0"/>
              <a:t> - </a:t>
            </a:r>
            <a:r>
              <a:rPr lang="en-US" sz="2000" dirty="0"/>
              <a:t>The European Conference of Transport Research Institutes</a:t>
            </a:r>
            <a:endParaRPr lang="sr-Latn-RS" sz="2000" dirty="0"/>
          </a:p>
          <a:p>
            <a:pPr lvl="0"/>
            <a:r>
              <a:rPr lang="sr-Cyrl-RS" u="sng" dirty="0">
                <a:hlinkClick r:id="rId4"/>
              </a:rPr>
              <a:t>https://www.iru.org/</a:t>
            </a:r>
            <a:r>
              <a:rPr lang="sr-Cyrl-RS" dirty="0"/>
              <a:t> - </a:t>
            </a:r>
            <a:r>
              <a:rPr lang="en-US" dirty="0"/>
              <a:t>The International World Transport Union</a:t>
            </a:r>
            <a:endParaRPr lang="sr-Latn-RS" dirty="0"/>
          </a:p>
          <a:p>
            <a:pPr lvl="0"/>
            <a:r>
              <a:rPr lang="sr-Cyrl-RS" u="sng" dirty="0">
                <a:hlinkClick r:id="rId5"/>
              </a:rPr>
              <a:t>https://tecsidel.com/en/</a:t>
            </a:r>
            <a:r>
              <a:rPr lang="sr-Cyrl-RS" dirty="0"/>
              <a:t> - </a:t>
            </a:r>
            <a:r>
              <a:rPr lang="en-US" dirty="0" err="1"/>
              <a:t>Tecsidel</a:t>
            </a:r>
            <a:endParaRPr lang="sr-Latn-RS" dirty="0"/>
          </a:p>
          <a:p>
            <a:pPr lvl="0"/>
            <a:r>
              <a:rPr lang="sr-Cyrl-RS" u="sng" dirty="0">
                <a:hlinkClick r:id="rId6"/>
              </a:rPr>
              <a:t>https://www.polisnetwork.eu/</a:t>
            </a:r>
            <a:r>
              <a:rPr lang="sr-Cyrl-RS" dirty="0"/>
              <a:t> </a:t>
            </a:r>
            <a:r>
              <a:rPr lang="en-US" dirty="0"/>
              <a:t>- POLIS</a:t>
            </a:r>
            <a:endParaRPr lang="sr-Latn-RS" dirty="0"/>
          </a:p>
          <a:p>
            <a:r>
              <a:rPr lang="sr-Cyrl-RS" u="sng" dirty="0">
                <a:hlinkClick r:id="rId7"/>
              </a:rPr>
              <a:t>https://infinetwireless.com/</a:t>
            </a:r>
            <a:r>
              <a:rPr lang="sr-Cyrl-RS" dirty="0"/>
              <a:t> </a:t>
            </a:r>
            <a:r>
              <a:rPr lang="en-US" dirty="0"/>
              <a:t>- INFINET Wireless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97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6FD8-CC17-4F62-A776-C628DA8E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Партиципанти и циљеви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A8EB-70E4-4C6A-AF0E-7D4AD319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7690"/>
          </a:xfrm>
        </p:spPr>
        <p:txBody>
          <a:bodyPr/>
          <a:lstStyle/>
          <a:p>
            <a:r>
              <a:rPr lang="sr-Cyrl-RS" dirty="0"/>
              <a:t>Циљ је ефикаснији одабир граничног прелаза који ће се искористити, као и најоптималнија путања којом ће се доћи до истог.</a:t>
            </a:r>
          </a:p>
          <a:p>
            <a:r>
              <a:rPr lang="sr-Cyrl-RS" dirty="0"/>
              <a:t>Партиципанти:</a:t>
            </a:r>
          </a:p>
          <a:p>
            <a:pPr lvl="1"/>
            <a:r>
              <a:rPr lang="sr-Cyrl-RS" dirty="0"/>
              <a:t>Електротехнички факултет у Београду</a:t>
            </a:r>
          </a:p>
          <a:p>
            <a:pPr lvl="1"/>
            <a:r>
              <a:rPr lang="en-US" dirty="0"/>
              <a:t>The International World Transport Union</a:t>
            </a:r>
          </a:p>
          <a:p>
            <a:pPr lvl="1"/>
            <a:r>
              <a:rPr lang="en-US" dirty="0" err="1"/>
              <a:t>Tecsidel</a:t>
            </a:r>
            <a:endParaRPr lang="en-US" dirty="0"/>
          </a:p>
          <a:p>
            <a:pPr lvl="1"/>
            <a:r>
              <a:rPr lang="en-US" dirty="0"/>
              <a:t>POLIS</a:t>
            </a:r>
          </a:p>
          <a:p>
            <a:pPr lvl="1"/>
            <a:r>
              <a:rPr lang="en-US" dirty="0"/>
              <a:t>The European Conference of Transport Research Institutes</a:t>
            </a:r>
          </a:p>
          <a:p>
            <a:pPr lvl="1"/>
            <a:r>
              <a:rPr lang="en-US" dirty="0"/>
              <a:t>INFINET Wireless</a:t>
            </a:r>
            <a:endParaRPr lang="sr-Cyrl-RS" dirty="0"/>
          </a:p>
          <a:p>
            <a:pPr lvl="1"/>
            <a:endParaRPr lang="sr-Cyrl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376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6C5B-88AB-4F6C-8A77-9CD6F6A1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Дефинисање проблема,</a:t>
            </a:r>
            <a:br>
              <a:rPr lang="sr-Cyrl-RS" dirty="0"/>
            </a:br>
            <a:r>
              <a:rPr lang="sr-Cyrl-RS" dirty="0"/>
              <a:t>Предности и унапређења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63F2-796C-4837-98FF-C0C3EF13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/>
              <a:t>Проблеми: </a:t>
            </a:r>
          </a:p>
          <a:p>
            <a:pPr lvl="1"/>
            <a:r>
              <a:rPr lang="sr-Cyrl-RS" dirty="0"/>
              <a:t>Отежан прелазак границе услед великих загушења</a:t>
            </a:r>
          </a:p>
          <a:p>
            <a:pPr lvl="1"/>
            <a:r>
              <a:rPr lang="sr-Cyrl-RS" dirty="0"/>
              <a:t>Загађење ваздуха услед емисије издувних гасова</a:t>
            </a:r>
          </a:p>
          <a:p>
            <a:r>
              <a:rPr lang="sr-Cyrl-RS" dirty="0"/>
              <a:t>Предности и унапређења:</a:t>
            </a:r>
          </a:p>
          <a:p>
            <a:pPr lvl="1"/>
            <a:r>
              <a:rPr lang="sr-Cyrl-RS" dirty="0"/>
              <a:t>Аутоматско омогућавање одабира граничног прелаза за најоптималнији транспорт</a:t>
            </a:r>
          </a:p>
          <a:p>
            <a:pPr lvl="1"/>
            <a:r>
              <a:rPr lang="sr-Cyrl-RS" dirty="0"/>
              <a:t>Аутоматско одређивање најефикасније путање</a:t>
            </a:r>
          </a:p>
          <a:p>
            <a:pPr lvl="1"/>
            <a:r>
              <a:rPr lang="sr-Cyrl-RS" dirty="0"/>
              <a:t>Смањење гужви на граничним прелазима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950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6DAF-CD40-4BBF-ABD0-E1242047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Cyrl-RS" sz="5000" dirty="0"/>
              <a:t>Категорије корисника</a:t>
            </a:r>
            <a:endParaRPr lang="sr-Latn-RS" sz="5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4058FA9-1045-4D1E-A8AC-F0C62E48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7500" dirty="0"/>
              <a:t>Возачи</a:t>
            </a:r>
          </a:p>
          <a:p>
            <a:r>
              <a:rPr lang="sr-Cyrl-RS" sz="7500" dirty="0"/>
              <a:t>Администратори</a:t>
            </a:r>
          </a:p>
        </p:txBody>
      </p:sp>
    </p:spTree>
    <p:extLst>
      <p:ext uri="{BB962C8B-B14F-4D97-AF65-F5344CB8AC3E}">
        <p14:creationId xmlns:p14="http://schemas.microsoft.com/office/powerpoint/2010/main" val="134871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F8DA-A334-4AED-8F43-A7B0EB34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Технолошка платформа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AB9A-4514-4AD8-9BFB-9F4450C0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3200" dirty="0"/>
              <a:t>Програмски језици</a:t>
            </a:r>
            <a:r>
              <a:rPr lang="en-US" sz="3200" dirty="0"/>
              <a:t>:</a:t>
            </a:r>
            <a:r>
              <a:rPr lang="sr-Cyrl-RS" sz="3200" dirty="0"/>
              <a:t> </a:t>
            </a:r>
            <a:r>
              <a:rPr lang="en-US" sz="3200" dirty="0"/>
              <a:t>C++, Java, Python</a:t>
            </a:r>
          </a:p>
          <a:p>
            <a:r>
              <a:rPr lang="sr-Cyrl-RS" sz="3200" dirty="0"/>
              <a:t>Веб дизајн: </a:t>
            </a:r>
            <a:r>
              <a:rPr lang="en-US" sz="3200" dirty="0"/>
              <a:t>HTML, CSS, Bootstrap, Angular, NodeJS</a:t>
            </a:r>
          </a:p>
          <a:p>
            <a:r>
              <a:rPr lang="sr-Cyrl-RS" sz="3200" dirty="0"/>
              <a:t>Хардвер: </a:t>
            </a:r>
            <a:r>
              <a:rPr lang="en-US" sz="3200" dirty="0"/>
              <a:t>Arduino</a:t>
            </a:r>
            <a:r>
              <a:rPr lang="sr-Cyrl-RS" sz="3200" dirty="0"/>
              <a:t> </a:t>
            </a:r>
            <a:r>
              <a:rPr lang="en-US" sz="3200" dirty="0"/>
              <a:t>UNO </a:t>
            </a:r>
            <a:r>
              <a:rPr lang="sr-Cyrl-RS" sz="3200" dirty="0"/>
              <a:t>плочица</a:t>
            </a:r>
            <a:r>
              <a:rPr lang="en-US" sz="3200" dirty="0"/>
              <a:t>, </a:t>
            </a:r>
            <a:r>
              <a:rPr lang="sr-Cyrl-RS" sz="3200" dirty="0"/>
              <a:t>сензори</a:t>
            </a:r>
            <a:endParaRPr lang="en-US" sz="3200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2394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25E-7BC6-427E-9D01-DCE5BF53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Принципи функционисања</a:t>
            </a:r>
            <a:endParaRPr lang="sr-Latn-R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7967BF-982A-4E8C-8737-4F34DF350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869" y="3182814"/>
            <a:ext cx="6093087" cy="2608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40521-0639-4C0F-AF3F-DF658EA782A3}"/>
              </a:ext>
            </a:extLst>
          </p:cNvPr>
          <p:cNvSpPr txBox="1"/>
          <p:nvPr/>
        </p:nvSpPr>
        <p:spPr>
          <a:xfrm>
            <a:off x="4946283" y="5740311"/>
            <a:ext cx="24193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Уношење почетне и крајње дестинације</a:t>
            </a:r>
            <a:endParaRPr lang="sr-Latn-R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0256E-203E-4D4E-9794-7748B4EDBE4C}"/>
              </a:ext>
            </a:extLst>
          </p:cNvPr>
          <p:cNvSpPr/>
          <p:nvPr/>
        </p:nvSpPr>
        <p:spPr>
          <a:xfrm>
            <a:off x="3047870" y="3196734"/>
            <a:ext cx="2631962" cy="710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Прорачунавање руте и одабир граничног прелаза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1499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B8BD-2E00-4B77-9950-FBED7F02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План реализације</a:t>
            </a:r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5C28D-31E8-4B8E-8F11-A61995E2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358231"/>
            <a:ext cx="8391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elica: nadesno 2">
            <a:extLst>
              <a:ext uri="{FF2B5EF4-FFF2-40B4-BE49-F238E27FC236}">
                <a16:creationId xmlns:a16="http://schemas.microsoft.com/office/drawing/2014/main" id="{FF66521D-C900-436A-9CC4-87E3B9C84EC3}"/>
              </a:ext>
            </a:extLst>
          </p:cNvPr>
          <p:cNvSpPr/>
          <p:nvPr/>
        </p:nvSpPr>
        <p:spPr>
          <a:xfrm>
            <a:off x="2893332" y="674852"/>
            <a:ext cx="1566907" cy="1201412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Пројектни план</a:t>
            </a:r>
            <a:endParaRPr lang="sr-Latn-RS" dirty="0"/>
          </a:p>
        </p:txBody>
      </p:sp>
      <p:sp>
        <p:nvSpPr>
          <p:cNvPr id="9" name="Strelica: nadesno 4">
            <a:extLst>
              <a:ext uri="{FF2B5EF4-FFF2-40B4-BE49-F238E27FC236}">
                <a16:creationId xmlns:a16="http://schemas.microsoft.com/office/drawing/2014/main" id="{7E21EE75-11DD-4964-84A7-773AFAE56CEC}"/>
              </a:ext>
            </a:extLst>
          </p:cNvPr>
          <p:cNvSpPr/>
          <p:nvPr/>
        </p:nvSpPr>
        <p:spPr>
          <a:xfrm rot="5400000">
            <a:off x="9969156" y="1989450"/>
            <a:ext cx="1268390" cy="1294187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Развој модела</a:t>
            </a:r>
            <a:endParaRPr lang="sr-Latn-RS" dirty="0"/>
          </a:p>
        </p:txBody>
      </p:sp>
      <p:sp>
        <p:nvSpPr>
          <p:cNvPr id="10" name="Strelica: nalevo 6">
            <a:extLst>
              <a:ext uri="{FF2B5EF4-FFF2-40B4-BE49-F238E27FC236}">
                <a16:creationId xmlns:a16="http://schemas.microsoft.com/office/drawing/2014/main" id="{0CDAF874-0684-4A9B-939C-448A99F12E9C}"/>
              </a:ext>
            </a:extLst>
          </p:cNvPr>
          <p:cNvSpPr/>
          <p:nvPr/>
        </p:nvSpPr>
        <p:spPr>
          <a:xfrm>
            <a:off x="9084721" y="4490888"/>
            <a:ext cx="1743072" cy="1758696"/>
          </a:xfrm>
          <a:prstGeom prst="lef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Развој софтвера и хардвера</a:t>
            </a:r>
            <a:endParaRPr lang="sr-Latn-RS" dirty="0"/>
          </a:p>
        </p:txBody>
      </p:sp>
      <p:sp>
        <p:nvSpPr>
          <p:cNvPr id="11" name="Strelica: nalevo 8">
            <a:extLst>
              <a:ext uri="{FF2B5EF4-FFF2-40B4-BE49-F238E27FC236}">
                <a16:creationId xmlns:a16="http://schemas.microsoft.com/office/drawing/2014/main" id="{98833203-2DEF-41B7-91E6-86E1209DA02D}"/>
              </a:ext>
            </a:extLst>
          </p:cNvPr>
          <p:cNvSpPr/>
          <p:nvPr/>
        </p:nvSpPr>
        <p:spPr>
          <a:xfrm rot="1694443">
            <a:off x="1602862" y="4090344"/>
            <a:ext cx="1803268" cy="1092642"/>
          </a:xfrm>
          <a:prstGeom prst="lef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Тестирање</a:t>
            </a:r>
            <a:endParaRPr lang="sr-Latn-RS" dirty="0"/>
          </a:p>
        </p:txBody>
      </p:sp>
      <p:sp>
        <p:nvSpPr>
          <p:cNvPr id="12" name="Pravougaonik: sa zaobljenim uglovima 10">
            <a:extLst>
              <a:ext uri="{FF2B5EF4-FFF2-40B4-BE49-F238E27FC236}">
                <a16:creationId xmlns:a16="http://schemas.microsoft.com/office/drawing/2014/main" id="{8A1C69E8-3564-487C-A895-E743214CBBAC}"/>
              </a:ext>
            </a:extLst>
          </p:cNvPr>
          <p:cNvSpPr/>
          <p:nvPr/>
        </p:nvSpPr>
        <p:spPr>
          <a:xfrm>
            <a:off x="4341065" y="2981647"/>
            <a:ext cx="2057238" cy="675861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Крај пројекта</a:t>
            </a:r>
            <a:endParaRPr lang="sr-Latn-RS" dirty="0"/>
          </a:p>
        </p:txBody>
      </p:sp>
      <p:sp>
        <p:nvSpPr>
          <p:cNvPr id="13" name="Šestougaonik 11">
            <a:extLst>
              <a:ext uri="{FF2B5EF4-FFF2-40B4-BE49-F238E27FC236}">
                <a16:creationId xmlns:a16="http://schemas.microsoft.com/office/drawing/2014/main" id="{28C64915-83EB-48A9-8F26-58251D8B4A94}"/>
              </a:ext>
            </a:extLst>
          </p:cNvPr>
          <p:cNvSpPr/>
          <p:nvPr/>
        </p:nvSpPr>
        <p:spPr>
          <a:xfrm>
            <a:off x="4580860" y="706899"/>
            <a:ext cx="2246443" cy="11306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Документација пројекта</a:t>
            </a:r>
            <a:endParaRPr lang="sr-Latn-RS" dirty="0"/>
          </a:p>
        </p:txBody>
      </p:sp>
      <p:sp>
        <p:nvSpPr>
          <p:cNvPr id="14" name="Šestougaonik 14">
            <a:extLst>
              <a:ext uri="{FF2B5EF4-FFF2-40B4-BE49-F238E27FC236}">
                <a16:creationId xmlns:a16="http://schemas.microsoft.com/office/drawing/2014/main" id="{0B28C265-66B2-4CC1-A5DE-FDC1191F668E}"/>
              </a:ext>
            </a:extLst>
          </p:cNvPr>
          <p:cNvSpPr/>
          <p:nvPr/>
        </p:nvSpPr>
        <p:spPr>
          <a:xfrm>
            <a:off x="9279956" y="685194"/>
            <a:ext cx="2418522" cy="117402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Оформљена организација и валидиран тим сртучњака</a:t>
            </a:r>
            <a:endParaRPr lang="sr-Latn-RS" dirty="0"/>
          </a:p>
        </p:txBody>
      </p:sp>
      <p:sp>
        <p:nvSpPr>
          <p:cNvPr id="15" name="Šestougaonik 15">
            <a:extLst>
              <a:ext uri="{FF2B5EF4-FFF2-40B4-BE49-F238E27FC236}">
                <a16:creationId xmlns:a16="http://schemas.microsoft.com/office/drawing/2014/main" id="{5F877E37-D250-4DF9-82FE-4F6410E013CC}"/>
              </a:ext>
            </a:extLst>
          </p:cNvPr>
          <p:cNvSpPr/>
          <p:nvPr/>
        </p:nvSpPr>
        <p:spPr>
          <a:xfrm>
            <a:off x="9701472" y="3360271"/>
            <a:ext cx="1803757" cy="11306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Комплетно развијен модел</a:t>
            </a:r>
            <a:endParaRPr lang="sr-Latn-RS" dirty="0"/>
          </a:p>
        </p:txBody>
      </p:sp>
      <p:sp>
        <p:nvSpPr>
          <p:cNvPr id="16" name="Šestougaonik 16">
            <a:extLst>
              <a:ext uri="{FF2B5EF4-FFF2-40B4-BE49-F238E27FC236}">
                <a16:creationId xmlns:a16="http://schemas.microsoft.com/office/drawing/2014/main" id="{F4916301-6B26-42C7-846F-E44F6C16BF2B}"/>
              </a:ext>
            </a:extLst>
          </p:cNvPr>
          <p:cNvSpPr/>
          <p:nvPr/>
        </p:nvSpPr>
        <p:spPr>
          <a:xfrm>
            <a:off x="7005380" y="4864741"/>
            <a:ext cx="2003805" cy="101099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Комплетан софтвер и хардвер</a:t>
            </a:r>
            <a:endParaRPr lang="sr-Latn-RS" dirty="0"/>
          </a:p>
        </p:txBody>
      </p:sp>
      <p:sp>
        <p:nvSpPr>
          <p:cNvPr id="17" name="Šestougaonik 17">
            <a:extLst>
              <a:ext uri="{FF2B5EF4-FFF2-40B4-BE49-F238E27FC236}">
                <a16:creationId xmlns:a16="http://schemas.microsoft.com/office/drawing/2014/main" id="{C04EB956-5E28-4E14-969B-37C8F00DE18F}"/>
              </a:ext>
            </a:extLst>
          </p:cNvPr>
          <p:cNvSpPr/>
          <p:nvPr/>
        </p:nvSpPr>
        <p:spPr>
          <a:xfrm>
            <a:off x="3218021" y="4839817"/>
            <a:ext cx="1803268" cy="11306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Комплетно интегрисан систем</a:t>
            </a:r>
            <a:endParaRPr lang="sr-Latn-RS" dirty="0"/>
          </a:p>
        </p:txBody>
      </p:sp>
      <p:sp>
        <p:nvSpPr>
          <p:cNvPr id="20" name="Pravougaonik: sa zaobljenim uglovima 10">
            <a:extLst>
              <a:ext uri="{FF2B5EF4-FFF2-40B4-BE49-F238E27FC236}">
                <a16:creationId xmlns:a16="http://schemas.microsoft.com/office/drawing/2014/main" id="{6F8F4664-9B9D-4FAA-A12F-E1A0EBC38983}"/>
              </a:ext>
            </a:extLst>
          </p:cNvPr>
          <p:cNvSpPr/>
          <p:nvPr/>
        </p:nvSpPr>
        <p:spPr>
          <a:xfrm>
            <a:off x="617845" y="958503"/>
            <a:ext cx="2057238" cy="675861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Почетак пројекта</a:t>
            </a:r>
            <a:endParaRPr lang="sr-Latn-RS" dirty="0"/>
          </a:p>
        </p:txBody>
      </p:sp>
      <p:sp>
        <p:nvSpPr>
          <p:cNvPr id="21" name="Strelica: nadesno 3">
            <a:extLst>
              <a:ext uri="{FF2B5EF4-FFF2-40B4-BE49-F238E27FC236}">
                <a16:creationId xmlns:a16="http://schemas.microsoft.com/office/drawing/2014/main" id="{BE80E401-7B49-4049-AD15-B2B67CD88DDD}"/>
              </a:ext>
            </a:extLst>
          </p:cNvPr>
          <p:cNvSpPr/>
          <p:nvPr/>
        </p:nvSpPr>
        <p:spPr>
          <a:xfrm>
            <a:off x="6929180" y="507725"/>
            <a:ext cx="2246443" cy="1528964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Радне групе и формирање архитектуре</a:t>
            </a:r>
            <a:endParaRPr lang="sr-Latn-RS" dirty="0"/>
          </a:p>
        </p:txBody>
      </p:sp>
      <p:sp>
        <p:nvSpPr>
          <p:cNvPr id="23" name="Šestougaonik 16">
            <a:extLst>
              <a:ext uri="{FF2B5EF4-FFF2-40B4-BE49-F238E27FC236}">
                <a16:creationId xmlns:a16="http://schemas.microsoft.com/office/drawing/2014/main" id="{6791C127-452C-4D71-9408-58F1560776B4}"/>
              </a:ext>
            </a:extLst>
          </p:cNvPr>
          <p:cNvSpPr/>
          <p:nvPr/>
        </p:nvSpPr>
        <p:spPr>
          <a:xfrm>
            <a:off x="187671" y="2854776"/>
            <a:ext cx="2003805" cy="101099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Тестиран систем</a:t>
            </a:r>
            <a:endParaRPr lang="sr-Latn-RS" dirty="0"/>
          </a:p>
        </p:txBody>
      </p:sp>
      <p:sp>
        <p:nvSpPr>
          <p:cNvPr id="25" name="Strelica: nalevo 8">
            <a:extLst>
              <a:ext uri="{FF2B5EF4-FFF2-40B4-BE49-F238E27FC236}">
                <a16:creationId xmlns:a16="http://schemas.microsoft.com/office/drawing/2014/main" id="{156398F1-39B0-4A32-9BD5-E97BE2715D54}"/>
              </a:ext>
            </a:extLst>
          </p:cNvPr>
          <p:cNvSpPr/>
          <p:nvPr/>
        </p:nvSpPr>
        <p:spPr>
          <a:xfrm>
            <a:off x="5125912" y="4858805"/>
            <a:ext cx="1803268" cy="1092642"/>
          </a:xfrm>
          <a:prstGeom prst="lef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Интеграција</a:t>
            </a:r>
            <a:endParaRPr lang="sr-Latn-RS" dirty="0"/>
          </a:p>
        </p:txBody>
      </p:sp>
      <p:sp>
        <p:nvSpPr>
          <p:cNvPr id="18" name="Strelica: nadesno 2">
            <a:extLst>
              <a:ext uri="{FF2B5EF4-FFF2-40B4-BE49-F238E27FC236}">
                <a16:creationId xmlns:a16="http://schemas.microsoft.com/office/drawing/2014/main" id="{1368CD53-C082-465D-9C69-B4B706C92CAE}"/>
              </a:ext>
            </a:extLst>
          </p:cNvPr>
          <p:cNvSpPr/>
          <p:nvPr/>
        </p:nvSpPr>
        <p:spPr>
          <a:xfrm>
            <a:off x="2330188" y="2745440"/>
            <a:ext cx="1872165" cy="1201412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Објављивање апликације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339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BC3-E4CC-483D-A467-924E7E88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Шта потижемо?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2BA1-7B35-4568-9E0A-83E2F51E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Ажурно стање на граничним прелазима у било ком тренутку</a:t>
            </a:r>
          </a:p>
          <a:p>
            <a:r>
              <a:rPr lang="sr-Cyrl-RS" dirty="0"/>
              <a:t>Безбедност и приватност података приликом коришћења апликације</a:t>
            </a:r>
          </a:p>
          <a:p>
            <a:r>
              <a:rPr lang="sr-Cyrl-RS" dirty="0"/>
              <a:t>Интуитиван кориснички интерфејс</a:t>
            </a:r>
          </a:p>
          <a:p>
            <a:r>
              <a:rPr lang="sr-Cyrl-RS" dirty="0"/>
              <a:t>Компатибилност апликације на различитим уређајима</a:t>
            </a:r>
          </a:p>
          <a:p>
            <a:r>
              <a:rPr lang="sr-Cyrl-RS" dirty="0"/>
              <a:t>Смањење загађења ваздуха услед мање емисије издувних гасова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85534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297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Border Surveillance &amp; Efficient Route Calculations</vt:lpstr>
      <vt:lpstr>Партиципанти и циљеви</vt:lpstr>
      <vt:lpstr>Дефинисање проблема, Предности и унапређења</vt:lpstr>
      <vt:lpstr>Категорије корисника</vt:lpstr>
      <vt:lpstr>Технолошка платформа</vt:lpstr>
      <vt:lpstr>Принципи функционисања</vt:lpstr>
      <vt:lpstr>План реализације</vt:lpstr>
      <vt:lpstr>PowerPoint Presentation</vt:lpstr>
      <vt:lpstr>Шта потижемо?</vt:lpstr>
      <vt:lpstr>РЕФЕРЕНЦЕ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Surveillance &amp; Efficient Route Calculations</dc:title>
  <dc:creator>Димитрије Милошевић</dc:creator>
  <cp:lastModifiedBy>Димитрије Милошевић</cp:lastModifiedBy>
  <cp:revision>10</cp:revision>
  <dcterms:created xsi:type="dcterms:W3CDTF">2020-04-05T19:04:36Z</dcterms:created>
  <dcterms:modified xsi:type="dcterms:W3CDTF">2020-04-05T20:06:41Z</dcterms:modified>
</cp:coreProperties>
</file>