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12F2CC4-66FF-422E-95B1-50CFF87E5BCF}">
          <p14:sldIdLst>
            <p14:sldId id="256"/>
          </p14:sldIdLst>
        </p14:section>
        <p14:section name="Pietro's speech" id="{69FF7E2E-FB94-4AA1-A096-EF954F0B6DFB}">
          <p14:sldIdLst>
            <p14:sldId id="258"/>
            <p14:sldId id="259"/>
            <p14:sldId id="257"/>
            <p14:sldId id="260"/>
            <p14:sldId id="262"/>
            <p14:sldId id="263"/>
            <p14:sldId id="261"/>
          </p14:sldIdLst>
        </p14:section>
        <p14:section name="Mirko's speech" id="{AE7D4ED0-CD43-437F-BEEC-E7626A4F23E6}">
          <p14:sldIdLst>
            <p14:sldId id="265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Pier's speech" id="{6A431013-02B3-4F44-B7EE-8417A81A3C9C}">
          <p14:sldIdLst>
            <p14:sldId id="271"/>
            <p14:sldId id="273"/>
            <p14:sldId id="274"/>
            <p14:sldId id="272"/>
            <p14:sldId id="276"/>
            <p14:sldId id="277"/>
            <p14:sldId id="278"/>
            <p14:sldId id="279"/>
            <p14:sldId id="280"/>
          </p14:sldIdLst>
        </p14:section>
        <p14:section name="End Cover" id="{C35F1BCD-B4AB-4334-A34E-D5DD47233C1F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302" y="341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D82AB-F867-403E-9B74-F272407418A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ED920CA-D4F1-45BB-8A94-00F80C42F9CF}">
      <dgm:prSet custT="1"/>
      <dgm:spPr/>
      <dgm:t>
        <a:bodyPr/>
        <a:lstStyle/>
        <a:p>
          <a:r>
            <a:rPr lang="en-US" sz="3200" dirty="0"/>
            <a:t>Sign Up</a:t>
          </a:r>
        </a:p>
      </dgm:t>
    </dgm:pt>
    <dgm:pt modelId="{D453D652-301F-4BAE-9329-8DB962490CD3}" type="parTrans" cxnId="{6AE1D8BF-937B-44A2-9AEE-C69DC3BAD377}">
      <dgm:prSet/>
      <dgm:spPr/>
      <dgm:t>
        <a:bodyPr/>
        <a:lstStyle/>
        <a:p>
          <a:endParaRPr lang="en-US"/>
        </a:p>
      </dgm:t>
    </dgm:pt>
    <dgm:pt modelId="{2D5B2950-E75B-456F-8762-3BD8ED456239}" type="sibTrans" cxnId="{6AE1D8BF-937B-44A2-9AEE-C69DC3BAD377}">
      <dgm:prSet/>
      <dgm:spPr/>
      <dgm:t>
        <a:bodyPr/>
        <a:lstStyle/>
        <a:p>
          <a:endParaRPr lang="en-US"/>
        </a:p>
      </dgm:t>
    </dgm:pt>
    <dgm:pt modelId="{2DCF3FE1-2F83-46F1-819B-E6A0FB241AE6}">
      <dgm:prSet custT="1"/>
      <dgm:spPr/>
      <dgm:t>
        <a:bodyPr/>
        <a:lstStyle/>
        <a:p>
          <a:r>
            <a:rPr lang="en-US" sz="3200" dirty="0"/>
            <a:t>A General View</a:t>
          </a:r>
        </a:p>
      </dgm:t>
    </dgm:pt>
    <dgm:pt modelId="{335F92A7-FF5A-4364-9CB4-9AAA976B8999}" type="parTrans" cxnId="{C55D99B6-766B-4DF3-9FE5-A764224DD018}">
      <dgm:prSet/>
      <dgm:spPr/>
      <dgm:t>
        <a:bodyPr/>
        <a:lstStyle/>
        <a:p>
          <a:endParaRPr lang="en-US"/>
        </a:p>
      </dgm:t>
    </dgm:pt>
    <dgm:pt modelId="{C4522413-D3F1-4ED9-A175-8BEB77E3EEDA}" type="sibTrans" cxnId="{C55D99B6-766B-4DF3-9FE5-A764224DD018}">
      <dgm:prSet/>
      <dgm:spPr/>
      <dgm:t>
        <a:bodyPr/>
        <a:lstStyle/>
        <a:p>
          <a:endParaRPr lang="en-US"/>
        </a:p>
      </dgm:t>
    </dgm:pt>
    <dgm:pt modelId="{322A6AEE-F2C5-458F-A593-E559C0D63C41}">
      <dgm:prSet custT="1"/>
      <dgm:spPr/>
      <dgm:t>
        <a:bodyPr/>
        <a:lstStyle/>
        <a:p>
          <a:r>
            <a:rPr lang="en-US" sz="2800" dirty="0"/>
            <a:t>An insight on</a:t>
          </a:r>
          <a:br>
            <a:rPr lang="en-US" sz="2800" dirty="0"/>
          </a:br>
          <a:r>
            <a:rPr lang="en-US" sz="2800" dirty="0"/>
            <a:t>‘Specify Details’</a:t>
          </a:r>
        </a:p>
      </dgm:t>
    </dgm:pt>
    <dgm:pt modelId="{340AFBE4-7D40-4F3D-8396-CBEA7FE7309B}" type="parTrans" cxnId="{8FC65791-CE85-4F94-80C4-98BCC655CE4A}">
      <dgm:prSet/>
      <dgm:spPr/>
      <dgm:t>
        <a:bodyPr/>
        <a:lstStyle/>
        <a:p>
          <a:endParaRPr lang="en-US"/>
        </a:p>
      </dgm:t>
    </dgm:pt>
    <dgm:pt modelId="{B8F88DCD-60FE-4704-80AB-683F0DFDDAB4}" type="sibTrans" cxnId="{8FC65791-CE85-4F94-80C4-98BCC655CE4A}">
      <dgm:prSet/>
      <dgm:spPr/>
      <dgm:t>
        <a:bodyPr/>
        <a:lstStyle/>
        <a:p>
          <a:endParaRPr lang="en-US"/>
        </a:p>
      </dgm:t>
    </dgm:pt>
    <dgm:pt modelId="{FE10852E-922B-4536-A929-974A56F30CB9}" type="pres">
      <dgm:prSet presAssocID="{AADD82AB-F867-403E-9B74-F272407418A3}" presName="Name0" presStyleCnt="0">
        <dgm:presLayoutVars>
          <dgm:dir/>
          <dgm:resizeHandles val="exact"/>
        </dgm:presLayoutVars>
      </dgm:prSet>
      <dgm:spPr/>
    </dgm:pt>
    <dgm:pt modelId="{9EF232CC-9326-48F6-93B2-983B4746D3C4}" type="pres">
      <dgm:prSet presAssocID="{CED920CA-D4F1-45BB-8A94-00F80C42F9CF}" presName="node" presStyleLbl="node1" presStyleIdx="0" presStyleCnt="3" custLinFactNeighborX="-249" custLinFactNeighborY="415">
        <dgm:presLayoutVars>
          <dgm:bulletEnabled val="1"/>
        </dgm:presLayoutVars>
      </dgm:prSet>
      <dgm:spPr/>
    </dgm:pt>
    <dgm:pt modelId="{3A82C4CE-053B-43B0-A775-0682A764FACB}" type="pres">
      <dgm:prSet presAssocID="{2D5B2950-E75B-456F-8762-3BD8ED456239}" presName="sibTrans" presStyleLbl="sibTrans1D1" presStyleIdx="0" presStyleCnt="2"/>
      <dgm:spPr/>
    </dgm:pt>
    <dgm:pt modelId="{C45E17AA-1522-4D12-9DE7-A2CAF49AE790}" type="pres">
      <dgm:prSet presAssocID="{2D5B2950-E75B-456F-8762-3BD8ED456239}" presName="connectorText" presStyleLbl="sibTrans1D1" presStyleIdx="0" presStyleCnt="2"/>
      <dgm:spPr/>
    </dgm:pt>
    <dgm:pt modelId="{A88C94A0-2FBD-44DE-94BF-30CE93CF56CC}" type="pres">
      <dgm:prSet presAssocID="{2DCF3FE1-2F83-46F1-819B-E6A0FB241AE6}" presName="node" presStyleLbl="node1" presStyleIdx="1" presStyleCnt="3" custLinFactX="-23204" custLinFactY="27303" custLinFactNeighborX="-100000" custLinFactNeighborY="100000">
        <dgm:presLayoutVars>
          <dgm:bulletEnabled val="1"/>
        </dgm:presLayoutVars>
      </dgm:prSet>
      <dgm:spPr/>
    </dgm:pt>
    <dgm:pt modelId="{FA92D487-4A6C-4E98-94CB-E439D42E7DC7}" type="pres">
      <dgm:prSet presAssocID="{C4522413-D3F1-4ED9-A175-8BEB77E3EEDA}" presName="sibTrans" presStyleLbl="sibTrans1D1" presStyleIdx="1" presStyleCnt="2"/>
      <dgm:spPr/>
    </dgm:pt>
    <dgm:pt modelId="{1797D67D-2E45-4518-9743-D6995AA1CB13}" type="pres">
      <dgm:prSet presAssocID="{C4522413-D3F1-4ED9-A175-8BEB77E3EEDA}" presName="connectorText" presStyleLbl="sibTrans1D1" presStyleIdx="1" presStyleCnt="2"/>
      <dgm:spPr/>
    </dgm:pt>
    <dgm:pt modelId="{6F0F91F6-C339-4BEB-A69D-93BE5F409D5F}" type="pres">
      <dgm:prSet presAssocID="{322A6AEE-F2C5-458F-A593-E559C0D63C41}" presName="node" presStyleLbl="node1" presStyleIdx="2" presStyleCnt="3" custScaleX="105318" custLinFactX="28138" custLinFactNeighborX="100000" custLinFactNeighborY="-11197">
        <dgm:presLayoutVars>
          <dgm:bulletEnabled val="1"/>
        </dgm:presLayoutVars>
      </dgm:prSet>
      <dgm:spPr/>
    </dgm:pt>
  </dgm:ptLst>
  <dgm:cxnLst>
    <dgm:cxn modelId="{C03B261A-34FF-4A43-A91A-9B3B83163BF2}" type="presOf" srcId="{2D5B2950-E75B-456F-8762-3BD8ED456239}" destId="{C45E17AA-1522-4D12-9DE7-A2CAF49AE790}" srcOrd="1" destOrd="0" presId="urn:microsoft.com/office/officeart/2016/7/layout/RepeatingBendingProcessNew"/>
    <dgm:cxn modelId="{CF976721-2DA4-4962-84C8-322F2DFF3B24}" type="presOf" srcId="{2D5B2950-E75B-456F-8762-3BD8ED456239}" destId="{3A82C4CE-053B-43B0-A775-0682A764FACB}" srcOrd="0" destOrd="0" presId="urn:microsoft.com/office/officeart/2016/7/layout/RepeatingBendingProcessNew"/>
    <dgm:cxn modelId="{FDACAE55-93C7-4E4E-946F-862AF7BF952F}" type="presOf" srcId="{CED920CA-D4F1-45BB-8A94-00F80C42F9CF}" destId="{9EF232CC-9326-48F6-93B2-983B4746D3C4}" srcOrd="0" destOrd="0" presId="urn:microsoft.com/office/officeart/2016/7/layout/RepeatingBendingProcessNew"/>
    <dgm:cxn modelId="{CF02BF88-E2B1-455C-8864-A5200BBC162E}" type="presOf" srcId="{C4522413-D3F1-4ED9-A175-8BEB77E3EEDA}" destId="{FA92D487-4A6C-4E98-94CB-E439D42E7DC7}" srcOrd="0" destOrd="0" presId="urn:microsoft.com/office/officeart/2016/7/layout/RepeatingBendingProcessNew"/>
    <dgm:cxn modelId="{8FC65791-CE85-4F94-80C4-98BCC655CE4A}" srcId="{AADD82AB-F867-403E-9B74-F272407418A3}" destId="{322A6AEE-F2C5-458F-A593-E559C0D63C41}" srcOrd="2" destOrd="0" parTransId="{340AFBE4-7D40-4F3D-8396-CBEA7FE7309B}" sibTransId="{B8F88DCD-60FE-4704-80AB-683F0DFDDAB4}"/>
    <dgm:cxn modelId="{D2B9B0B1-D7C5-42BE-91CB-E5D0E24286A5}" type="presOf" srcId="{AADD82AB-F867-403E-9B74-F272407418A3}" destId="{FE10852E-922B-4536-A929-974A56F30CB9}" srcOrd="0" destOrd="0" presId="urn:microsoft.com/office/officeart/2016/7/layout/RepeatingBendingProcessNew"/>
    <dgm:cxn modelId="{C55D99B6-766B-4DF3-9FE5-A764224DD018}" srcId="{AADD82AB-F867-403E-9B74-F272407418A3}" destId="{2DCF3FE1-2F83-46F1-819B-E6A0FB241AE6}" srcOrd="1" destOrd="0" parTransId="{335F92A7-FF5A-4364-9CB4-9AAA976B8999}" sibTransId="{C4522413-D3F1-4ED9-A175-8BEB77E3EEDA}"/>
    <dgm:cxn modelId="{6AE1D8BF-937B-44A2-9AEE-C69DC3BAD377}" srcId="{AADD82AB-F867-403E-9B74-F272407418A3}" destId="{CED920CA-D4F1-45BB-8A94-00F80C42F9CF}" srcOrd="0" destOrd="0" parTransId="{D453D652-301F-4BAE-9329-8DB962490CD3}" sibTransId="{2D5B2950-E75B-456F-8762-3BD8ED456239}"/>
    <dgm:cxn modelId="{74C57AC2-F76B-48E0-BA39-4CE79E4A642B}" type="presOf" srcId="{C4522413-D3F1-4ED9-A175-8BEB77E3EEDA}" destId="{1797D67D-2E45-4518-9743-D6995AA1CB13}" srcOrd="1" destOrd="0" presId="urn:microsoft.com/office/officeart/2016/7/layout/RepeatingBendingProcessNew"/>
    <dgm:cxn modelId="{AED744CE-7CBE-4990-9B95-6478DF2AA365}" type="presOf" srcId="{322A6AEE-F2C5-458F-A593-E559C0D63C41}" destId="{6F0F91F6-C339-4BEB-A69D-93BE5F409D5F}" srcOrd="0" destOrd="0" presId="urn:microsoft.com/office/officeart/2016/7/layout/RepeatingBendingProcessNew"/>
    <dgm:cxn modelId="{7F90A8D1-CE33-4323-96C6-D818EA2851D9}" type="presOf" srcId="{2DCF3FE1-2F83-46F1-819B-E6A0FB241AE6}" destId="{A88C94A0-2FBD-44DE-94BF-30CE93CF56CC}" srcOrd="0" destOrd="0" presId="urn:microsoft.com/office/officeart/2016/7/layout/RepeatingBendingProcessNew"/>
    <dgm:cxn modelId="{009D7E82-0D29-4F38-9892-155A12A9A824}" type="presParOf" srcId="{FE10852E-922B-4536-A929-974A56F30CB9}" destId="{9EF232CC-9326-48F6-93B2-983B4746D3C4}" srcOrd="0" destOrd="0" presId="urn:microsoft.com/office/officeart/2016/7/layout/RepeatingBendingProcessNew"/>
    <dgm:cxn modelId="{018D0B66-C3EA-470D-B9BB-6327F6CF558E}" type="presParOf" srcId="{FE10852E-922B-4536-A929-974A56F30CB9}" destId="{3A82C4CE-053B-43B0-A775-0682A764FACB}" srcOrd="1" destOrd="0" presId="urn:microsoft.com/office/officeart/2016/7/layout/RepeatingBendingProcessNew"/>
    <dgm:cxn modelId="{A0992EE1-563F-408B-BCAD-63AC30033F9F}" type="presParOf" srcId="{3A82C4CE-053B-43B0-A775-0682A764FACB}" destId="{C45E17AA-1522-4D12-9DE7-A2CAF49AE790}" srcOrd="0" destOrd="0" presId="urn:microsoft.com/office/officeart/2016/7/layout/RepeatingBendingProcessNew"/>
    <dgm:cxn modelId="{8AE222E1-25FD-488F-802F-32F20C82F793}" type="presParOf" srcId="{FE10852E-922B-4536-A929-974A56F30CB9}" destId="{A88C94A0-2FBD-44DE-94BF-30CE93CF56CC}" srcOrd="2" destOrd="0" presId="urn:microsoft.com/office/officeart/2016/7/layout/RepeatingBendingProcessNew"/>
    <dgm:cxn modelId="{FDB6C476-9332-433B-8A21-3961EBBE0135}" type="presParOf" srcId="{FE10852E-922B-4536-A929-974A56F30CB9}" destId="{FA92D487-4A6C-4E98-94CB-E439D42E7DC7}" srcOrd="3" destOrd="0" presId="urn:microsoft.com/office/officeart/2016/7/layout/RepeatingBendingProcessNew"/>
    <dgm:cxn modelId="{F622E546-0823-4F0E-86EE-F8F836DF6983}" type="presParOf" srcId="{FA92D487-4A6C-4E98-94CB-E439D42E7DC7}" destId="{1797D67D-2E45-4518-9743-D6995AA1CB13}" srcOrd="0" destOrd="0" presId="urn:microsoft.com/office/officeart/2016/7/layout/RepeatingBendingProcessNew"/>
    <dgm:cxn modelId="{A5615463-B763-45E5-8129-690D2043430E}" type="presParOf" srcId="{FE10852E-922B-4536-A929-974A56F30CB9}" destId="{6F0F91F6-C339-4BEB-A69D-93BE5F409D5F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C4CE-053B-43B0-A775-0682A764FACB}">
      <dsp:nvSpPr>
        <dsp:cNvPr id="0" name=""/>
        <dsp:cNvSpPr/>
      </dsp:nvSpPr>
      <dsp:spPr>
        <a:xfrm>
          <a:off x="1755021" y="1884375"/>
          <a:ext cx="91440" cy="473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986"/>
              </a:lnTo>
              <a:lnTo>
                <a:pt x="47126" y="253986"/>
              </a:lnTo>
              <a:lnTo>
                <a:pt x="47126" y="473772"/>
              </a:lnTo>
            </a:path>
          </a:pathLst>
        </a:custGeom>
        <a:noFill/>
        <a:ln w="12700" cap="rnd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8131" y="2117666"/>
        <a:ext cx="25218" cy="7190"/>
      </dsp:txXfrm>
    </dsp:sp>
    <dsp:sp modelId="{9EF232CC-9326-48F6-93B2-983B4746D3C4}">
      <dsp:nvSpPr>
        <dsp:cNvPr id="0" name=""/>
        <dsp:cNvSpPr/>
      </dsp:nvSpPr>
      <dsp:spPr>
        <a:xfrm>
          <a:off x="237552" y="10349"/>
          <a:ext cx="3126377" cy="1875826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195" tIns="160805" rIns="153195" bIns="1608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Sign Up</a:t>
          </a:r>
        </a:p>
      </dsp:txBody>
      <dsp:txXfrm>
        <a:off x="237552" y="10349"/>
        <a:ext cx="3126377" cy="1875826"/>
      </dsp:txXfrm>
    </dsp:sp>
    <dsp:sp modelId="{FA92D487-4A6C-4E98-94CB-E439D42E7DC7}">
      <dsp:nvSpPr>
        <dsp:cNvPr id="0" name=""/>
        <dsp:cNvSpPr/>
      </dsp:nvSpPr>
      <dsp:spPr>
        <a:xfrm>
          <a:off x="3363536" y="3279614"/>
          <a:ext cx="7739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846"/>
              </a:moveTo>
              <a:lnTo>
                <a:pt x="404060" y="48846"/>
              </a:lnTo>
              <a:lnTo>
                <a:pt x="404060" y="45720"/>
              </a:lnTo>
              <a:lnTo>
                <a:pt x="773920" y="45720"/>
              </a:lnTo>
            </a:path>
          </a:pathLst>
        </a:custGeom>
        <a:noFill/>
        <a:ln w="12700" cap="rnd" cmpd="sng" algn="ctr">
          <a:solidFill>
            <a:schemeClr val="accent1">
              <a:shade val="90000"/>
              <a:hueOff val="260877"/>
              <a:satOff val="4333"/>
              <a:lumOff val="246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0383" y="3321739"/>
        <a:ext cx="40226" cy="7190"/>
      </dsp:txXfrm>
    </dsp:sp>
    <dsp:sp modelId="{A88C94A0-2FBD-44DE-94BF-30CE93CF56CC}">
      <dsp:nvSpPr>
        <dsp:cNvPr id="0" name=""/>
        <dsp:cNvSpPr/>
      </dsp:nvSpPr>
      <dsp:spPr>
        <a:xfrm>
          <a:off x="238959" y="2390548"/>
          <a:ext cx="3126377" cy="1875826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63120"/>
                <a:satOff val="21536"/>
                <a:lumOff val="25211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63120"/>
                <a:satOff val="21536"/>
                <a:lumOff val="252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195" tIns="160805" rIns="153195" bIns="1608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General View</a:t>
          </a:r>
        </a:p>
      </dsp:txBody>
      <dsp:txXfrm>
        <a:off x="238959" y="2390548"/>
        <a:ext cx="3126377" cy="1875826"/>
      </dsp:txXfrm>
    </dsp:sp>
    <dsp:sp modelId="{6F0F91F6-C339-4BEB-A69D-93BE5F409D5F}">
      <dsp:nvSpPr>
        <dsp:cNvPr id="0" name=""/>
        <dsp:cNvSpPr/>
      </dsp:nvSpPr>
      <dsp:spPr>
        <a:xfrm>
          <a:off x="4169857" y="2387421"/>
          <a:ext cx="3292638" cy="1875826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63120"/>
                <a:satOff val="21536"/>
                <a:lumOff val="25211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63120"/>
                <a:satOff val="21536"/>
                <a:lumOff val="252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195" tIns="160805" rIns="153195" bIns="16080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insight on</a:t>
          </a:r>
          <a:br>
            <a:rPr lang="en-US" sz="2800" kern="1200" dirty="0"/>
          </a:br>
          <a:r>
            <a:rPr lang="en-US" sz="2800" kern="1200" dirty="0"/>
            <a:t>‘Specify Details’</a:t>
          </a:r>
        </a:p>
      </dsp:txBody>
      <dsp:txXfrm>
        <a:off x="4169857" y="2387421"/>
        <a:ext cx="3292638" cy="187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A94-2EDC-43D6-BAEC-C257680EB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5" y="2378279"/>
            <a:ext cx="8193347" cy="1173409"/>
          </a:xfrm>
        </p:spPr>
        <p:txBody>
          <a:bodyPr/>
          <a:lstStyle/>
          <a:p>
            <a:r>
              <a:rPr lang="en-US" sz="9600" dirty="0" err="1"/>
              <a:t>Travlendar</a:t>
            </a:r>
            <a:r>
              <a:rPr lang="en-US" sz="9600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8D04-749B-401F-98BA-086B351C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514" y="4142062"/>
            <a:ext cx="2646700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Mirko Salaris</a:t>
            </a:r>
          </a:p>
          <a:p>
            <a:r>
              <a:rPr lang="en-US" dirty="0" err="1"/>
              <a:t>Piervincenzo</a:t>
            </a:r>
            <a:r>
              <a:rPr lang="en-US" dirty="0"/>
              <a:t> Ventrella</a:t>
            </a:r>
          </a:p>
          <a:p>
            <a:r>
              <a:rPr lang="en-US" dirty="0"/>
              <a:t>Pietro </a:t>
            </a:r>
            <a:r>
              <a:rPr lang="en-US" dirty="0" err="1"/>
              <a:t>Cassarino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F8DB5-A9F1-4BE6-B599-67506B480F4A}"/>
              </a:ext>
            </a:extLst>
          </p:cNvPr>
          <p:cNvSpPr txBox="1">
            <a:spLocks/>
          </p:cNvSpPr>
          <p:nvPr/>
        </p:nvSpPr>
        <p:spPr>
          <a:xfrm>
            <a:off x="8291214" y="4134723"/>
            <a:ext cx="98278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895394</a:t>
            </a:r>
          </a:p>
          <a:p>
            <a:pPr algn="l"/>
            <a:r>
              <a:rPr lang="en-US" dirty="0"/>
              <a:t>898604</a:t>
            </a:r>
          </a:p>
          <a:p>
            <a:pPr algn="l"/>
            <a:r>
              <a:rPr lang="en-US" dirty="0"/>
              <a:t>899152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51E76-9D70-498A-B2C5-B017FD269F8A}"/>
              </a:ext>
            </a:extLst>
          </p:cNvPr>
          <p:cNvSpPr/>
          <p:nvPr/>
        </p:nvSpPr>
        <p:spPr>
          <a:xfrm>
            <a:off x="993796" y="1203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6A737D"/>
                </a:solidFill>
                <a:latin typeface="-apple-system"/>
              </a:rPr>
              <a:t>Software Engineering 2 Project, 2017/2018</a:t>
            </a:r>
            <a:br>
              <a:rPr lang="it-IT" dirty="0"/>
            </a:br>
            <a:r>
              <a:rPr lang="it-IT" dirty="0">
                <a:solidFill>
                  <a:srgbClr val="6A737D"/>
                </a:solidFill>
                <a:latin typeface="-apple-system"/>
              </a:rPr>
              <a:t>Politecnico di Milano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5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1DE5C5-639D-4721-968B-2DDBE2F266A1}"/>
              </a:ext>
            </a:extLst>
          </p:cNvPr>
          <p:cNvSpPr/>
          <p:nvPr/>
        </p:nvSpPr>
        <p:spPr>
          <a:xfrm>
            <a:off x="7117080" y="3017520"/>
            <a:ext cx="1116330" cy="565785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FCE139-419B-46D7-B116-94C796F48DBF}"/>
              </a:ext>
            </a:extLst>
          </p:cNvPr>
          <p:cNvGrpSpPr/>
          <p:nvPr/>
        </p:nvGrpSpPr>
        <p:grpSpPr>
          <a:xfrm>
            <a:off x="211015" y="699189"/>
            <a:ext cx="11780325" cy="5982965"/>
            <a:chOff x="211015" y="699189"/>
            <a:chExt cx="11780325" cy="598296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6BEE3D-B390-4160-88F1-798847402416}"/>
                </a:ext>
              </a:extLst>
            </p:cNvPr>
            <p:cNvSpPr/>
            <p:nvPr/>
          </p:nvSpPr>
          <p:spPr>
            <a:xfrm>
              <a:off x="10114280" y="2722182"/>
              <a:ext cx="1877060" cy="1664399"/>
            </a:xfrm>
            <a:prstGeom prst="round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5062967E-AFB2-4BB6-980D-AE5BA286D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015" y="699189"/>
              <a:ext cx="11769969" cy="598296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25A4005-5D15-469E-8B72-25EF15DE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205409" cy="1006764"/>
          </a:xfrm>
        </p:spPr>
        <p:txBody>
          <a:bodyPr>
            <a:normAutofit/>
          </a:bodyPr>
          <a:lstStyle/>
          <a:p>
            <a:r>
              <a:rPr lang="en-US" sz="6000" dirty="0"/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6411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14883 -0.109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8645-8DCF-4B0B-8139-3D45CEFE53D0}"/>
              </a:ext>
            </a:extLst>
          </p:cNvPr>
          <p:cNvGrpSpPr/>
          <p:nvPr/>
        </p:nvGrpSpPr>
        <p:grpSpPr>
          <a:xfrm>
            <a:off x="92597" y="139262"/>
            <a:ext cx="7627716" cy="6579476"/>
            <a:chOff x="0" y="0"/>
            <a:chExt cx="795061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84A831-BB03-4BB8-91E1-B3ED203DADC6}"/>
                </a:ext>
              </a:extLst>
            </p:cNvPr>
            <p:cNvSpPr/>
            <p:nvPr/>
          </p:nvSpPr>
          <p:spPr>
            <a:xfrm>
              <a:off x="6826378" y="1235906"/>
              <a:ext cx="1124236" cy="41192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3BC6BA-DF9B-401F-A212-102D73CF2F52}"/>
                </a:ext>
              </a:extLst>
            </p:cNvPr>
            <p:cNvSpPr/>
            <p:nvPr/>
          </p:nvSpPr>
          <p:spPr>
            <a:xfrm>
              <a:off x="6748272" y="0"/>
              <a:ext cx="1202341" cy="49339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3D0E15E3-CE57-417A-BD86-7404CDAB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795061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3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8972 0.396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983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2 0.39699 L -2.5E-6 0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1986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8800" y="588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8645-8DCF-4B0B-8139-3D45CEFE53D0}"/>
              </a:ext>
            </a:extLst>
          </p:cNvPr>
          <p:cNvGrpSpPr/>
          <p:nvPr/>
        </p:nvGrpSpPr>
        <p:grpSpPr>
          <a:xfrm>
            <a:off x="92597" y="139262"/>
            <a:ext cx="7627716" cy="6579476"/>
            <a:chOff x="0" y="0"/>
            <a:chExt cx="795061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3BC6BA-DF9B-401F-A212-102D73CF2F52}"/>
                </a:ext>
              </a:extLst>
            </p:cNvPr>
            <p:cNvSpPr/>
            <p:nvPr/>
          </p:nvSpPr>
          <p:spPr>
            <a:xfrm>
              <a:off x="6748272" y="0"/>
              <a:ext cx="1202341" cy="49339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84A831-BB03-4BB8-91E1-B3ED203DADC6}"/>
                </a:ext>
              </a:extLst>
            </p:cNvPr>
            <p:cNvSpPr/>
            <p:nvPr/>
          </p:nvSpPr>
          <p:spPr>
            <a:xfrm>
              <a:off x="6826378" y="1235906"/>
              <a:ext cx="1124236" cy="41192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3D0E15E3-CE57-417A-BD86-7404CDAB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795061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3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18555 -0.367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18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5 -0.36736 L -2.5E-6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8800" y="588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7DE7F-CC20-40AD-B479-93418CEC4743}"/>
              </a:ext>
            </a:extLst>
          </p:cNvPr>
          <p:cNvSpPr/>
          <p:nvPr/>
        </p:nvSpPr>
        <p:spPr>
          <a:xfrm>
            <a:off x="5079169" y="5688770"/>
            <a:ext cx="1116330" cy="565785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93650B-0E09-400F-88FD-14B37EE04D26}"/>
              </a:ext>
            </a:extLst>
          </p:cNvPr>
          <p:cNvSpPr/>
          <p:nvPr/>
        </p:nvSpPr>
        <p:spPr>
          <a:xfrm>
            <a:off x="5079169" y="5023925"/>
            <a:ext cx="1116330" cy="565785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F3965C-C53A-48C2-BAD0-1FDE3CB0A248}"/>
              </a:ext>
            </a:extLst>
          </p:cNvPr>
          <p:cNvGrpSpPr/>
          <p:nvPr/>
        </p:nvGrpSpPr>
        <p:grpSpPr>
          <a:xfrm>
            <a:off x="211015" y="699189"/>
            <a:ext cx="11780325" cy="5982965"/>
            <a:chOff x="211015" y="699189"/>
            <a:chExt cx="11780325" cy="59829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B054F8-511F-4A0E-8CE9-31CBF4E2239E}"/>
                </a:ext>
              </a:extLst>
            </p:cNvPr>
            <p:cNvSpPr/>
            <p:nvPr/>
          </p:nvSpPr>
          <p:spPr>
            <a:xfrm>
              <a:off x="10114280" y="2722182"/>
              <a:ext cx="1877060" cy="1664399"/>
            </a:xfrm>
            <a:prstGeom prst="round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C0CA5699-DE4F-42F7-9C04-3AC9B650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015" y="699189"/>
              <a:ext cx="11769969" cy="5982965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BB23550-DD25-4C9C-947F-D80D4DA9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1" y="0"/>
            <a:ext cx="5875866" cy="797169"/>
          </a:xfrm>
        </p:spPr>
        <p:txBody>
          <a:bodyPr>
            <a:normAutofit/>
          </a:bodyPr>
          <a:lstStyle/>
          <a:p>
            <a:r>
              <a:rPr lang="en-US" sz="4200" dirty="0"/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9741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C29C2D7-FF9D-45BD-8015-B894562D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750" y="126595"/>
            <a:ext cx="9337834" cy="66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14479 0.095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0.0956 L 4.07118E-17 0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-47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4B6325-BD98-4789-B41A-BEA7050C1191}"/>
              </a:ext>
            </a:extLst>
          </p:cNvPr>
          <p:cNvGrpSpPr/>
          <p:nvPr/>
        </p:nvGrpSpPr>
        <p:grpSpPr>
          <a:xfrm>
            <a:off x="101601" y="828174"/>
            <a:ext cx="10960099" cy="5201652"/>
            <a:chOff x="101601" y="828174"/>
            <a:chExt cx="10960099" cy="52016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A8D46F-0F76-4A7D-B4E2-5C0157B1FD6E}"/>
                </a:ext>
              </a:extLst>
            </p:cNvPr>
            <p:cNvSpPr/>
            <p:nvPr/>
          </p:nvSpPr>
          <p:spPr>
            <a:xfrm>
              <a:off x="9034780" y="1109980"/>
              <a:ext cx="2026920" cy="767080"/>
            </a:xfrm>
            <a:prstGeom prst="round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5279DE6-07CD-41E1-A2D1-170860B837A6}"/>
                </a:ext>
              </a:extLst>
            </p:cNvPr>
            <p:cNvSpPr/>
            <p:nvPr/>
          </p:nvSpPr>
          <p:spPr>
            <a:xfrm>
              <a:off x="8562340" y="4881880"/>
              <a:ext cx="1935480" cy="548640"/>
            </a:xfrm>
            <a:prstGeom prst="round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06BC32F1-3E00-49CB-BAF1-B01F0837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601" y="828174"/>
              <a:ext cx="10951354" cy="5201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7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FCCB-C32C-4B0C-93B3-871BA665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Solution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4D8-4ADE-4C91-84E2-C6E47809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29513"/>
            <a:ext cx="6579252" cy="2411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en-US" sz="3600" dirty="0"/>
              <a:t>Interaction with the user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sz="3600" dirty="0"/>
              <a:t>Overview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42077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0C82DB-C031-4E10-B558-FD2194C6E94A}"/>
              </a:ext>
            </a:extLst>
          </p:cNvPr>
          <p:cNvSpPr/>
          <p:nvPr/>
        </p:nvSpPr>
        <p:spPr>
          <a:xfrm>
            <a:off x="4963160" y="1612900"/>
            <a:ext cx="1435100" cy="787400"/>
          </a:xfrm>
          <a:prstGeom prst="roundRect">
            <a:avLst>
              <a:gd name="adj" fmla="val 6089"/>
            </a:avLst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61043-A59D-4812-A2D8-9ACBD52813E1}"/>
              </a:ext>
            </a:extLst>
          </p:cNvPr>
          <p:cNvSpPr txBox="1">
            <a:spLocks/>
          </p:cNvSpPr>
          <p:nvPr/>
        </p:nvSpPr>
        <p:spPr>
          <a:xfrm>
            <a:off x="723158" y="3069733"/>
            <a:ext cx="9418775" cy="1219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Interaction with the user</a:t>
            </a:r>
          </a:p>
        </p:txBody>
      </p:sp>
      <p:pic>
        <p:nvPicPr>
          <p:cNvPr id="11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ABDF51C-514A-4895-A305-513D12AA4B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426" y="0"/>
            <a:ext cx="8091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2474 -0.5365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-2682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5" grpId="1"/>
      <p:bldP spid="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B891F04-5CAA-4D7E-B074-44CD96A9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1577" y="0"/>
            <a:ext cx="5720731" cy="72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CC83F6-D915-41E9-9699-3622FFC0DD28}"/>
              </a:ext>
            </a:extLst>
          </p:cNvPr>
          <p:cNvSpPr txBox="1">
            <a:spLocks/>
          </p:cNvSpPr>
          <p:nvPr/>
        </p:nvSpPr>
        <p:spPr>
          <a:xfrm>
            <a:off x="677334" y="1784564"/>
            <a:ext cx="5113751" cy="2787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[G2] a User should be able to customize the offered service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[…]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[G2]#3 define time slot in which the use of specific transportation means should be 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[G2]#4 define a minimum distance below which a specific transportation mean should be 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[G2]#5 define a maximum distance beyond which a specific transportation mean should be </a:t>
            </a:r>
            <a:r>
              <a:rPr lang="en-US" dirty="0"/>
              <a:t>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[G2]#6 disable permanently specific transportation means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E7C2E-6007-47D2-BAC6-1ED37D7A3B76}"/>
              </a:ext>
            </a:extLst>
          </p:cNvPr>
          <p:cNvSpPr txBox="1">
            <a:spLocks/>
          </p:cNvSpPr>
          <p:nvPr/>
        </p:nvSpPr>
        <p:spPr>
          <a:xfrm>
            <a:off x="6297105" y="1784564"/>
            <a:ext cx="3891280" cy="2787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[G5] for each appointment, the User should be assisted in the choice of the travel solution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[G5]#1 travel solution suggestions must take into account traffic, weather conditions/forecast, strikes, type of appointment, baggage, passengers</a:t>
            </a:r>
          </a:p>
        </p:txBody>
      </p:sp>
    </p:spTree>
    <p:extLst>
      <p:ext uri="{BB962C8B-B14F-4D97-AF65-F5344CB8AC3E}">
        <p14:creationId xmlns:p14="http://schemas.microsoft.com/office/powerpoint/2010/main" val="24570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76C4-F1AE-474B-93B3-9A5B9B85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00048" cy="1006764"/>
          </a:xfrm>
        </p:spPr>
        <p:txBody>
          <a:bodyPr>
            <a:normAutofit/>
          </a:bodyPr>
          <a:lstStyle/>
          <a:p>
            <a:r>
              <a:rPr lang="en-US" sz="6000"/>
              <a:t>Use Cases</a:t>
            </a:r>
            <a:endParaRPr lang="en-US" sz="6000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EB9798B-4CE0-4224-8935-B5543678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258570"/>
              </p:ext>
            </p:extLst>
          </p:nvPr>
        </p:nvGraphicFramePr>
        <p:xfrm>
          <a:off x="764445" y="1954634"/>
          <a:ext cx="7462496" cy="447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80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431842-14A8-4D3C-88DB-8FDE43C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3" y="3135983"/>
            <a:ext cx="9890113" cy="1320800"/>
          </a:xfrm>
        </p:spPr>
        <p:txBody>
          <a:bodyPr>
            <a:normAutofit/>
          </a:bodyPr>
          <a:lstStyle/>
          <a:p>
            <a:r>
              <a:rPr lang="en-US" sz="6000" dirty="0"/>
              <a:t>Overview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8812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16888 -0.479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-2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68643-BF6D-4582-BF52-D4548CC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1" y="18854"/>
            <a:ext cx="6798122" cy="776141"/>
          </a:xfrm>
        </p:spPr>
        <p:txBody>
          <a:bodyPr>
            <a:normAutofit/>
          </a:bodyPr>
          <a:lstStyle/>
          <a:p>
            <a:r>
              <a:rPr lang="en-US" sz="4200" dirty="0"/>
              <a:t>Overview of the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588DA0-CD64-40C3-8497-A81F1FC8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3736157"/>
            <a:ext cx="9418773" cy="903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Labeling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4F10-FEFF-42DE-BCC3-58F830D233DE}"/>
              </a:ext>
            </a:extLst>
          </p:cNvPr>
          <p:cNvSpPr txBox="1">
            <a:spLocks/>
          </p:cNvSpPr>
          <p:nvPr/>
        </p:nvSpPr>
        <p:spPr>
          <a:xfrm>
            <a:off x="677332" y="2198297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Retrieval of Feasible </a:t>
            </a:r>
            <a:r>
              <a:rPr lang="en-US" sz="3200" dirty="0" err="1"/>
              <a:t>TravelPlanSolutions</a:t>
            </a:r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B0ECC0-D10A-47E3-83C8-BB76345E4538}"/>
              </a:ext>
            </a:extLst>
          </p:cNvPr>
          <p:cNvSpPr txBox="1">
            <a:spLocks/>
          </p:cNvSpPr>
          <p:nvPr/>
        </p:nvSpPr>
        <p:spPr>
          <a:xfrm>
            <a:off x="677331" y="2992364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96484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90E96-BD72-49C2-93B5-44A4A8D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1" y="18854"/>
            <a:ext cx="6798122" cy="776141"/>
          </a:xfrm>
        </p:spPr>
        <p:txBody>
          <a:bodyPr>
            <a:normAutofit/>
          </a:bodyPr>
          <a:lstStyle/>
          <a:p>
            <a:r>
              <a:rPr lang="en-US" sz="4200" dirty="0"/>
              <a:t>Overview of the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0F5E0A-90CF-4D29-9C6A-CCF46408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3736157"/>
            <a:ext cx="9418773" cy="903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Labeling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1501B-0FA1-4D51-96A2-F2D7FCE80D4B}"/>
              </a:ext>
            </a:extLst>
          </p:cNvPr>
          <p:cNvSpPr txBox="1">
            <a:spLocks/>
          </p:cNvSpPr>
          <p:nvPr/>
        </p:nvSpPr>
        <p:spPr>
          <a:xfrm>
            <a:off x="677332" y="2198297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Retrieval of Feasible </a:t>
            </a:r>
            <a:r>
              <a:rPr lang="en-US" sz="3200" dirty="0" err="1"/>
              <a:t>TravelPlanSolutions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E0CFA-03CA-423A-A0A4-D9FC21018C26}"/>
              </a:ext>
            </a:extLst>
          </p:cNvPr>
          <p:cNvSpPr txBox="1">
            <a:spLocks/>
          </p:cNvSpPr>
          <p:nvPr/>
        </p:nvSpPr>
        <p:spPr>
          <a:xfrm>
            <a:off x="677331" y="2992364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Filtering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016AC0-8EAB-4F6F-AC96-A2149CE92F57}"/>
              </a:ext>
            </a:extLst>
          </p:cNvPr>
          <p:cNvSpPr txBox="1">
            <a:spLocks/>
          </p:cNvSpPr>
          <p:nvPr/>
        </p:nvSpPr>
        <p:spPr>
          <a:xfrm>
            <a:off x="1224085" y="1909580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Retrieve appointment information (through Appointment Manager)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interfaces with Google, which provides it with a list of possible travel solutions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26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90E96-BD72-49C2-93B5-44A4A8D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1" y="18854"/>
            <a:ext cx="6798122" cy="776141"/>
          </a:xfrm>
        </p:spPr>
        <p:txBody>
          <a:bodyPr>
            <a:normAutofit/>
          </a:bodyPr>
          <a:lstStyle/>
          <a:p>
            <a:r>
              <a:rPr lang="en-US" sz="4200" dirty="0"/>
              <a:t>Overview of the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0F5E0A-90CF-4D29-9C6A-CCF46408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3736157"/>
            <a:ext cx="9418773" cy="903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Labeling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1501B-0FA1-4D51-96A2-F2D7FCE80D4B}"/>
              </a:ext>
            </a:extLst>
          </p:cNvPr>
          <p:cNvSpPr txBox="1">
            <a:spLocks/>
          </p:cNvSpPr>
          <p:nvPr/>
        </p:nvSpPr>
        <p:spPr>
          <a:xfrm>
            <a:off x="677332" y="2198297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Retrieval of Feasible </a:t>
            </a:r>
            <a:r>
              <a:rPr lang="en-US" sz="3200" dirty="0" err="1"/>
              <a:t>TravelPlanSolutions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E0CFA-03CA-423A-A0A4-D9FC21018C26}"/>
              </a:ext>
            </a:extLst>
          </p:cNvPr>
          <p:cNvSpPr txBox="1">
            <a:spLocks/>
          </p:cNvSpPr>
          <p:nvPr/>
        </p:nvSpPr>
        <p:spPr>
          <a:xfrm>
            <a:off x="677331" y="2992364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Filtering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2E5C-60CD-48AB-8D88-60C82D7F6ACD}"/>
              </a:ext>
            </a:extLst>
          </p:cNvPr>
          <p:cNvSpPr txBox="1">
            <a:spLocks/>
          </p:cNvSpPr>
          <p:nvPr/>
        </p:nvSpPr>
        <p:spPr>
          <a:xfrm>
            <a:off x="1238309" y="2527140"/>
            <a:ext cx="9418773" cy="1280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Retrieve constraints on Travel Means and Eco Friendly preference</a:t>
            </a:r>
            <a:endParaRPr lang="en-US" sz="3200" dirty="0">
              <a:highlight>
                <a:srgbClr val="FF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Filter out Solutions which contains Ride not compliant with the constraints</a:t>
            </a:r>
          </a:p>
        </p:txBody>
      </p:sp>
    </p:spTree>
    <p:extLst>
      <p:ext uri="{BB962C8B-B14F-4D97-AF65-F5344CB8AC3E}">
        <p14:creationId xmlns:p14="http://schemas.microsoft.com/office/powerpoint/2010/main" val="972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7" grpId="0"/>
      <p:bldP spid="7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90E96-BD72-49C2-93B5-44A4A8D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1" y="18854"/>
            <a:ext cx="6798122" cy="776141"/>
          </a:xfrm>
        </p:spPr>
        <p:txBody>
          <a:bodyPr>
            <a:normAutofit/>
          </a:bodyPr>
          <a:lstStyle/>
          <a:p>
            <a:r>
              <a:rPr lang="en-US" sz="4200" dirty="0"/>
              <a:t>Overview of the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0F5E0A-90CF-4D29-9C6A-CCF46408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3736157"/>
            <a:ext cx="9418773" cy="903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Labeling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1501B-0FA1-4D51-96A2-F2D7FCE80D4B}"/>
              </a:ext>
            </a:extLst>
          </p:cNvPr>
          <p:cNvSpPr txBox="1">
            <a:spLocks/>
          </p:cNvSpPr>
          <p:nvPr/>
        </p:nvSpPr>
        <p:spPr>
          <a:xfrm>
            <a:off x="677332" y="2198297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Retrieval of Feasible </a:t>
            </a:r>
            <a:r>
              <a:rPr lang="en-US" sz="3200" dirty="0" err="1"/>
              <a:t>TravelPlanSolutions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E0CFA-03CA-423A-A0A4-D9FC21018C26}"/>
              </a:ext>
            </a:extLst>
          </p:cNvPr>
          <p:cNvSpPr txBox="1">
            <a:spLocks/>
          </p:cNvSpPr>
          <p:nvPr/>
        </p:nvSpPr>
        <p:spPr>
          <a:xfrm>
            <a:off x="677331" y="2992364"/>
            <a:ext cx="9418773" cy="83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Filtering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77A4B0-45BE-4CC1-8A5C-5D29AB924CE0}"/>
              </a:ext>
            </a:extLst>
          </p:cNvPr>
          <p:cNvSpPr txBox="1">
            <a:spLocks/>
          </p:cNvSpPr>
          <p:nvPr/>
        </p:nvSpPr>
        <p:spPr>
          <a:xfrm>
            <a:off x="1078053" y="3358285"/>
            <a:ext cx="9418773" cy="2354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Cheapest </a:t>
            </a:r>
            <a:r>
              <a:rPr lang="en-US" sz="3200" dirty="0" err="1"/>
              <a:t>TravelPlan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Fastest </a:t>
            </a:r>
            <a:r>
              <a:rPr lang="en-US" sz="3200" dirty="0" err="1"/>
              <a:t>TravelPlan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Eco-Friendliest </a:t>
            </a:r>
            <a:r>
              <a:rPr lang="en-US" sz="3200" dirty="0" err="1"/>
              <a:t>TravelPlan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Warning: Weather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Warning: Traffic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B530FA-32EE-4D3F-9DB6-BCAA9C14C147}"/>
              </a:ext>
            </a:extLst>
          </p:cNvPr>
          <p:cNvGrpSpPr/>
          <p:nvPr/>
        </p:nvGrpSpPr>
        <p:grpSpPr>
          <a:xfrm>
            <a:off x="3692769" y="4850991"/>
            <a:ext cx="8042031" cy="1723304"/>
            <a:chOff x="3692769" y="4850991"/>
            <a:chExt cx="8042031" cy="1723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921385-ADE9-4EF0-BF65-96F9D50D2461}"/>
                </a:ext>
              </a:extLst>
            </p:cNvPr>
            <p:cNvSpPr/>
            <p:nvPr/>
          </p:nvSpPr>
          <p:spPr>
            <a:xfrm>
              <a:off x="3692769" y="4853354"/>
              <a:ext cx="8042031" cy="1711569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1EA40D19-274A-42E4-A489-4E1F44A5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03968" y="4850991"/>
              <a:ext cx="8013720" cy="1723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00052 -0.17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7662 L 2.5E-6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A94-2EDC-43D6-BAEC-C257680EB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5" y="2378279"/>
            <a:ext cx="8193347" cy="1173409"/>
          </a:xfrm>
        </p:spPr>
        <p:txBody>
          <a:bodyPr/>
          <a:lstStyle/>
          <a:p>
            <a:r>
              <a:rPr lang="en-US" sz="9600" dirty="0" err="1"/>
              <a:t>Travlendar</a:t>
            </a:r>
            <a:r>
              <a:rPr lang="en-US" sz="9600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8D04-749B-401F-98BA-086B351C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514" y="4142062"/>
            <a:ext cx="2646700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Mirko Salaris</a:t>
            </a:r>
          </a:p>
          <a:p>
            <a:r>
              <a:rPr lang="en-US" dirty="0" err="1"/>
              <a:t>Piervincenzo</a:t>
            </a:r>
            <a:r>
              <a:rPr lang="en-US" dirty="0"/>
              <a:t> Ventrella</a:t>
            </a:r>
          </a:p>
          <a:p>
            <a:r>
              <a:rPr lang="en-US" dirty="0"/>
              <a:t>Pietro </a:t>
            </a:r>
            <a:r>
              <a:rPr lang="en-US" dirty="0" err="1"/>
              <a:t>Cassarino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F8DB5-A9F1-4BE6-B599-67506B480F4A}"/>
              </a:ext>
            </a:extLst>
          </p:cNvPr>
          <p:cNvSpPr txBox="1">
            <a:spLocks/>
          </p:cNvSpPr>
          <p:nvPr/>
        </p:nvSpPr>
        <p:spPr>
          <a:xfrm>
            <a:off x="8291214" y="4134723"/>
            <a:ext cx="98278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895394</a:t>
            </a:r>
          </a:p>
          <a:p>
            <a:pPr algn="l"/>
            <a:r>
              <a:rPr lang="en-US" dirty="0"/>
              <a:t>898604</a:t>
            </a:r>
          </a:p>
          <a:p>
            <a:pPr algn="l"/>
            <a:r>
              <a:rPr lang="en-US" dirty="0"/>
              <a:t>899152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51E76-9D70-498A-B2C5-B017FD269F8A}"/>
              </a:ext>
            </a:extLst>
          </p:cNvPr>
          <p:cNvSpPr/>
          <p:nvPr/>
        </p:nvSpPr>
        <p:spPr>
          <a:xfrm>
            <a:off x="993796" y="1203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6A737D"/>
                </a:solidFill>
                <a:latin typeface="-apple-system"/>
              </a:rPr>
              <a:t>Software Engineering 2 Project, 2017/2018</a:t>
            </a:r>
            <a:br>
              <a:rPr lang="it-IT" dirty="0"/>
            </a:br>
            <a:r>
              <a:rPr lang="it-IT" dirty="0">
                <a:solidFill>
                  <a:srgbClr val="6A737D"/>
                </a:solidFill>
                <a:latin typeface="-apple-system"/>
              </a:rPr>
              <a:t>Politecnico di Milano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077C48-7722-41C5-B1AA-49EA2215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180" y="2695231"/>
            <a:ext cx="6651113" cy="203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8C9C40-DE53-48FA-B0A5-74C27A1578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144" y="1080511"/>
            <a:ext cx="2441453" cy="46969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BF1753-C3AE-4EE3-A695-23E63886C291}"/>
              </a:ext>
            </a:extLst>
          </p:cNvPr>
          <p:cNvSpPr/>
          <p:nvPr/>
        </p:nvSpPr>
        <p:spPr>
          <a:xfrm>
            <a:off x="1002656" y="1964659"/>
            <a:ext cx="3126377" cy="18758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E66C7-1A84-4F29-B21B-49FAC8898EB4}"/>
              </a:ext>
            </a:extLst>
          </p:cNvPr>
          <p:cNvSpPr txBox="1"/>
          <p:nvPr/>
        </p:nvSpPr>
        <p:spPr>
          <a:xfrm>
            <a:off x="1002656" y="1964659"/>
            <a:ext cx="3126377" cy="18758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3195" tIns="160805" rIns="153195" bIns="160805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Sign Up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0AE1E07-D4B7-496D-87FF-68ED8B91D70D}"/>
              </a:ext>
            </a:extLst>
          </p:cNvPr>
          <p:cNvSpPr txBox="1">
            <a:spLocks/>
          </p:cNvSpPr>
          <p:nvPr/>
        </p:nvSpPr>
        <p:spPr>
          <a:xfrm>
            <a:off x="4696722" y="4166214"/>
            <a:ext cx="4900433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9144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>
                <a:latin typeface="LMRoman10-Regular"/>
              </a:rPr>
              <a:t>[G1] a Person should be able to have his/her own </a:t>
            </a:r>
            <a:r>
              <a:rPr lang="en-GB" dirty="0" err="1">
                <a:latin typeface="LMRoman10-Regular"/>
              </a:rPr>
              <a:t>Travlendar</a:t>
            </a:r>
            <a:r>
              <a:rPr lang="en-GB" dirty="0">
                <a:latin typeface="LMRoman10-Regular"/>
              </a:rPr>
              <a:t>+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31172 -0.356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17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31172 -0.357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1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73000" y="73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9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0.15704 -0.1486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DBEBA11-7F9D-4077-8859-EA4E7983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335" y="62301"/>
            <a:ext cx="9831008" cy="6885320"/>
          </a:xfrm>
        </p:spPr>
      </p:pic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9202FE8-B27A-407A-AD39-ADED27679F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495" y="62301"/>
            <a:ext cx="9831168" cy="6885432"/>
          </a:xfrm>
          <a:prstGeom prst="rect">
            <a:avLst/>
          </a:prstGeom>
        </p:spPr>
      </p:pic>
      <p:pic>
        <p:nvPicPr>
          <p:cNvPr id="10" name="Picture 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927F4AC-C435-4846-815F-3DF1B7D20F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495" y="62301"/>
            <a:ext cx="9831168" cy="688543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89EFE02-DEA5-4E45-BD71-BCE62BF2AA5A}"/>
              </a:ext>
            </a:extLst>
          </p:cNvPr>
          <p:cNvGrpSpPr/>
          <p:nvPr/>
        </p:nvGrpSpPr>
        <p:grpSpPr>
          <a:xfrm>
            <a:off x="4848368" y="111760"/>
            <a:ext cx="3126377" cy="612140"/>
            <a:chOff x="4848368" y="111760"/>
            <a:chExt cx="3126377" cy="6121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471786-6B09-4B69-B2DB-2A4F845D18BE}"/>
                </a:ext>
              </a:extLst>
            </p:cNvPr>
            <p:cNvSpPr/>
            <p:nvPr/>
          </p:nvSpPr>
          <p:spPr>
            <a:xfrm>
              <a:off x="4848368" y="111760"/>
              <a:ext cx="3126377" cy="612140"/>
            </a:xfrm>
            <a:prstGeom prst="rect">
              <a:avLst/>
            </a:prstGeom>
            <a:effectLst>
              <a:outerShdw blurRad="381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fillRef>
            <a:effectRef idx="2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049B9B-57C4-4996-81FD-79AD8F21BE74}"/>
                </a:ext>
              </a:extLst>
            </p:cNvPr>
            <p:cNvSpPr txBox="1"/>
            <p:nvPr/>
          </p:nvSpPr>
          <p:spPr>
            <a:xfrm>
              <a:off x="4848368" y="172720"/>
              <a:ext cx="3126377" cy="533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195" tIns="160805" rIns="153195" bIns="160805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A General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2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E28A9E8-7C7C-48A1-827C-3B44B044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495" y="62301"/>
            <a:ext cx="9831168" cy="68854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478D23-850B-489A-A2A0-911DA2E4805D}"/>
              </a:ext>
            </a:extLst>
          </p:cNvPr>
          <p:cNvGrpSpPr/>
          <p:nvPr/>
        </p:nvGrpSpPr>
        <p:grpSpPr>
          <a:xfrm>
            <a:off x="4848368" y="111760"/>
            <a:ext cx="3126377" cy="612140"/>
            <a:chOff x="4848368" y="111760"/>
            <a:chExt cx="3126377" cy="612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13D6A7-822E-430C-AA52-3B48EB7F928B}"/>
                </a:ext>
              </a:extLst>
            </p:cNvPr>
            <p:cNvSpPr/>
            <p:nvPr/>
          </p:nvSpPr>
          <p:spPr>
            <a:xfrm>
              <a:off x="4848368" y="111760"/>
              <a:ext cx="3126377" cy="612140"/>
            </a:xfrm>
            <a:prstGeom prst="rect">
              <a:avLst/>
            </a:prstGeom>
            <a:effectLst>
              <a:outerShdw blurRad="381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fillRef>
            <a:effectRef idx="2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48A59-98EB-4862-9729-FC8B0FC0EAF2}"/>
                </a:ext>
              </a:extLst>
            </p:cNvPr>
            <p:cNvSpPr txBox="1"/>
            <p:nvPr/>
          </p:nvSpPr>
          <p:spPr>
            <a:xfrm>
              <a:off x="4848368" y="172720"/>
              <a:ext cx="3126377" cy="533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195" tIns="160805" rIns="153195" bIns="160805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A General View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B07C74-8879-451D-B1E7-DC9A067713EB}"/>
              </a:ext>
            </a:extLst>
          </p:cNvPr>
          <p:cNvSpPr txBox="1">
            <a:spLocks/>
          </p:cNvSpPr>
          <p:nvPr/>
        </p:nvSpPr>
        <p:spPr>
          <a:xfrm>
            <a:off x="504728" y="2566989"/>
            <a:ext cx="5113751" cy="2787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[G2] a User should be able to customize the offered service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[G2]#1 specify his/her preference for eco-friendly solution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[G2]#2 define break time windows, either flexible or fixed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[G2]#3 define time slot in which the use of specific transportation means should be 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[G2]#4 define a minimum distance below which a specific transportation mean should be 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[G2]#5 define a maximum distance beyond which a specific transportation mean should be </a:t>
            </a:r>
            <a:r>
              <a:rPr lang="en-US" dirty="0"/>
              <a:t>avoided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[G2]#6 disable permanently specific transportation means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A close up of a cell phone&#10;&#10;Description generated with high confidence">
            <a:extLst>
              <a:ext uri="{FF2B5EF4-FFF2-40B4-BE49-F238E27FC236}">
                <a16:creationId xmlns:a16="http://schemas.microsoft.com/office/drawing/2014/main" id="{0A7B769F-729F-4346-BD2A-3959ABAE9D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4018" y="1487327"/>
            <a:ext cx="2441453" cy="46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E28A9E8-7C7C-48A1-827C-3B44B044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495" y="62301"/>
            <a:ext cx="9831168" cy="688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13D6A7-822E-430C-AA52-3B48EB7F928B}"/>
              </a:ext>
            </a:extLst>
          </p:cNvPr>
          <p:cNvSpPr/>
          <p:nvPr/>
        </p:nvSpPr>
        <p:spPr>
          <a:xfrm>
            <a:off x="4848368" y="111760"/>
            <a:ext cx="3126377" cy="612140"/>
          </a:xfrm>
          <a:prstGeom prst="rect">
            <a:avLst/>
          </a:prstGeom>
          <a:effectLst>
            <a:outerShdw blurRad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163120"/>
              <a:satOff val="21536"/>
              <a:lumOff val="25211"/>
              <a:alphaOff val="0"/>
            </a:schemeClr>
          </a:fillRef>
          <a:effectRef idx="2">
            <a:schemeClr val="accent1">
              <a:shade val="50000"/>
              <a:hueOff val="163120"/>
              <a:satOff val="21536"/>
              <a:lumOff val="2521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48A59-98EB-4862-9729-FC8B0FC0EAF2}"/>
              </a:ext>
            </a:extLst>
          </p:cNvPr>
          <p:cNvSpPr txBox="1"/>
          <p:nvPr/>
        </p:nvSpPr>
        <p:spPr>
          <a:xfrm>
            <a:off x="4848368" y="172720"/>
            <a:ext cx="3126377" cy="533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3195" tIns="160805" rIns="153195" bIns="160805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/>
              <a:t>A General View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2A1892-8981-4FAE-85E1-FCC5088AE05B}"/>
              </a:ext>
            </a:extLst>
          </p:cNvPr>
          <p:cNvSpPr txBox="1">
            <a:spLocks/>
          </p:cNvSpPr>
          <p:nvPr/>
        </p:nvSpPr>
        <p:spPr>
          <a:xfrm>
            <a:off x="495533" y="1297496"/>
            <a:ext cx="4859752" cy="83559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 3" panose="05040102010807070707" pitchFamily="18" charset="2"/>
              <a:buChar char=""/>
            </a:pPr>
            <a:r>
              <a:rPr lang="en-GB" dirty="0"/>
              <a:t>[G3] a User should be able to take note of all his/her appointments and their details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6227D4-0E2B-487F-BFA2-01AB91CB2D3A}"/>
              </a:ext>
            </a:extLst>
          </p:cNvPr>
          <p:cNvSpPr txBox="1">
            <a:spLocks/>
          </p:cNvSpPr>
          <p:nvPr/>
        </p:nvSpPr>
        <p:spPr>
          <a:xfrm>
            <a:off x="495533" y="2167927"/>
            <a:ext cx="4859752" cy="83559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 3" panose="05040102010807070707" pitchFamily="18" charset="2"/>
              <a:buChar char="u"/>
            </a:pPr>
            <a:r>
              <a:rPr lang="en-GB" dirty="0"/>
              <a:t>[G4] a User should be able to manage his/her appointments</a:t>
            </a: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26E128-0B1D-4452-B797-F5E5D3EF19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7772" y="1080511"/>
            <a:ext cx="2441453" cy="469697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BE158FB-822C-4725-A033-C267413CF6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7785" y="1080511"/>
            <a:ext cx="2441453" cy="469697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26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9" grpId="2" animBg="1"/>
      <p:bldP spid="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E28A9E8-7C7C-48A1-827C-3B44B044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495" y="62301"/>
            <a:ext cx="9831168" cy="688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13D6A7-822E-430C-AA52-3B48EB7F928B}"/>
              </a:ext>
            </a:extLst>
          </p:cNvPr>
          <p:cNvSpPr/>
          <p:nvPr/>
        </p:nvSpPr>
        <p:spPr>
          <a:xfrm>
            <a:off x="4848368" y="111760"/>
            <a:ext cx="3126377" cy="612140"/>
          </a:xfrm>
          <a:prstGeom prst="rect">
            <a:avLst/>
          </a:prstGeom>
          <a:effectLst>
            <a:outerShdw blurRad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163120"/>
              <a:satOff val="21536"/>
              <a:lumOff val="25211"/>
              <a:alphaOff val="0"/>
            </a:schemeClr>
          </a:fillRef>
          <a:effectRef idx="2">
            <a:schemeClr val="accent1">
              <a:shade val="50000"/>
              <a:hueOff val="163120"/>
              <a:satOff val="21536"/>
              <a:lumOff val="2521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48A59-98EB-4862-9729-FC8B0FC0EAF2}"/>
              </a:ext>
            </a:extLst>
          </p:cNvPr>
          <p:cNvSpPr txBox="1"/>
          <p:nvPr/>
        </p:nvSpPr>
        <p:spPr>
          <a:xfrm>
            <a:off x="4848368" y="172720"/>
            <a:ext cx="3126377" cy="533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3195" tIns="160805" rIns="153195" bIns="160805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/>
              <a:t>A General 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211DAF-C34D-4865-B320-2F97E09E6F00}"/>
              </a:ext>
            </a:extLst>
          </p:cNvPr>
          <p:cNvSpPr txBox="1">
            <a:spLocks/>
          </p:cNvSpPr>
          <p:nvPr/>
        </p:nvSpPr>
        <p:spPr>
          <a:xfrm>
            <a:off x="495533" y="1173954"/>
            <a:ext cx="4859752" cy="19182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[G8] a User should be able to locate the nearest vehicle of a vehicle sharing system, if that is the transportation mean of choice of an incoming appointment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[G9] a User should be able to rent a shared vehicle, if that is the transportation mean of choice of an </a:t>
            </a:r>
            <a:r>
              <a:rPr lang="en-US" dirty="0"/>
              <a:t>incoming appointment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790900-0F39-4F71-831F-9AACF5F1C9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8713" y="999231"/>
            <a:ext cx="2441453" cy="469697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302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96257-6EE5-4BDF-B1A9-F0F8ADDED927}"/>
              </a:ext>
            </a:extLst>
          </p:cNvPr>
          <p:cNvGrpSpPr/>
          <p:nvPr/>
        </p:nvGrpSpPr>
        <p:grpSpPr>
          <a:xfrm>
            <a:off x="4848368" y="111760"/>
            <a:ext cx="3025632" cy="985520"/>
            <a:chOff x="4848368" y="111760"/>
            <a:chExt cx="3126377" cy="6121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5403D8-FD6D-4E90-9AF5-3E91E8D72F78}"/>
                </a:ext>
              </a:extLst>
            </p:cNvPr>
            <p:cNvSpPr/>
            <p:nvPr/>
          </p:nvSpPr>
          <p:spPr>
            <a:xfrm>
              <a:off x="4848368" y="111760"/>
              <a:ext cx="3126377" cy="612140"/>
            </a:xfrm>
            <a:prstGeom prst="rect">
              <a:avLst/>
            </a:prstGeom>
            <a:effectLst>
              <a:outerShdw blurRad="381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fillRef>
            <a:effectRef idx="2">
              <a:schemeClr val="accent1">
                <a:shade val="50000"/>
                <a:hueOff val="163120"/>
                <a:satOff val="21536"/>
                <a:lumOff val="252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4BCF7-8D94-43B3-9924-8C4F81D650A6}"/>
                </a:ext>
              </a:extLst>
            </p:cNvPr>
            <p:cNvSpPr txBox="1"/>
            <p:nvPr/>
          </p:nvSpPr>
          <p:spPr>
            <a:xfrm>
              <a:off x="4848368" y="111760"/>
              <a:ext cx="3126377" cy="594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195" tIns="160805" rIns="153195" bIns="160805" numCol="1" spcCol="1270" anchor="ctr" anchorCtr="0">
              <a:noAutofit/>
            </a:bodyPr>
            <a:lstStyle/>
            <a:p>
              <a:pPr lvl="0" algn="ctr"/>
              <a:r>
                <a:rPr lang="en-US" sz="2400" dirty="0"/>
                <a:t>An insight on</a:t>
              </a:r>
              <a:br>
                <a:rPr lang="en-US" sz="2400" dirty="0"/>
              </a:br>
              <a:r>
                <a:rPr lang="en-US" sz="2400" dirty="0"/>
                <a:t>‘Specify Details’</a:t>
              </a:r>
            </a:p>
          </p:txBody>
        </p:sp>
      </p:grpSp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3B3B43E6-56AF-4521-8B11-406B5259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97280"/>
            <a:ext cx="10286691" cy="60413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09CD6-190E-4F2B-802F-77A47AAB26FF}"/>
              </a:ext>
            </a:extLst>
          </p:cNvPr>
          <p:cNvSpPr txBox="1">
            <a:spLocks/>
          </p:cNvSpPr>
          <p:nvPr/>
        </p:nvSpPr>
        <p:spPr>
          <a:xfrm>
            <a:off x="40640" y="40640"/>
            <a:ext cx="3891280" cy="35600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18288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[G5] for each appointment, the User should be assisted in the choice of the travel solution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en-GB" dirty="0"/>
              <a:t>[G5]#1 travel solution suggestions must take into account traffic, weather conditions/forecast, strikes, type of appointment, baggage, passengers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[G6] a User should be able to invite other persons to his/her appointment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/>
              <a:t>[G7] a User is assisted in the purchase of a ticket when it is required</a:t>
            </a:r>
            <a:endParaRPr lang="en-US" dirty="0"/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526A0E-BCA0-459E-8590-8F424A9D97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8953" y="0"/>
            <a:ext cx="2441453" cy="469697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40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76C4-F1AE-474B-93B3-9A5B9B85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205409" cy="1006764"/>
          </a:xfrm>
        </p:spPr>
        <p:txBody>
          <a:bodyPr>
            <a:normAutofit/>
          </a:bodyPr>
          <a:lstStyle/>
          <a:p>
            <a:r>
              <a:rPr lang="en-US" sz="6000" dirty="0"/>
              <a:t>Architecture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3FA21C-F122-4F03-9E0E-D1FBC0AD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2245"/>
            <a:ext cx="6884052" cy="31396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en-US" sz="3600" dirty="0"/>
              <a:t>Client/server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sz="3600" dirty="0"/>
              <a:t>Service Oriented Architecture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sz="3600" dirty="0"/>
              <a:t>Elastic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5569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595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LMRoman10-Regular</vt:lpstr>
      <vt:lpstr>Trebuchet MS</vt:lpstr>
      <vt:lpstr>Wingdings 3</vt:lpstr>
      <vt:lpstr>Facet</vt:lpstr>
      <vt:lpstr>Travlendar+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Overview</vt:lpstr>
      <vt:lpstr>Architecture Overview</vt:lpstr>
      <vt:lpstr>PowerPoint Presentation</vt:lpstr>
      <vt:lpstr>PowerPoint Presentation</vt:lpstr>
      <vt:lpstr>Architecture Overview</vt:lpstr>
      <vt:lpstr>PowerPoint Presentation</vt:lpstr>
      <vt:lpstr>PowerPoint Presentation</vt:lpstr>
      <vt:lpstr>Solution Calculation</vt:lpstr>
      <vt:lpstr>PowerPoint Presentation</vt:lpstr>
      <vt:lpstr>PowerPoint Presentation</vt:lpstr>
      <vt:lpstr>PowerPoint Presentation</vt:lpstr>
      <vt:lpstr>Overview of the algorithm</vt:lpstr>
      <vt:lpstr>Overview of the algorithm</vt:lpstr>
      <vt:lpstr>Overview of the algorithm</vt:lpstr>
      <vt:lpstr>Overview of the algorithm</vt:lpstr>
      <vt:lpstr>Overview of the algorithm</vt:lpstr>
      <vt:lpstr>Travlendar+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</dc:title>
  <dc:creator>Mirko Salaris</dc:creator>
  <cp:lastModifiedBy>Mirko Salaris</cp:lastModifiedBy>
  <cp:revision>169</cp:revision>
  <dcterms:created xsi:type="dcterms:W3CDTF">2018-02-16T18:26:52Z</dcterms:created>
  <dcterms:modified xsi:type="dcterms:W3CDTF">2018-02-18T14:30:50Z</dcterms:modified>
</cp:coreProperties>
</file>