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9" r:id="rId5"/>
    <p:sldId id="260" r:id="rId6"/>
    <p:sldId id="258" r:id="rId7"/>
    <p:sldId id="263" r:id="rId8"/>
    <p:sldId id="262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nter" panose="020B0604020202020204" charset="0"/>
      <p:regular r:id="rId1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0829"/>
    <a:srgbClr val="FF8AAF"/>
    <a:srgbClr val="F01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0095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8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86789"/>
            <a:ext cx="7556421" cy="1027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8050"/>
              </a:lnSpc>
              <a:buNone/>
            </a:pPr>
            <a:r>
              <a:rPr lang="en-US" sz="6450" b="1" kern="0" spc="-129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Easy block</a:t>
            </a:r>
            <a:endParaRPr lang="en-US" sz="6450" dirty="0"/>
          </a:p>
        </p:txBody>
      </p:sp>
      <p:sp>
        <p:nvSpPr>
          <p:cNvPr id="4" name="Text 1"/>
          <p:cNvSpPr/>
          <p:nvPr/>
        </p:nvSpPr>
        <p:spPr>
          <a:xfrm>
            <a:off x="793790" y="425398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Команда "afina_misis", университета МИСИС
Кейс: Визуальная среда разработки для микроконтроллеров «Рудирон» — Aquarius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985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Состав Команды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77747"/>
            <a:ext cx="3005495" cy="30054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66729"/>
            <a:ext cx="3005495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Егор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6149421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Встраиваемый разработчиком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7011314"/>
            <a:ext cx="300549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77747"/>
            <a:ext cx="3005614" cy="30056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39446" y="5566848"/>
            <a:ext cx="3005614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Ксюша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139446" y="614954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UI-разработчик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4139446" y="6648531"/>
            <a:ext cx="30056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endParaRPr lang="en-US" sz="14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77747"/>
            <a:ext cx="3005614" cy="300561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5221" y="5566848"/>
            <a:ext cx="3005614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Арина</a:t>
            </a:r>
            <a:endParaRPr lang="en-US" sz="2800" dirty="0"/>
          </a:p>
        </p:txBody>
      </p:sp>
      <p:sp>
        <p:nvSpPr>
          <p:cNvPr id="13" name="Text 8"/>
          <p:cNvSpPr/>
          <p:nvPr/>
        </p:nvSpPr>
        <p:spPr>
          <a:xfrm>
            <a:off x="7485221" y="614954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Дизайнер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77747"/>
            <a:ext cx="3005614" cy="300561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830997" y="5566848"/>
            <a:ext cx="3005614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8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Андрей</a:t>
            </a:r>
            <a:endParaRPr lang="en-US" sz="2800" dirty="0"/>
          </a:p>
        </p:txBody>
      </p:sp>
      <p:sp>
        <p:nvSpPr>
          <p:cNvPr id="16" name="Text 10"/>
          <p:cNvSpPr/>
          <p:nvPr/>
        </p:nvSpPr>
        <p:spPr>
          <a:xfrm>
            <a:off x="10830997" y="614954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разработчик Python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93790" y="75567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447" y="938462"/>
            <a:ext cx="5152283" cy="53362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5" y="1227579"/>
            <a:ext cx="7870795" cy="442117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585484" y="6519258"/>
            <a:ext cx="4262129" cy="558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ru-RU" sz="2400" b="1" kern="0" spc="-64" dirty="0">
                <a:solidFill>
                  <a:srgbClr val="FF8AAF"/>
                </a:solidFill>
                <a:ea typeface="Petrona Bold" pitchFamily="34" charset="-122"/>
              </a:rPr>
              <a:t>Интерфейс программы </a:t>
            </a:r>
            <a:r>
              <a:rPr lang="en-US" sz="2400" b="1" kern="0" spc="-64" dirty="0">
                <a:solidFill>
                  <a:srgbClr val="FF8AAF"/>
                </a:solidFill>
                <a:ea typeface="Petrona Bold" pitchFamily="34" charset="-122"/>
              </a:rPr>
              <a:t>VS Code</a:t>
            </a:r>
            <a:r>
              <a:rPr lang="ru-RU" sz="2400" b="1" kern="0" spc="-64" dirty="0">
                <a:solidFill>
                  <a:srgbClr val="FF8AAF"/>
                </a:solidFill>
                <a:ea typeface="Petrona Bold" pitchFamily="34" charset="-122"/>
              </a:rPr>
              <a:t> </a:t>
            </a:r>
            <a:endParaRPr lang="en-US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151968" y="6577558"/>
            <a:ext cx="2893100" cy="558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ru-RU" sz="2400" b="1" kern="0" spc="-64" dirty="0" smtClean="0">
                <a:solidFill>
                  <a:srgbClr val="FF8AAF"/>
                </a:solidFill>
                <a:ea typeface="Petrona Bold" pitchFamily="34" charset="-122"/>
              </a:rPr>
              <a:t>Интерфейс </a:t>
            </a:r>
            <a:r>
              <a:rPr lang="en-US" sz="2400" b="1" kern="0" spc="-64" dirty="0" smtClean="0">
                <a:solidFill>
                  <a:srgbClr val="FF8AAF"/>
                </a:solidFill>
                <a:ea typeface="Petrona Bold" pitchFamily="34" charset="-122"/>
              </a:rPr>
              <a:t>Easy Block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394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7362"/>
            <a:ext cx="822257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Используемые технологии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1" y="2183421"/>
            <a:ext cx="1827133" cy="18271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1" y="46349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40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Tkinter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793791" y="5487300"/>
            <a:ext cx="39795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2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 просто!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93790" y="6073004"/>
            <a:ext cx="39795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2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это быстро!</a:t>
            </a:r>
            <a:endParaRPr lang="en-US" sz="3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50" y="2128027"/>
            <a:ext cx="5958486" cy="188252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537681" y="4591551"/>
            <a:ext cx="360890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4000" b="1" kern="0" spc="-47" dirty="0" err="1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Дистрибутив</a:t>
            </a:r>
            <a:r>
              <a:rPr lang="en-US" sz="40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4000" b="1" kern="0" spc="-47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"</a:t>
            </a:r>
            <a:r>
              <a:rPr lang="en-US" sz="40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Рудирон" </a:t>
            </a:r>
            <a:endParaRPr lang="en-US" sz="4000" dirty="0"/>
          </a:p>
        </p:txBody>
      </p:sp>
      <p:sp>
        <p:nvSpPr>
          <p:cNvPr id="9" name="Text 5"/>
          <p:cNvSpPr/>
          <p:nvPr/>
        </p:nvSpPr>
        <p:spPr>
          <a:xfrm>
            <a:off x="4773335" y="5394119"/>
            <a:ext cx="51658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850"/>
              </a:lnSpc>
              <a:buSzPct val="100000"/>
            </a:pPr>
            <a:r>
              <a:rPr lang="en-US" sz="2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жизненно необходимо для разработки </a:t>
            </a:r>
            <a:r>
              <a:rPr lang="en-US" sz="28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программы</a:t>
            </a:r>
            <a:r>
              <a:rPr lang="en-US" sz="28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8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</a:t>
            </a:r>
            <a:r>
              <a:rPr lang="en-US" sz="2800" kern="0" spc="-36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микроконтроллера</a:t>
            </a:r>
            <a:r>
              <a:rPr lang="en-US" sz="28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11362016" y="458628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4000" b="1" kern="0" spc="-47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Python</a:t>
            </a:r>
            <a:endParaRPr lang="en-US" sz="4000" dirty="0"/>
          </a:p>
        </p:txBody>
      </p:sp>
      <p:sp>
        <p:nvSpPr>
          <p:cNvPr id="12" name="Text 7"/>
          <p:cNvSpPr/>
          <p:nvPr/>
        </p:nvSpPr>
        <p:spPr>
          <a:xfrm>
            <a:off x="11362016" y="549163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32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см tkinter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9873497" y="648282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2300"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2016" y="2128027"/>
            <a:ext cx="1937920" cy="193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5783" y="428863"/>
            <a:ext cx="5385078" cy="5117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ru-RU" sz="3200" b="1" kern="0" spc="-64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Возможности</a:t>
            </a:r>
            <a:r>
              <a:rPr lang="en-US" sz="3200" b="1" kern="0" spc="-64" dirty="0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3200" b="1" kern="0" spc="-6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приложения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68191" y="1252418"/>
            <a:ext cx="22860" cy="6549271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4" name="Shape 2"/>
          <p:cNvSpPr/>
          <p:nvPr/>
        </p:nvSpPr>
        <p:spPr>
          <a:xfrm>
            <a:off x="932200" y="1591747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5" name="Shape 3"/>
          <p:cNvSpPr/>
          <p:nvPr/>
        </p:nvSpPr>
        <p:spPr>
          <a:xfrm>
            <a:off x="604183" y="1427798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  <p:txBody>
          <a:bodyPr/>
          <a:lstStyle/>
          <a:p>
            <a:pPr algn="ctr">
              <a:lnSpc>
                <a:spcPts val="1900"/>
              </a:lnSpc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ru-RU" sz="1900" b="1" kern="0" spc="-39" dirty="0">
              <a:solidFill>
                <a:srgbClr val="E0D6DE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637348" y="1408271"/>
            <a:ext cx="2963228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создание блока команд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637348" y="1808678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32200" y="2709267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10" name="Shape 8"/>
          <p:cNvSpPr/>
          <p:nvPr/>
        </p:nvSpPr>
        <p:spPr>
          <a:xfrm>
            <a:off x="604183" y="2545318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895" y="2622884"/>
            <a:ext cx="124818" cy="220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1637348" y="2525792"/>
            <a:ext cx="2456378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удаление блока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637348" y="2926199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932200" y="3826788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15" name="Shape 13"/>
          <p:cNvSpPr/>
          <p:nvPr/>
        </p:nvSpPr>
        <p:spPr>
          <a:xfrm>
            <a:off x="604183" y="3662839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2530" y="3715464"/>
            <a:ext cx="134064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1637348" y="3643313"/>
            <a:ext cx="2977753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изменение цвета блока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1637348" y="4043720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932200" y="4944308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20" name="Shape 18"/>
          <p:cNvSpPr/>
          <p:nvPr/>
        </p:nvSpPr>
        <p:spPr>
          <a:xfrm>
            <a:off x="604183" y="4780359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5863" y="4832985"/>
            <a:ext cx="127516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1637348" y="4760833"/>
            <a:ext cx="2562701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перемещение блока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637348" y="5161240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4" name="Shape 22"/>
          <p:cNvSpPr/>
          <p:nvPr/>
        </p:nvSpPr>
        <p:spPr>
          <a:xfrm>
            <a:off x="932200" y="6061829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25" name="Shape 23"/>
          <p:cNvSpPr/>
          <p:nvPr/>
        </p:nvSpPr>
        <p:spPr>
          <a:xfrm>
            <a:off x="604183" y="5897880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2291" y="5950506"/>
            <a:ext cx="134541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1637348" y="5878354"/>
            <a:ext cx="6702385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конвертирование программы из блочного вида в .cpp</a:t>
            </a:r>
            <a:endParaRPr lang="en-US" sz="1900" dirty="0"/>
          </a:p>
        </p:txBody>
      </p:sp>
      <p:sp>
        <p:nvSpPr>
          <p:cNvPr id="28" name="Text 26"/>
          <p:cNvSpPr/>
          <p:nvPr/>
        </p:nvSpPr>
        <p:spPr>
          <a:xfrm>
            <a:off x="1637348" y="6278761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932200" y="7179350"/>
            <a:ext cx="545783" cy="22860"/>
          </a:xfrm>
          <a:prstGeom prst="roundRect">
            <a:avLst>
              <a:gd name="adj" fmla="val 286543"/>
            </a:avLst>
          </a:prstGeom>
          <a:solidFill>
            <a:srgbClr val="48367C"/>
          </a:solidFill>
          <a:ln/>
        </p:spPr>
      </p:sp>
      <p:sp>
        <p:nvSpPr>
          <p:cNvPr id="30" name="Shape 28"/>
          <p:cNvSpPr/>
          <p:nvPr/>
        </p:nvSpPr>
        <p:spPr>
          <a:xfrm>
            <a:off x="604183" y="7015401"/>
            <a:ext cx="350877" cy="350877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07648" y="7068026"/>
            <a:ext cx="143947" cy="245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6</a:t>
            </a:r>
            <a:endParaRPr lang="en-US" sz="1900" dirty="0"/>
          </a:p>
        </p:txBody>
      </p:sp>
      <p:sp>
        <p:nvSpPr>
          <p:cNvPr id="32" name="Text 30"/>
          <p:cNvSpPr/>
          <p:nvPr/>
        </p:nvSpPr>
        <p:spPr>
          <a:xfrm>
            <a:off x="1637348" y="6995874"/>
            <a:ext cx="6775728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kern="0" spc="-39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возможность загружать полученный .cpp код на плату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1637348" y="7396282"/>
            <a:ext cx="124472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4" y="1543061"/>
            <a:ext cx="8653187" cy="41507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10130" y="3344237"/>
            <a:ext cx="783157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400" b="1" kern="0" spc="-94" dirty="0" err="1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Функционал</a:t>
            </a:r>
            <a:r>
              <a:rPr lang="en-US" sz="440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endParaRPr lang="ru-RU" sz="4400" b="1" kern="0" spc="-94" dirty="0" smtClean="0">
              <a:solidFill>
                <a:srgbClr val="FF8AAF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endParaRPr>
          </a:p>
          <a:p>
            <a:pPr marL="0" indent="0" algn="ctr">
              <a:lnSpc>
                <a:spcPts val="5850"/>
              </a:lnSpc>
              <a:buNone/>
            </a:pPr>
            <a:r>
              <a:rPr lang="en-US" sz="4400" b="1" kern="0" spc="-94" dirty="0" err="1" smtClean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приложения</a:t>
            </a:r>
            <a:endParaRPr lang="en-US" sz="4400" dirty="0"/>
          </a:p>
        </p:txBody>
      </p:sp>
      <p:grpSp>
        <p:nvGrpSpPr>
          <p:cNvPr id="38" name="Группа 37"/>
          <p:cNvGrpSpPr/>
          <p:nvPr/>
        </p:nvGrpSpPr>
        <p:grpSpPr>
          <a:xfrm>
            <a:off x="1704474" y="2250870"/>
            <a:ext cx="3005495" cy="2396302"/>
            <a:chOff x="1426941" y="2584078"/>
            <a:chExt cx="3005495" cy="2396302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1552074" y="2584078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4" name="Text 1"/>
            <p:cNvSpPr/>
            <p:nvPr/>
          </p:nvSpPr>
          <p:spPr>
            <a:xfrm>
              <a:off x="1426941" y="3165772"/>
              <a:ext cx="3005495" cy="13398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Чтение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цифрового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сигнала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" name="Text 2"/>
          <p:cNvSpPr/>
          <p:nvPr/>
        </p:nvSpPr>
        <p:spPr>
          <a:xfrm>
            <a:off x="793790" y="5610463"/>
            <a:ext cx="3005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grpSp>
        <p:nvGrpSpPr>
          <p:cNvPr id="42" name="Группа 41"/>
          <p:cNvGrpSpPr/>
          <p:nvPr/>
        </p:nvGrpSpPr>
        <p:grpSpPr>
          <a:xfrm>
            <a:off x="6232908" y="5526763"/>
            <a:ext cx="3005614" cy="2396302"/>
            <a:chOff x="6232908" y="5526763"/>
            <a:chExt cx="3005614" cy="2396302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6399428" y="5526763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7" name="Text 3"/>
            <p:cNvSpPr/>
            <p:nvPr/>
          </p:nvSpPr>
          <p:spPr>
            <a:xfrm>
              <a:off x="6232908" y="6021028"/>
              <a:ext cx="3005614" cy="13398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Чтение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аналогового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сигнала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8" name="Text 4"/>
          <p:cNvSpPr/>
          <p:nvPr/>
        </p:nvSpPr>
        <p:spPr>
          <a:xfrm>
            <a:off x="4139446" y="5610463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grpSp>
        <p:nvGrpSpPr>
          <p:cNvPr id="41" name="Группа 40"/>
          <p:cNvGrpSpPr/>
          <p:nvPr/>
        </p:nvGrpSpPr>
        <p:grpSpPr>
          <a:xfrm>
            <a:off x="10429950" y="4826512"/>
            <a:ext cx="3005614" cy="2396302"/>
            <a:chOff x="10429950" y="4826512"/>
            <a:chExt cx="3005614" cy="2396302"/>
          </a:xfrm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10555142" y="4826512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0" name="Text 5"/>
            <p:cNvSpPr/>
            <p:nvPr/>
          </p:nvSpPr>
          <p:spPr>
            <a:xfrm>
              <a:off x="10429950" y="5785585"/>
              <a:ext cx="3005614" cy="4466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Задержка 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1" name="Text 6"/>
          <p:cNvSpPr/>
          <p:nvPr/>
        </p:nvSpPr>
        <p:spPr>
          <a:xfrm>
            <a:off x="7485221" y="4717256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1579282" y="5205847"/>
            <a:ext cx="3005614" cy="2396302"/>
            <a:chOff x="1579282" y="5205847"/>
            <a:chExt cx="3005614" cy="2396302"/>
          </a:xfrm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1704474" y="5205847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3" name="Text 7"/>
            <p:cNvSpPr/>
            <p:nvPr/>
          </p:nvSpPr>
          <p:spPr>
            <a:xfrm>
              <a:off x="1579282" y="5915192"/>
              <a:ext cx="3005614" cy="89320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500"/>
                </a:lnSpc>
                <a:buNone/>
              </a:pPr>
              <a:r>
                <a:rPr lang="en-US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Работа </a:t>
              </a:r>
              <a:r>
                <a:rPr lang="en-US" sz="2400" b="1" kern="0" spc="-56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со</a:t>
              </a:r>
              <a:r>
                <a:rPr lang="en-US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светодиодами</a:t>
              </a:r>
              <a:endPara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4" name="Text 8"/>
          <p:cNvSpPr/>
          <p:nvPr/>
        </p:nvSpPr>
        <p:spPr>
          <a:xfrm>
            <a:off x="10830997" y="516386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5948301" y="535983"/>
            <a:ext cx="2755231" cy="2396302"/>
            <a:chOff x="5506359" y="535983"/>
            <a:chExt cx="2755231" cy="2396302"/>
          </a:xfrm>
        </p:grpSpPr>
        <p:sp>
          <p:nvSpPr>
            <p:cNvPr id="34" name="Скругленный прямоугольник 33"/>
            <p:cNvSpPr/>
            <p:nvPr/>
          </p:nvSpPr>
          <p:spPr>
            <a:xfrm>
              <a:off x="5506359" y="535983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948301" y="1055116"/>
              <a:ext cx="1871346" cy="1438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ru-RU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З</a:t>
              </a: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апись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цифрового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</a:p>
            <a:p>
              <a:pPr algn="ctr">
                <a:lnSpc>
                  <a:spcPts val="3500"/>
                </a:lnSpc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сигнала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en-US" sz="2400" b="1" kern="0" spc="-56" dirty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</p:txBody>
        </p:sp>
      </p:grpSp>
      <p:grpSp>
        <p:nvGrpSpPr>
          <p:cNvPr id="40" name="Группа 39"/>
          <p:cNvGrpSpPr/>
          <p:nvPr/>
        </p:nvGrpSpPr>
        <p:grpSpPr>
          <a:xfrm>
            <a:off x="10614986" y="1538327"/>
            <a:ext cx="2755231" cy="2396302"/>
            <a:chOff x="10614986" y="1538327"/>
            <a:chExt cx="2755231" cy="2396302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10614986" y="1538327"/>
              <a:ext cx="2755231" cy="2396302"/>
            </a:xfrm>
            <a:prstGeom prst="roundRect">
              <a:avLst/>
            </a:prstGeom>
            <a:solidFill>
              <a:srgbClr val="FF8AA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0973540" y="2053614"/>
              <a:ext cx="2038122" cy="14388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ru-RU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Запись</a:t>
              </a:r>
              <a:r>
                <a:rPr lang="en-US" sz="2400" b="1" kern="0" spc="-5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аналогового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ru-RU" sz="2400" b="1" kern="0" spc="-56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400" b="1" kern="0" spc="-56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сигнала</a:t>
              </a:r>
              <a:r>
                <a:rPr lang="en-US" sz="2400" b="1" kern="0" spc="-56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 </a:t>
              </a:r>
              <a:endParaRPr lang="en-US" sz="2400" b="1" kern="0" spc="-56" dirty="0">
                <a:solidFill>
                  <a:schemeClr val="tx1">
                    <a:lumMod val="85000"/>
                    <a:lumOff val="1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2897" y="984731"/>
            <a:ext cx="4808689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000"/>
              </a:lnSpc>
            </a:pPr>
            <a:r>
              <a:rPr lang="ru-RU" sz="4000" b="1" kern="0" spc="-64" dirty="0" smtClean="0">
                <a:solidFill>
                  <a:srgbClr val="FF8AAF"/>
                </a:solidFill>
                <a:ea typeface="Petrona Bold" pitchFamily="34" charset="-122"/>
              </a:rPr>
              <a:t>Интерфейс </a:t>
            </a:r>
            <a:r>
              <a:rPr lang="en-US" sz="4000" b="1" kern="0" spc="-64" dirty="0" smtClean="0">
                <a:solidFill>
                  <a:srgbClr val="FF8AAF"/>
                </a:solidFill>
                <a:ea typeface="Petrona Bold" pitchFamily="34" charset="-122"/>
              </a:rPr>
              <a:t>Easy Block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420" y="2155510"/>
            <a:ext cx="5463422" cy="49126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210" y="2155510"/>
            <a:ext cx="3372376" cy="4824663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5378116" y="3789947"/>
            <a:ext cx="2610852" cy="1155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0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08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Планы на будущее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97479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044897"/>
            <a:ext cx="3893939" cy="893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36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улучшение дизайна приложения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1020603" y="5649013"/>
            <a:ext cx="389393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адаптация </a:t>
            </a:r>
            <a:r>
              <a:rPr lang="en-US" sz="24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дизайна</a:t>
            </a: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2400" kern="0" spc="-36" dirty="0" smtClean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24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24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лучшего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понимания</a:t>
            </a:r>
            <a:r>
              <a:rPr lang="en-US" sz="24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детей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797479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044897"/>
            <a:ext cx="3893939" cy="893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500"/>
              </a:lnSpc>
            </a:pPr>
            <a:r>
              <a:rPr lang="en-US" sz="36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добавление новых функций и блоков</a:t>
            </a:r>
          </a:p>
        </p:txBody>
      </p:sp>
      <p:sp>
        <p:nvSpPr>
          <p:cNvPr id="8" name="Text 4"/>
          <p:cNvSpPr/>
          <p:nvPr/>
        </p:nvSpPr>
        <p:spPr>
          <a:xfrm>
            <a:off x="5368171" y="5654741"/>
            <a:ext cx="3893939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переменной, условных оператор, циклов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797479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044897"/>
            <a:ext cx="4252925" cy="1339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algn="just">
              <a:lnSpc>
                <a:spcPts val="3500"/>
              </a:lnSpc>
              <a:buNone/>
            </a:pPr>
            <a:r>
              <a:rPr lang="en-US" sz="3600" b="1" kern="0" spc="-56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создание заготовленных блочных программ</a:t>
            </a:r>
          </a:p>
        </p:txBody>
      </p:sp>
      <p:sp>
        <p:nvSpPr>
          <p:cNvPr id="11" name="Text 6"/>
          <p:cNvSpPr/>
          <p:nvPr/>
        </p:nvSpPr>
        <p:spPr>
          <a:xfrm>
            <a:off x="9715737" y="5648912"/>
            <a:ext cx="389393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</a:t>
            </a:r>
            <a:r>
              <a:rPr lang="en-US" sz="2400" kern="0" spc="-36" dirty="0" err="1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заготовленных</a:t>
            </a: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2400" kern="0" spc="-36" dirty="0" smtClean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250"/>
              </a:lnSpc>
              <a:buNone/>
            </a:pPr>
            <a:r>
              <a:rPr lang="en-US" sz="2400" kern="0" spc="-36" dirty="0" err="1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структур</a:t>
            </a:r>
            <a:r>
              <a:rPr lang="en-US" sz="2400" kern="0" spc="-36" dirty="0" smtClean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блоков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144</Words>
  <Application>Microsoft Office PowerPoint</Application>
  <PresentationFormat>Произвольный</PresentationFormat>
  <Paragraphs>67</Paragraphs>
  <Slides>8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Petrona Bold</vt:lpstr>
      <vt:lpstr>Calibri</vt:lpstr>
      <vt:lpstr>Arial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7</cp:revision>
  <dcterms:created xsi:type="dcterms:W3CDTF">2024-11-24T09:58:11Z</dcterms:created>
  <dcterms:modified xsi:type="dcterms:W3CDTF">2024-11-24T10:56:27Z</dcterms:modified>
</cp:coreProperties>
</file>