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70" r:id="rId10"/>
    <p:sldId id="271" r:id="rId11"/>
    <p:sldId id="263" r:id="rId12"/>
    <p:sldId id="264" r:id="rId13"/>
    <p:sldId id="268" r:id="rId14"/>
    <p:sldId id="265" r:id="rId15"/>
    <p:sldId id="269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D000C-57CC-427A-8D18-42B169A2CCAF}" type="datetimeFigureOut">
              <a:rPr lang="es-ES" smtClean="0"/>
              <a:t>14/02/2023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1E330-BBED-45AF-9FDE-833FE7E6D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68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1E330-BBED-45AF-9FDE-833FE7E6DE5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91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D8EDDD0-E403-4721-BA45-2F4C2275765D}" type="datetimeFigureOut">
              <a:rPr lang="es-ES" smtClean="0"/>
              <a:t>14/02/2023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79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14/02/2023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90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14/02/2023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94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14/02/2023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1992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14/02/2023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14/02/2023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538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14/02/2023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71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14/02/2023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870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14/02/2023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91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14/02/2023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72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14/02/2023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84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14/02/2023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88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14/02/2023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06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14/02/2023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3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14/02/2023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90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14/02/2023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56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14/02/2023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DDD0-E403-4721-BA45-2F4C2275765D}" type="datetimeFigureOut">
              <a:rPr lang="es-ES" smtClean="0"/>
              <a:t>14/02/2023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487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35508" y="857251"/>
            <a:ext cx="6206225" cy="808797"/>
          </a:xfrm>
        </p:spPr>
        <p:txBody>
          <a:bodyPr>
            <a:normAutofit/>
          </a:bodyPr>
          <a:lstStyle/>
          <a:p>
            <a:r>
              <a:rPr lang="es-ES" sz="495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ESP-</a:t>
            </a:r>
            <a:r>
              <a:rPr lang="es-ES" sz="4950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es-ES" sz="495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950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Opener</a:t>
            </a:r>
            <a:endParaRPr lang="es-ES" sz="495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65934" y="5101229"/>
            <a:ext cx="4293030" cy="1241822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s-ES" dirty="0"/>
              <a:t>Aythami Déniz Morales</a:t>
            </a:r>
          </a:p>
          <a:p>
            <a:pPr algn="r"/>
            <a:r>
              <a:rPr lang="es-ES" dirty="0"/>
              <a:t>Jesús Medina </a:t>
            </a:r>
            <a:r>
              <a:rPr lang="es-ES" dirty="0" smtClean="0"/>
              <a:t>Naranjo</a:t>
            </a:r>
          </a:p>
          <a:p>
            <a:pPr algn="r"/>
            <a:r>
              <a:rPr lang="es-ES" dirty="0" smtClean="0"/>
              <a:t>3º </a:t>
            </a:r>
            <a:r>
              <a:rPr lang="es-ES" dirty="0"/>
              <a:t>Desarrollo de Aplicaciones Multiplataforma</a:t>
            </a:r>
          </a:p>
          <a:p>
            <a:pPr algn="r"/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864" y="1666048"/>
            <a:ext cx="4753029" cy="3333062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1" name="Imagen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0852">
            <a:off x="6113855" y="2843515"/>
            <a:ext cx="118276" cy="10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4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2602"/>
          </a:xfrm>
        </p:spPr>
        <p:txBody>
          <a:bodyPr/>
          <a:lstStyle/>
          <a:p>
            <a:r>
              <a:rPr lang="es-ES" dirty="0"/>
              <a:t>Composición del programa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54629"/>
            <a:ext cx="9905999" cy="4136572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Servicios que tiene la app:</a:t>
            </a:r>
          </a:p>
          <a:p>
            <a:pPr lvl="2">
              <a:lnSpc>
                <a:spcPct val="200000"/>
              </a:lnSpc>
            </a:pPr>
            <a:r>
              <a:rPr lang="es-ES" b="1" dirty="0" err="1" smtClean="0"/>
              <a:t>alert.service.ts</a:t>
            </a:r>
            <a:r>
              <a:rPr lang="es-ES" b="1" dirty="0" smtClean="0"/>
              <a:t>: </a:t>
            </a:r>
            <a:r>
              <a:rPr lang="es-ES" dirty="0" smtClean="0"/>
              <a:t>manejar todos los mensajes de alertas de la app</a:t>
            </a:r>
          </a:p>
          <a:p>
            <a:pPr lvl="2">
              <a:lnSpc>
                <a:spcPct val="200000"/>
              </a:lnSpc>
            </a:pPr>
            <a:r>
              <a:rPr lang="es-ES" b="1" dirty="0" err="1" smtClean="0"/>
              <a:t>img.service.ts</a:t>
            </a:r>
            <a:r>
              <a:rPr lang="es-ES" b="1" dirty="0" smtClean="0"/>
              <a:t>:</a:t>
            </a:r>
            <a:r>
              <a:rPr lang="es-ES" dirty="0" smtClean="0"/>
              <a:t> verifica las imágenes antes de ser subidas a la BBDD</a:t>
            </a:r>
            <a:endParaRPr lang="es-ES" b="1" dirty="0" smtClean="0"/>
          </a:p>
          <a:p>
            <a:pPr lvl="2">
              <a:lnSpc>
                <a:spcPct val="200000"/>
              </a:lnSpc>
            </a:pPr>
            <a:r>
              <a:rPr lang="es-ES" b="1" dirty="0" err="1" smtClean="0"/>
              <a:t>firestore.service.ts</a:t>
            </a:r>
            <a:r>
              <a:rPr lang="es-ES" b="1" dirty="0" smtClean="0"/>
              <a:t>: </a:t>
            </a:r>
            <a:r>
              <a:rPr lang="es-ES" dirty="0" smtClean="0"/>
              <a:t>funciones necesarias para conectar con la BBDD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18307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4449" y="241873"/>
            <a:ext cx="9905998" cy="886432"/>
          </a:xfrm>
        </p:spPr>
        <p:txBody>
          <a:bodyPr/>
          <a:lstStyle/>
          <a:p>
            <a:r>
              <a:rPr lang="es-ES" dirty="0" smtClean="0"/>
              <a:t>control de la cerradura con el ESP32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94" y="3200400"/>
            <a:ext cx="4462426" cy="3228974"/>
          </a:xfr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1585947" y="1128305"/>
            <a:ext cx="9063003" cy="1948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Un microcontrolador completo con </a:t>
            </a:r>
            <a:r>
              <a:rPr lang="es-ES" dirty="0" err="1" smtClean="0"/>
              <a:t>WiFi</a:t>
            </a:r>
            <a:r>
              <a:rPr lang="es-ES" dirty="0" smtClean="0"/>
              <a:t> y Bluetooth</a:t>
            </a:r>
          </a:p>
          <a:p>
            <a:r>
              <a:rPr lang="es-ES" dirty="0" smtClean="0"/>
              <a:t>Se conecta a través de un servidor MQTT </a:t>
            </a:r>
          </a:p>
          <a:p>
            <a:r>
              <a:rPr lang="es-ES" dirty="0" smtClean="0"/>
              <a:t>Programado en </a:t>
            </a:r>
            <a:r>
              <a:rPr lang="es-ES" dirty="0" err="1" smtClean="0"/>
              <a:t>MicroPython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420701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227993"/>
            <a:ext cx="9905998" cy="800707"/>
          </a:xfrm>
        </p:spPr>
        <p:txBody>
          <a:bodyPr/>
          <a:lstStyle/>
          <a:p>
            <a:r>
              <a:rPr lang="es-ES" dirty="0" smtClean="0"/>
              <a:t>Funcionamiento del BLE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93" y="2958306"/>
            <a:ext cx="4008437" cy="3566481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562909" y="1028700"/>
            <a:ext cx="9063003" cy="1948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Bluetooth de Baja Energía</a:t>
            </a:r>
          </a:p>
          <a:p>
            <a:r>
              <a:rPr lang="es-ES" dirty="0" smtClean="0"/>
              <a:t>Ideal para apps móviles y pequeños dispositivos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81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5402262" cy="829282"/>
          </a:xfrm>
        </p:spPr>
        <p:txBody>
          <a:bodyPr/>
          <a:lstStyle/>
          <a:p>
            <a:r>
              <a:rPr lang="es-ES" dirty="0" smtClean="0"/>
              <a:t>Costes Empresariales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038350"/>
            <a:ext cx="9905999" cy="445770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s-ES" dirty="0" smtClean="0"/>
              <a:t>El tiempo de codificación ha superado las 90 horas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Microcontrolador ESP32 </a:t>
            </a:r>
            <a:r>
              <a:rPr lang="es-ES" dirty="0" err="1" smtClean="0"/>
              <a:t>WiFi</a:t>
            </a:r>
            <a:r>
              <a:rPr lang="es-ES" dirty="0" smtClean="0"/>
              <a:t> Kit a partir de 5 o 10€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Cerraduras electrónicas a partir de 15€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Desplegada en Google </a:t>
            </a:r>
            <a:r>
              <a:rPr lang="es-ES" dirty="0" err="1" smtClean="0"/>
              <a:t>Firebase</a:t>
            </a:r>
            <a:r>
              <a:rPr lang="es-ES" dirty="0" smtClean="0"/>
              <a:t> con costes iniciales de 0€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48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3840162" cy="772132"/>
          </a:xfrm>
        </p:spPr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638301"/>
            <a:ext cx="5049838" cy="2628900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s-ES" dirty="0" smtClean="0"/>
              <a:t>Se ha creado un prototipo funcional</a:t>
            </a:r>
          </a:p>
          <a:p>
            <a:pPr lvl="1">
              <a:lnSpc>
                <a:spcPct val="200000"/>
              </a:lnSpc>
            </a:pPr>
            <a:r>
              <a:rPr lang="es-ES" dirty="0"/>
              <a:t>P</a:t>
            </a:r>
            <a:r>
              <a:rPr lang="es-ES" dirty="0" smtClean="0"/>
              <a:t>osibilidades de mejorar el diseño</a:t>
            </a:r>
          </a:p>
          <a:p>
            <a:pPr lvl="1">
              <a:lnSpc>
                <a:spcPct val="200000"/>
              </a:lnSpc>
            </a:pPr>
            <a:r>
              <a:rPr lang="es-ES" dirty="0" smtClean="0"/>
              <a:t>Margen de mejora de funciones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177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01145" y="1863633"/>
            <a:ext cx="4470806" cy="2709954"/>
          </a:xfrm>
        </p:spPr>
        <p:txBody>
          <a:bodyPr/>
          <a:lstStyle/>
          <a:p>
            <a:pPr algn="ctr"/>
            <a:r>
              <a:rPr lang="es-ES" sz="16600" dirty="0" smtClean="0"/>
              <a:t>FIN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1975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2416" y="972794"/>
            <a:ext cx="5536030" cy="52671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Bases del 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2417" y="2009776"/>
            <a:ext cx="8187144" cy="4286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Dos partes diferenciadas: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La app móvil</a:t>
            </a:r>
          </a:p>
          <a:p>
            <a:pPr lvl="1"/>
            <a:r>
              <a:rPr lang="es-ES" dirty="0"/>
              <a:t>Administradores que quieran alquilar sus </a:t>
            </a:r>
            <a:r>
              <a:rPr lang="es-ES" dirty="0" smtClean="0"/>
              <a:t>alojamientos</a:t>
            </a:r>
          </a:p>
          <a:p>
            <a:pPr lvl="1"/>
            <a:r>
              <a:rPr lang="es-ES" dirty="0" smtClean="0"/>
              <a:t>Pensada para usuarios </a:t>
            </a:r>
            <a:r>
              <a:rPr lang="es-ES" dirty="0"/>
              <a:t>que quieran reservar </a:t>
            </a:r>
            <a:r>
              <a:rPr lang="es-ES" dirty="0" smtClean="0"/>
              <a:t>alojamientos</a:t>
            </a:r>
          </a:p>
          <a:p>
            <a:pPr lvl="1"/>
            <a:r>
              <a:rPr lang="es-ES" dirty="0" smtClean="0"/>
              <a:t>Gestionar las reservas y apertura de cerraduras</a:t>
            </a:r>
          </a:p>
          <a:p>
            <a:pPr marL="342900" indent="-342900">
              <a:buFont typeface="+mj-lt"/>
              <a:buAutoNum type="arabicPeriod"/>
            </a:pP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La cerradura electrónica</a:t>
            </a:r>
          </a:p>
          <a:p>
            <a:pPr lvl="1"/>
            <a:r>
              <a:rPr lang="es-ES" dirty="0" smtClean="0"/>
              <a:t>Instalada en los alojamientos</a:t>
            </a:r>
          </a:p>
          <a:p>
            <a:pPr lvl="1"/>
            <a:r>
              <a:rPr lang="es-ES" dirty="0" smtClean="0"/>
              <a:t>Controlada mediante </a:t>
            </a:r>
            <a:r>
              <a:rPr lang="es-ES" dirty="0" err="1" smtClean="0"/>
              <a:t>bluetooth</a:t>
            </a:r>
            <a:r>
              <a:rPr lang="es-ES" dirty="0" smtClean="0"/>
              <a:t> con un ESP32</a:t>
            </a:r>
          </a:p>
          <a:p>
            <a:pPr lvl="1"/>
            <a:r>
              <a:rPr lang="es-ES" dirty="0" smtClean="0"/>
              <a:t>Asociada a una reserva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675" y="1193060"/>
            <a:ext cx="2286000" cy="45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7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25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750"/>
                            </p:stCondLst>
                            <p:childTnLst>
                              <p:par>
                                <p:cTn id="6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1821" y="748349"/>
            <a:ext cx="5213813" cy="58386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Tecnologías utilizadas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40427" y="1568622"/>
            <a:ext cx="6355738" cy="10312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300000"/>
              </a:lnSpc>
            </a:pPr>
            <a:r>
              <a:rPr lang="es-ES" dirty="0" smtClean="0"/>
              <a:t>Desarrollada </a:t>
            </a:r>
            <a:r>
              <a:rPr lang="es-ES" dirty="0"/>
              <a:t>con el </a:t>
            </a:r>
            <a:r>
              <a:rPr lang="es-ES" dirty="0" smtClean="0"/>
              <a:t>Framework de </a:t>
            </a:r>
            <a:r>
              <a:rPr lang="es-ES" dirty="0" err="1" smtClean="0"/>
              <a:t>Ionic</a:t>
            </a:r>
            <a:r>
              <a:rPr lang="es-ES" dirty="0" smtClean="0"/>
              <a:t> Angular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0" r="17773"/>
          <a:stretch/>
        </p:blipFill>
        <p:spPr>
          <a:xfrm>
            <a:off x="10723049" y="1581598"/>
            <a:ext cx="983747" cy="10052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727" y="1563549"/>
            <a:ext cx="1099162" cy="117767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184" y="3181485"/>
            <a:ext cx="860154" cy="942587"/>
          </a:xfrm>
          <a:prstGeom prst="rect">
            <a:avLst/>
          </a:prstGeom>
        </p:spPr>
      </p:pic>
      <p:sp>
        <p:nvSpPr>
          <p:cNvPr id="7" name="Más 6"/>
          <p:cNvSpPr/>
          <p:nvPr/>
        </p:nvSpPr>
        <p:spPr>
          <a:xfrm>
            <a:off x="9988241" y="1729450"/>
            <a:ext cx="654456" cy="710077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7" t="15057" r="70786" b="16255"/>
          <a:stretch/>
        </p:blipFill>
        <p:spPr>
          <a:xfrm>
            <a:off x="8969926" y="5221068"/>
            <a:ext cx="839634" cy="100648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1" t="9091" r="32197" b="30303"/>
          <a:stretch/>
        </p:blipFill>
        <p:spPr>
          <a:xfrm>
            <a:off x="10455585" y="4124072"/>
            <a:ext cx="1132257" cy="1049196"/>
          </a:xfrm>
          <a:prstGeom prst="rect">
            <a:avLst/>
          </a:prstGeom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1540427" y="2741223"/>
            <a:ext cx="5048351" cy="1056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</a:pPr>
            <a:r>
              <a:rPr lang="es-ES" dirty="0" smtClean="0"/>
              <a:t>Python para la controladora ESP32</a:t>
            </a: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1540427" y="3797907"/>
            <a:ext cx="3859630" cy="1107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</a:pPr>
            <a:r>
              <a:rPr lang="es-ES" dirty="0" smtClean="0"/>
              <a:t>Editor de código VS </a:t>
            </a:r>
            <a:r>
              <a:rPr lang="es-ES" dirty="0" err="1" smtClean="0"/>
              <a:t>Code</a:t>
            </a:r>
            <a:endParaRPr lang="es-ES" dirty="0" smtClean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540427" y="4989432"/>
            <a:ext cx="2779024" cy="1238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</a:pPr>
            <a:r>
              <a:rPr lang="es-ES" sz="2200" dirty="0" smtClean="0"/>
              <a:t>Google </a:t>
            </a:r>
            <a:r>
              <a:rPr lang="es-ES" sz="2200" dirty="0" err="1" smtClean="0"/>
              <a:t>Firebase</a:t>
            </a: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35973521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75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25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5328" y="615744"/>
            <a:ext cx="3881403" cy="58386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Google </a:t>
            </a:r>
            <a:r>
              <a:rPr lang="es-ES" dirty="0" err="1" smtClean="0"/>
              <a:t>Firebase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14597" y="1452155"/>
            <a:ext cx="7729503" cy="951411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Plataforma de desarrollo de apps web y móviles</a:t>
            </a:r>
          </a:p>
          <a:p>
            <a:r>
              <a:rPr lang="es-ES" dirty="0" smtClean="0"/>
              <a:t>Proporciona servicios y herramientas para desarrolladores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71" y="2656115"/>
            <a:ext cx="3938554" cy="39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58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332768"/>
            <a:ext cx="5516561" cy="734032"/>
          </a:xfrm>
        </p:spPr>
        <p:txBody>
          <a:bodyPr>
            <a:normAutofit/>
          </a:bodyPr>
          <a:lstStyle/>
          <a:p>
            <a:r>
              <a:rPr lang="es-ES" dirty="0" smtClean="0"/>
              <a:t>BBDD en Cloud </a:t>
            </a:r>
            <a:r>
              <a:rPr lang="es-ES" dirty="0" err="1" smtClean="0"/>
              <a:t>firestore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79" y="2465071"/>
            <a:ext cx="5035895" cy="3975000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624047" y="1328330"/>
            <a:ext cx="7729503" cy="951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Base de datos documental</a:t>
            </a:r>
          </a:p>
          <a:p>
            <a:r>
              <a:rPr lang="es-ES" dirty="0" smtClean="0"/>
              <a:t>Alojada en la nube de Google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491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70843"/>
            <a:ext cx="6621463" cy="800707"/>
          </a:xfrm>
        </p:spPr>
        <p:txBody>
          <a:bodyPr/>
          <a:lstStyle/>
          <a:p>
            <a:r>
              <a:rPr lang="es-ES" dirty="0" smtClean="0"/>
              <a:t>Composición del programa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941116" y="1134790"/>
            <a:ext cx="4806542" cy="4072936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Desarrollo del programa siguiendo un orden</a:t>
            </a:r>
          </a:p>
          <a:p>
            <a:pPr lvl="2"/>
            <a:r>
              <a:rPr lang="es-ES" dirty="0" smtClean="0"/>
              <a:t>Principal: </a:t>
            </a:r>
            <a:r>
              <a:rPr lang="es-ES" dirty="0" err="1" smtClean="0"/>
              <a:t>ardukey</a:t>
            </a:r>
            <a:r>
              <a:rPr lang="es-ES" dirty="0" smtClean="0"/>
              <a:t>/</a:t>
            </a:r>
            <a:r>
              <a:rPr lang="es-ES" dirty="0" err="1" smtClean="0"/>
              <a:t>src</a:t>
            </a:r>
            <a:endParaRPr lang="es-ES" dirty="0" smtClean="0"/>
          </a:p>
          <a:p>
            <a:pPr lvl="2"/>
            <a:r>
              <a:rPr lang="es-ES" dirty="0" smtClean="0"/>
              <a:t>Secundarios: </a:t>
            </a:r>
            <a:r>
              <a:rPr lang="es-ES" dirty="0"/>
              <a:t>/app, /</a:t>
            </a:r>
            <a:r>
              <a:rPr lang="es-ES" dirty="0" err="1"/>
              <a:t>assets</a:t>
            </a:r>
            <a:r>
              <a:rPr lang="es-ES" dirty="0"/>
              <a:t> y /</a:t>
            </a:r>
            <a:r>
              <a:rPr lang="es-ES" dirty="0" err="1" smtClean="0"/>
              <a:t>environments</a:t>
            </a:r>
            <a:endParaRPr lang="es-ES" dirty="0" smtClean="0"/>
          </a:p>
          <a:p>
            <a:r>
              <a:rPr lang="es-ES" dirty="0" smtClean="0"/>
              <a:t>Carpeta app contiene la lógica del programa y el código HTML</a:t>
            </a:r>
          </a:p>
          <a:p>
            <a:r>
              <a:rPr lang="es-ES" dirty="0"/>
              <a:t>C</a:t>
            </a:r>
            <a:r>
              <a:rPr lang="es-ES" dirty="0" smtClean="0"/>
              <a:t>arpeta </a:t>
            </a:r>
            <a:r>
              <a:rPr lang="es-ES" dirty="0"/>
              <a:t>/</a:t>
            </a:r>
            <a:r>
              <a:rPr lang="es-ES" dirty="0" err="1"/>
              <a:t>assets</a:t>
            </a:r>
            <a:r>
              <a:rPr lang="es-ES" dirty="0"/>
              <a:t> </a:t>
            </a:r>
            <a:r>
              <a:rPr lang="es-ES" dirty="0" smtClean="0"/>
              <a:t>para elementos estáticos (</a:t>
            </a:r>
            <a:r>
              <a:rPr lang="es-ES" dirty="0" err="1" smtClean="0"/>
              <a:t>ej</a:t>
            </a:r>
            <a:r>
              <a:rPr lang="es-ES" dirty="0" smtClean="0"/>
              <a:t> – imágenes, PDF)</a:t>
            </a:r>
          </a:p>
          <a:p>
            <a:endParaRPr lang="es-ES" dirty="0" smtClean="0"/>
          </a:p>
          <a:p>
            <a:pPr lvl="2"/>
            <a:endParaRPr lang="es-ES" dirty="0"/>
          </a:p>
        </p:txBody>
      </p:sp>
      <p:pic>
        <p:nvPicPr>
          <p:cNvPr id="6" name="Imagen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90"/>
          <a:stretch/>
        </p:blipFill>
        <p:spPr bwMode="auto">
          <a:xfrm>
            <a:off x="7762875" y="1340483"/>
            <a:ext cx="2574199" cy="34492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13208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3893"/>
          </a:xfrm>
        </p:spPr>
        <p:txBody>
          <a:bodyPr/>
          <a:lstStyle/>
          <a:p>
            <a:r>
              <a:rPr lang="es-ES" dirty="0"/>
              <a:t>Composición del programa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419497"/>
            <a:ext cx="4754291" cy="4371704"/>
          </a:xfrm>
        </p:spPr>
        <p:txBody>
          <a:bodyPr>
            <a:normAutofit/>
          </a:bodyPr>
          <a:lstStyle/>
          <a:p>
            <a:r>
              <a:rPr lang="es-ES" sz="2000" dirty="0" smtClean="0"/>
              <a:t>Directorio /</a:t>
            </a:r>
            <a:r>
              <a:rPr lang="es-ES" sz="2000" dirty="0" err="1" smtClean="0"/>
              <a:t>components</a:t>
            </a:r>
            <a:r>
              <a:rPr lang="es-ES" sz="2000" dirty="0" smtClean="0"/>
              <a:t> módulo que agrupa los diferentes componentes de la app </a:t>
            </a:r>
          </a:p>
          <a:p>
            <a:r>
              <a:rPr lang="es-ES" sz="2000" smtClean="0"/>
              <a:t>Directorio </a:t>
            </a:r>
            <a:r>
              <a:rPr lang="es-ES" sz="2000" dirty="0"/>
              <a:t>/</a:t>
            </a:r>
            <a:r>
              <a:rPr lang="es-ES" sz="2000" dirty="0" smtClean="0"/>
              <a:t>interfaces contiene el fichero de </a:t>
            </a:r>
            <a:r>
              <a:rPr lang="es-ES" sz="2000" dirty="0" err="1" smtClean="0"/>
              <a:t>typescript</a:t>
            </a:r>
            <a:r>
              <a:rPr lang="es-ES" sz="2000" dirty="0" smtClean="0"/>
              <a:t> con nuestras interfaces</a:t>
            </a:r>
          </a:p>
          <a:p>
            <a:r>
              <a:rPr lang="es-ES" sz="2000" dirty="0" smtClean="0"/>
              <a:t>Directorio /</a:t>
            </a:r>
            <a:r>
              <a:rPr lang="es-ES" sz="2000" dirty="0" err="1" smtClean="0"/>
              <a:t>pages</a:t>
            </a:r>
            <a:r>
              <a:rPr lang="es-ES" sz="2000" dirty="0" smtClean="0"/>
              <a:t>:  páginas con las que cuenta la aplicación, ordenados en subdirectorios</a:t>
            </a:r>
          </a:p>
          <a:p>
            <a:r>
              <a:rPr lang="es-ES" sz="2000" dirty="0" smtClean="0"/>
              <a:t>Directorio /</a:t>
            </a:r>
            <a:r>
              <a:rPr lang="es-ES" sz="2000" dirty="0" err="1" smtClean="0"/>
              <a:t>services</a:t>
            </a:r>
            <a:r>
              <a:rPr lang="es-ES" sz="2000" dirty="0" smtClean="0"/>
              <a:t>: servicios necesarios para la aplicación</a:t>
            </a:r>
            <a:endParaRPr lang="es-ES" sz="2000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48" y="1608002"/>
            <a:ext cx="3161211" cy="33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265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s-ES" dirty="0"/>
              <a:t>Composición del programa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718264"/>
            <a:ext cx="5424850" cy="4238399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Creamos cuatro interfaces para trabajar el envío y recepción de datos</a:t>
            </a:r>
          </a:p>
          <a:p>
            <a:pPr algn="just"/>
            <a:r>
              <a:rPr lang="es-ES" dirty="0"/>
              <a:t>C</a:t>
            </a:r>
            <a:r>
              <a:rPr lang="es-ES" dirty="0" smtClean="0"/>
              <a:t>ada </a:t>
            </a:r>
            <a:r>
              <a:rPr lang="es-ES" dirty="0"/>
              <a:t>interfaz </a:t>
            </a:r>
            <a:r>
              <a:rPr lang="es-ES" dirty="0" smtClean="0"/>
              <a:t>es exportada </a:t>
            </a:r>
            <a:r>
              <a:rPr lang="es-ES" dirty="0"/>
              <a:t>para poder ser utilizada en cualquier parte de nuestro </a:t>
            </a:r>
            <a:r>
              <a:rPr lang="es-ES" dirty="0" smtClean="0"/>
              <a:t>programa</a:t>
            </a:r>
          </a:p>
          <a:p>
            <a:pPr algn="just"/>
            <a:r>
              <a:rPr lang="es-ES" dirty="0" smtClean="0"/>
              <a:t>Tienen los mismos atributos que las colecciones de nuestra BBDD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830" y="1599021"/>
            <a:ext cx="3195592" cy="392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525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7105"/>
          </a:xfrm>
        </p:spPr>
        <p:txBody>
          <a:bodyPr/>
          <a:lstStyle/>
          <a:p>
            <a:r>
              <a:rPr lang="es-ES" dirty="0"/>
              <a:t>Composición del programa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445623"/>
            <a:ext cx="4780417" cy="4345578"/>
          </a:xfrm>
        </p:spPr>
        <p:txBody>
          <a:bodyPr/>
          <a:lstStyle/>
          <a:p>
            <a:pPr algn="just"/>
            <a:r>
              <a:rPr lang="es-ES" dirty="0" smtClean="0"/>
              <a:t>Con la interfaz </a:t>
            </a:r>
            <a:r>
              <a:rPr lang="es-ES" b="1" dirty="0" err="1" smtClean="0"/>
              <a:t>menuOpts</a:t>
            </a:r>
            <a:r>
              <a:rPr lang="es-ES" dirty="0"/>
              <a:t> </a:t>
            </a:r>
            <a:r>
              <a:rPr lang="es-ES" dirty="0" smtClean="0"/>
              <a:t>manejaremos </a:t>
            </a:r>
            <a:r>
              <a:rPr lang="es-ES" dirty="0"/>
              <a:t>las opciones del menú que tendrá nuestro </a:t>
            </a:r>
            <a:r>
              <a:rPr lang="es-ES" dirty="0" smtClean="0"/>
              <a:t>programa.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Estas opciones, al ser elementos estáticos, los hemos ubicado en un archivo JSON dentro de /</a:t>
            </a:r>
            <a:r>
              <a:rPr lang="es-ES" dirty="0" err="1"/>
              <a:t>assets</a:t>
            </a:r>
            <a:r>
              <a:rPr lang="es-ES" dirty="0"/>
              <a:t>/data.</a:t>
            </a:r>
          </a:p>
          <a:p>
            <a:endParaRPr lang="es-ES" dirty="0"/>
          </a:p>
        </p:txBody>
      </p:sp>
      <p:pic>
        <p:nvPicPr>
          <p:cNvPr id="4" name="Imagen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79"/>
          <a:stretch/>
        </p:blipFill>
        <p:spPr bwMode="auto">
          <a:xfrm>
            <a:off x="6525079" y="1530349"/>
            <a:ext cx="4767580" cy="33377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64749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380</TotalTime>
  <Words>420</Words>
  <Application>Microsoft Office PowerPoint</Application>
  <PresentationFormat>Panorámica</PresentationFormat>
  <Paragraphs>69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Circuito</vt:lpstr>
      <vt:lpstr>ESP-Lock Opener</vt:lpstr>
      <vt:lpstr>Bases del proyecto</vt:lpstr>
      <vt:lpstr>Tecnologías utilizadas</vt:lpstr>
      <vt:lpstr>Google Firebase</vt:lpstr>
      <vt:lpstr>BBDD en Cloud firestore</vt:lpstr>
      <vt:lpstr>Composición del programa</vt:lpstr>
      <vt:lpstr>Composición del programa</vt:lpstr>
      <vt:lpstr>Composición del programa</vt:lpstr>
      <vt:lpstr>Composición del programa</vt:lpstr>
      <vt:lpstr>Composición del programa</vt:lpstr>
      <vt:lpstr>control de la cerradura con el ESP32</vt:lpstr>
      <vt:lpstr>Funcionamiento del BLE</vt:lpstr>
      <vt:lpstr>Costes Empresariales</vt:lpstr>
      <vt:lpstr>Conclusiones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Aythami</dc:creator>
  <cp:lastModifiedBy>Cuenta Microsoft</cp:lastModifiedBy>
  <cp:revision>68</cp:revision>
  <dcterms:created xsi:type="dcterms:W3CDTF">2023-02-12T17:36:42Z</dcterms:created>
  <dcterms:modified xsi:type="dcterms:W3CDTF">2023-02-14T21:33:10Z</dcterms:modified>
</cp:coreProperties>
</file>