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6889-23B0-40A9-98D5-E8DF03260B9A}" type="datetimeFigureOut">
              <a:rPr lang="es-ES" smtClean="0"/>
              <a:t>14/07/2025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110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6889-23B0-40A9-98D5-E8DF03260B9A}" type="datetimeFigureOut">
              <a:rPr lang="es-ES" smtClean="0"/>
              <a:t>14/07/2025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10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6889-23B0-40A9-98D5-E8DF03260B9A}" type="datetimeFigureOut">
              <a:rPr lang="es-ES" smtClean="0"/>
              <a:t>14/07/2025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1873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6889-23B0-40A9-98D5-E8DF03260B9A}" type="datetimeFigureOut">
              <a:rPr lang="es-ES" smtClean="0"/>
              <a:t>14/07/2025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9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6889-23B0-40A9-98D5-E8DF03260B9A}" type="datetimeFigureOut">
              <a:rPr lang="es-ES" smtClean="0"/>
              <a:t>14/07/2025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7964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6889-23B0-40A9-98D5-E8DF03260B9A}" type="datetimeFigureOut">
              <a:rPr lang="es-ES" smtClean="0"/>
              <a:t>14/07/2025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600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6889-23B0-40A9-98D5-E8DF03260B9A}" type="datetimeFigureOut">
              <a:rPr lang="es-ES" smtClean="0"/>
              <a:t>14/07/2025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968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6889-23B0-40A9-98D5-E8DF03260B9A}" type="datetimeFigureOut">
              <a:rPr lang="es-ES" smtClean="0"/>
              <a:t>14/07/2025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57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6889-23B0-40A9-98D5-E8DF03260B9A}" type="datetimeFigureOut">
              <a:rPr lang="es-ES" smtClean="0"/>
              <a:t>14/07/2025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97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6889-23B0-40A9-98D5-E8DF03260B9A}" type="datetimeFigureOut">
              <a:rPr lang="es-ES" smtClean="0"/>
              <a:t>14/07/2025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73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6889-23B0-40A9-98D5-E8DF03260B9A}" type="datetimeFigureOut">
              <a:rPr lang="es-ES" smtClean="0"/>
              <a:t>14/07/2025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90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6889-23B0-40A9-98D5-E8DF03260B9A}" type="datetimeFigureOut">
              <a:rPr lang="es-ES" smtClean="0"/>
              <a:t>14/07/2025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94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6889-23B0-40A9-98D5-E8DF03260B9A}" type="datetimeFigureOut">
              <a:rPr lang="es-ES" smtClean="0"/>
              <a:t>14/07/2025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76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6889-23B0-40A9-98D5-E8DF03260B9A}" type="datetimeFigureOut">
              <a:rPr lang="es-ES" smtClean="0"/>
              <a:t>14/07/2025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49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6889-23B0-40A9-98D5-E8DF03260B9A}" type="datetimeFigureOut">
              <a:rPr lang="es-ES" smtClean="0"/>
              <a:t>14/07/2025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42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6889-23B0-40A9-98D5-E8DF03260B9A}" type="datetimeFigureOut">
              <a:rPr lang="es-ES" smtClean="0"/>
              <a:t>14/07/2025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07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E6889-23B0-40A9-98D5-E8DF03260B9A}" type="datetimeFigureOut">
              <a:rPr lang="es-ES" smtClean="0"/>
              <a:t>14/07/2025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112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Time Series </a:t>
            </a:r>
            <a:r>
              <a:rPr lang="es-ES" dirty="0" err="1"/>
              <a:t>F</a:t>
            </a:r>
            <a:r>
              <a:rPr lang="es-ES" dirty="0" err="1" smtClean="0"/>
              <a:t>orecasting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Miranda Leiva Lázaro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265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Index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ES" dirty="0" err="1" smtClean="0"/>
              <a:t>Understanding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data</a:t>
            </a:r>
          </a:p>
          <a:p>
            <a:pPr>
              <a:buFont typeface="+mj-lt"/>
              <a:buAutoNum type="arabicPeriod"/>
            </a:pPr>
            <a:r>
              <a:rPr lang="es-ES" dirty="0" err="1" smtClean="0"/>
              <a:t>Performing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forecast</a:t>
            </a:r>
            <a:endParaRPr lang="es-ES" dirty="0" smtClean="0"/>
          </a:p>
          <a:p>
            <a:pPr>
              <a:buFont typeface="+mj-lt"/>
              <a:buAutoNum type="arabicPeriod"/>
            </a:pPr>
            <a:r>
              <a:rPr lang="es-ES" dirty="0" err="1" smtClean="0"/>
              <a:t>Visualising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results</a:t>
            </a:r>
            <a:endParaRPr lang="es-ES" dirty="0" smtClean="0"/>
          </a:p>
          <a:p>
            <a:pPr>
              <a:buFont typeface="+mj-lt"/>
              <a:buAutoNum type="arabicPeriod"/>
            </a:pPr>
            <a:r>
              <a:rPr lang="es-ES" dirty="0" err="1" smtClean="0"/>
              <a:t>Conclusions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468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</a:t>
            </a:r>
            <a:r>
              <a:rPr lang="es-ES" dirty="0" err="1" smtClean="0"/>
              <a:t>Understanding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data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2" y="1389614"/>
            <a:ext cx="9061471" cy="2347885"/>
          </a:xfrm>
        </p:spPr>
        <p:txBody>
          <a:bodyPr/>
          <a:lstStyle/>
          <a:p>
            <a:r>
              <a:rPr lang="en-US" dirty="0" smtClean="0"/>
              <a:t>I imported </a:t>
            </a:r>
            <a:r>
              <a:rPr lang="en-US" dirty="0"/>
              <a:t>the data into a Pandas </a:t>
            </a:r>
            <a:r>
              <a:rPr lang="en-US" dirty="0" err="1"/>
              <a:t>dataframe</a:t>
            </a:r>
            <a:r>
              <a:rPr lang="en-US" dirty="0"/>
              <a:t> for a better management and </a:t>
            </a:r>
            <a:r>
              <a:rPr lang="en-US" dirty="0" smtClean="0"/>
              <a:t>checked its </a:t>
            </a:r>
            <a:r>
              <a:rPr lang="en-US" dirty="0"/>
              <a:t>structure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Displaying a sample helped me understand </a:t>
            </a:r>
            <a:r>
              <a:rPr lang="en-US" dirty="0"/>
              <a:t>the purpose of the dataset: </a:t>
            </a:r>
            <a:r>
              <a:rPr lang="en-US" dirty="0" smtClean="0"/>
              <a:t>It </a:t>
            </a:r>
            <a:r>
              <a:rPr lang="en-US" dirty="0"/>
              <a:t>is a monthly sales record of different selected drug groups</a:t>
            </a:r>
            <a:r>
              <a:rPr lang="en-US" dirty="0" smtClean="0"/>
              <a:t>.</a:t>
            </a:r>
          </a:p>
          <a:p>
            <a:r>
              <a:rPr lang="es-ES" dirty="0" smtClean="0"/>
              <a:t>To </a:t>
            </a:r>
            <a:r>
              <a:rPr lang="es-ES" dirty="0" err="1" smtClean="0"/>
              <a:t>prevent</a:t>
            </a:r>
            <a:r>
              <a:rPr lang="es-ES" dirty="0" smtClean="0"/>
              <a:t> </a:t>
            </a:r>
            <a:r>
              <a:rPr lang="es-ES" dirty="0" err="1" smtClean="0"/>
              <a:t>future</a:t>
            </a:r>
            <a:r>
              <a:rPr lang="es-ES" dirty="0" smtClean="0"/>
              <a:t> </a:t>
            </a:r>
            <a:r>
              <a:rPr lang="es-ES" dirty="0" err="1" smtClean="0"/>
              <a:t>errors</a:t>
            </a:r>
            <a:r>
              <a:rPr lang="es-ES" dirty="0" smtClean="0"/>
              <a:t>,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types</a:t>
            </a:r>
            <a:r>
              <a:rPr lang="es-ES" dirty="0" smtClean="0"/>
              <a:t> of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column</a:t>
            </a:r>
            <a:r>
              <a:rPr lang="es-ES" dirty="0"/>
              <a:t> </a:t>
            </a:r>
            <a:r>
              <a:rPr lang="en-US" dirty="0"/>
              <a:t>and the absence of null </a:t>
            </a:r>
            <a:r>
              <a:rPr lang="en-US" dirty="0" smtClean="0"/>
              <a:t>values </a:t>
            </a:r>
            <a:r>
              <a:rPr lang="es-ES" dirty="0" err="1" smtClean="0"/>
              <a:t>were</a:t>
            </a:r>
            <a:r>
              <a:rPr lang="es-ES" dirty="0" smtClean="0"/>
              <a:t> </a:t>
            </a:r>
            <a:r>
              <a:rPr lang="es-ES" dirty="0" err="1" smtClean="0"/>
              <a:t>verified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677332" y="6101414"/>
            <a:ext cx="19580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 smtClean="0"/>
              <a:t>A </a:t>
            </a:r>
            <a:r>
              <a:rPr lang="es-ES" sz="1300" dirty="0" err="1" smtClean="0"/>
              <a:t>sample</a:t>
            </a:r>
            <a:r>
              <a:rPr lang="es-ES" sz="1300" dirty="0" smtClean="0"/>
              <a:t> of </a:t>
            </a:r>
            <a:r>
              <a:rPr lang="es-ES" sz="1300" dirty="0" err="1" smtClean="0"/>
              <a:t>the</a:t>
            </a:r>
            <a:r>
              <a:rPr lang="es-ES" sz="1300" dirty="0" smtClean="0"/>
              <a:t> </a:t>
            </a:r>
            <a:r>
              <a:rPr lang="es-ES" sz="1300" dirty="0" err="1" smtClean="0"/>
              <a:t>dataset</a:t>
            </a:r>
            <a:endParaRPr lang="es-ES" sz="13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4359329"/>
            <a:ext cx="4915600" cy="16293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ángulo 6"/>
          <p:cNvSpPr/>
          <p:nvPr/>
        </p:nvSpPr>
        <p:spPr>
          <a:xfrm>
            <a:off x="5965792" y="3808479"/>
            <a:ext cx="3604335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300" b="1" dirty="0" err="1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Drug</a:t>
            </a:r>
            <a:r>
              <a:rPr lang="es-ES" sz="1300" b="1" dirty="0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b="1" dirty="0" err="1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s-ES" sz="1300" b="1" dirty="0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b="1" dirty="0" err="1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</a:t>
            </a:r>
            <a:endParaRPr lang="es-ES" sz="1300" b="1" dirty="0" smtClean="0">
              <a:solidFill>
                <a:srgbClr val="3C40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300" dirty="0">
              <a:solidFill>
                <a:srgbClr val="3C40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sz="1300" dirty="0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M01AB -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Acetic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acid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derivatives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substances</a:t>
            </a:r>
            <a:endParaRPr lang="es-ES" sz="1300" dirty="0">
              <a:solidFill>
                <a:srgbClr val="3C40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sz="1300" dirty="0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M01AE 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ES" sz="1300" dirty="0" err="1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Propionic</a:t>
            </a:r>
            <a:r>
              <a:rPr lang="es-ES" sz="1300" dirty="0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acid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derivatives</a:t>
            </a:r>
            <a:endParaRPr lang="es-ES" sz="1300" dirty="0">
              <a:solidFill>
                <a:srgbClr val="3C40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sz="1300" dirty="0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N02BA 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ES" sz="1300" dirty="0" err="1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Salicylic</a:t>
            </a:r>
            <a:r>
              <a:rPr lang="es-ES" sz="1300" dirty="0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acid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derivatives</a:t>
            </a:r>
            <a:endParaRPr lang="es-ES" sz="1300" dirty="0">
              <a:solidFill>
                <a:srgbClr val="3C40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sz="1300" dirty="0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N02BE/B 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ES" sz="1300" dirty="0" err="1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Pyrazolones</a:t>
            </a:r>
            <a:r>
              <a:rPr lang="es-ES" sz="1300" dirty="0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Anilides</a:t>
            </a:r>
            <a:endParaRPr lang="es-ES" sz="1300" dirty="0">
              <a:solidFill>
                <a:srgbClr val="3C40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sz="1300" dirty="0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N05B 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ES" sz="1300" dirty="0" err="1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Anxiolytic</a:t>
            </a:r>
            <a:r>
              <a:rPr lang="es-ES" sz="1300" dirty="0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drugs</a:t>
            </a:r>
            <a:endParaRPr lang="es-ES" sz="1300" dirty="0">
              <a:solidFill>
                <a:srgbClr val="3C40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sz="1300" dirty="0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N05C 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ES" sz="1300" dirty="0" err="1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Hypnotics</a:t>
            </a:r>
            <a:r>
              <a:rPr lang="es-ES" sz="1300" dirty="0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sedatives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drugs</a:t>
            </a:r>
            <a:endParaRPr lang="es-ES" sz="1300" dirty="0">
              <a:solidFill>
                <a:srgbClr val="3C40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sz="1300" dirty="0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R03 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Drugs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obstructive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airway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diseases</a:t>
            </a:r>
            <a:endParaRPr lang="es-ES" sz="1300" dirty="0">
              <a:solidFill>
                <a:srgbClr val="3C40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sz="1300" dirty="0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R06 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Antihistamines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systemic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</a:t>
            </a:r>
            <a:endParaRPr lang="es-ES" sz="1300" b="0" i="0" dirty="0">
              <a:solidFill>
                <a:srgbClr val="3C404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3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</a:t>
            </a:r>
            <a:r>
              <a:rPr lang="es-ES" dirty="0" err="1" smtClean="0"/>
              <a:t>Performing</a:t>
            </a:r>
            <a:r>
              <a:rPr lang="es-ES" dirty="0" smtClean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forecast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5" y="1344451"/>
            <a:ext cx="8324622" cy="5204131"/>
          </a:xfrm>
        </p:spPr>
        <p:txBody>
          <a:bodyPr>
            <a:normAutofit/>
          </a:bodyPr>
          <a:lstStyle/>
          <a:p>
            <a:r>
              <a:rPr lang="en-US" dirty="0"/>
              <a:t>The time range values to be predicted </a:t>
            </a:r>
            <a:r>
              <a:rPr lang="en-US" dirty="0" smtClean="0"/>
              <a:t>were obtained </a:t>
            </a:r>
            <a:r>
              <a:rPr lang="en-US" dirty="0"/>
              <a:t>by using the python </a:t>
            </a:r>
            <a:r>
              <a:rPr lang="en-US" dirty="0" err="1"/>
              <a:t>sktime</a:t>
            </a:r>
            <a:r>
              <a:rPr lang="en-US" dirty="0"/>
              <a:t> library for time series </a:t>
            </a:r>
            <a:r>
              <a:rPr lang="en-US" dirty="0" smtClean="0"/>
              <a:t>forecasting.</a:t>
            </a:r>
          </a:p>
          <a:p>
            <a:r>
              <a:rPr lang="en-US" dirty="0" smtClean="0"/>
              <a:t>In order to perform </a:t>
            </a:r>
            <a:r>
              <a:rPr lang="en-US" dirty="0"/>
              <a:t>the forecast for </a:t>
            </a:r>
            <a:r>
              <a:rPr lang="en-US" dirty="0" smtClean="0"/>
              <a:t>each drug group, I defined for each of them </a:t>
            </a:r>
            <a:r>
              <a:rPr lang="en-US" dirty="0"/>
              <a:t>the </a:t>
            </a:r>
            <a:r>
              <a:rPr lang="en-US" dirty="0" smtClean="0"/>
              <a:t>train </a:t>
            </a:r>
            <a:r>
              <a:rPr lang="en-US" dirty="0"/>
              <a:t>and test </a:t>
            </a:r>
            <a:r>
              <a:rPr lang="en-US" dirty="0" err="1" smtClean="0"/>
              <a:t>dataframes</a:t>
            </a:r>
            <a:r>
              <a:rPr lang="en-US" dirty="0" smtClean="0"/>
              <a:t>, a forecast horizon and a forecasting model. I trained then the models.</a:t>
            </a:r>
          </a:p>
          <a:p>
            <a:r>
              <a:rPr lang="en-US" dirty="0" smtClean="0"/>
              <a:t>With </a:t>
            </a:r>
            <a:r>
              <a:rPr lang="en-US" dirty="0"/>
              <a:t>both models ready, </a:t>
            </a:r>
            <a:r>
              <a:rPr lang="en-US" dirty="0" smtClean="0"/>
              <a:t>I made predictions for </a:t>
            </a:r>
            <a:r>
              <a:rPr lang="en-US" dirty="0"/>
              <a:t>the defined </a:t>
            </a:r>
            <a:r>
              <a:rPr lang="en-US" dirty="0" smtClean="0"/>
              <a:t>forecast</a:t>
            </a:r>
          </a:p>
          <a:p>
            <a:pPr marL="0" indent="0">
              <a:buNone/>
            </a:pPr>
            <a:r>
              <a:rPr lang="en-US" dirty="0" smtClean="0"/>
              <a:t>horizons.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468644" y="6327215"/>
            <a:ext cx="26652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 err="1" smtClean="0"/>
              <a:t>An</a:t>
            </a:r>
            <a:r>
              <a:rPr lang="es-ES" sz="1300" dirty="0" smtClean="0"/>
              <a:t> </a:t>
            </a:r>
            <a:r>
              <a:rPr lang="es-ES" sz="1300" dirty="0" err="1" smtClean="0"/>
              <a:t>example</a:t>
            </a:r>
            <a:r>
              <a:rPr lang="es-ES" sz="1300" dirty="0" smtClean="0"/>
              <a:t> of </a:t>
            </a:r>
            <a:r>
              <a:rPr lang="es-ES" sz="1300" dirty="0" err="1" smtClean="0"/>
              <a:t>forecast</a:t>
            </a:r>
            <a:endParaRPr lang="es-ES" sz="13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177" y="3836506"/>
            <a:ext cx="2705478" cy="2419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83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</a:t>
            </a:r>
            <a:r>
              <a:rPr lang="es-ES" dirty="0" err="1" smtClean="0"/>
              <a:t>Visualising</a:t>
            </a:r>
            <a:r>
              <a:rPr lang="es-ES" dirty="0" smtClean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 smtClean="0"/>
              <a:t>results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75498"/>
            <a:ext cx="8817648" cy="3880773"/>
          </a:xfrm>
        </p:spPr>
        <p:txBody>
          <a:bodyPr/>
          <a:lstStyle/>
          <a:p>
            <a:r>
              <a:rPr lang="en-US" dirty="0"/>
              <a:t>I </a:t>
            </a:r>
            <a:r>
              <a:rPr lang="en-US" dirty="0" smtClean="0"/>
              <a:t>displayed </a:t>
            </a:r>
            <a:r>
              <a:rPr lang="en-US" dirty="0"/>
              <a:t>the </a:t>
            </a:r>
            <a:r>
              <a:rPr lang="en-US" dirty="0" smtClean="0"/>
              <a:t>monthly </a:t>
            </a:r>
            <a:r>
              <a:rPr lang="en-US" dirty="0"/>
              <a:t>sales record and forecast of </a:t>
            </a:r>
            <a:r>
              <a:rPr lang="en-US" dirty="0" smtClean="0"/>
              <a:t>each drug group, </a:t>
            </a:r>
            <a:r>
              <a:rPr lang="en-US" dirty="0"/>
              <a:t>all together in a graph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graph design was carefully selected for greater </a:t>
            </a:r>
            <a:r>
              <a:rPr lang="en-US" dirty="0"/>
              <a:t>attractiveness and </a:t>
            </a:r>
            <a:r>
              <a:rPr lang="en-US" dirty="0" smtClean="0"/>
              <a:t>better </a:t>
            </a:r>
            <a:r>
              <a:rPr lang="en-US" dirty="0"/>
              <a:t>understanding</a:t>
            </a:r>
            <a:r>
              <a:rPr lang="en-US" dirty="0" smtClean="0"/>
              <a:t>.</a:t>
            </a:r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69" y="2524756"/>
            <a:ext cx="7321385" cy="40420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555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Conclusions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75498"/>
            <a:ext cx="3912421" cy="4918770"/>
          </a:xfrm>
        </p:spPr>
        <p:txBody>
          <a:bodyPr>
            <a:normAutofit/>
          </a:bodyPr>
          <a:lstStyle/>
          <a:p>
            <a:r>
              <a:rPr lang="en-US" dirty="0"/>
              <a:t>The forecast reveals that drug sales will be around 80 and 160 for most of the groups, with a relative continuity.</a:t>
            </a:r>
          </a:p>
          <a:p>
            <a:r>
              <a:rPr lang="en-US" dirty="0"/>
              <a:t>The sales of hypnotics and sedatives drugs will be only around 10.</a:t>
            </a:r>
          </a:p>
          <a:p>
            <a:r>
              <a:rPr lang="en-US" dirty="0"/>
              <a:t>The sales of anxiolytic drugs will be around 240, with a slight decrease.</a:t>
            </a:r>
          </a:p>
          <a:p>
            <a:r>
              <a:rPr lang="en-US" dirty="0"/>
              <a:t>The number of predicted sales for the </a:t>
            </a:r>
            <a:r>
              <a:rPr lang="en-US" dirty="0" err="1"/>
              <a:t>pyrazolones</a:t>
            </a:r>
            <a:r>
              <a:rPr lang="en-US" dirty="0"/>
              <a:t> and </a:t>
            </a:r>
            <a:r>
              <a:rPr lang="en-US" dirty="0" err="1"/>
              <a:t>anilides</a:t>
            </a:r>
            <a:r>
              <a:rPr lang="en-US" dirty="0"/>
              <a:t> group presents an outlier value of around 730. A slight decrease is forecasted.</a:t>
            </a:r>
            <a:endParaRPr lang="es-ES" dirty="0"/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102" y="1645866"/>
            <a:ext cx="7321385" cy="40420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497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687781"/>
            <a:ext cx="8596668" cy="1320800"/>
          </a:xfrm>
        </p:spPr>
        <p:txBody>
          <a:bodyPr/>
          <a:lstStyle/>
          <a:p>
            <a:r>
              <a:rPr lang="es-ES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Thank</a:t>
            </a:r>
            <a:r>
              <a:rPr lang="es-ES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you</a:t>
            </a:r>
            <a:r>
              <a:rPr lang="es-ES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for</a:t>
            </a:r>
            <a:r>
              <a:rPr lang="es-ES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your</a:t>
            </a:r>
            <a:r>
              <a:rPr lang="es-ES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interest</a:t>
            </a:r>
            <a:r>
              <a:rPr lang="es-ES" dirty="0" smtClean="0">
                <a:latin typeface="MV Boli" panose="02000500030200090000" pitchFamily="2" charset="0"/>
                <a:cs typeface="MV Boli" panose="02000500030200090000" pitchFamily="2" charset="0"/>
              </a:rPr>
              <a:t>!</a:t>
            </a:r>
            <a:endParaRPr lang="es-E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8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345</Words>
  <Application>Microsoft Office PowerPoint</Application>
  <PresentationFormat>Panorámica</PresentationFormat>
  <Paragraphs>37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MV Boli</vt:lpstr>
      <vt:lpstr>Trebuchet MS</vt:lpstr>
      <vt:lpstr>Wingdings 3</vt:lpstr>
      <vt:lpstr>Faceta</vt:lpstr>
      <vt:lpstr>Time Series Forecasting</vt:lpstr>
      <vt:lpstr>Index</vt:lpstr>
      <vt:lpstr>1. Understanding the data</vt:lpstr>
      <vt:lpstr>2. Performing the forecast </vt:lpstr>
      <vt:lpstr>3. Visualising the results</vt:lpstr>
      <vt:lpstr>Conclusions</vt:lpstr>
      <vt:lpstr>Thank you for your interest!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Task for Working Students: Time Series Forecasting</dc:title>
  <dc:creator>USUARIO</dc:creator>
  <cp:lastModifiedBy>USUARIO</cp:lastModifiedBy>
  <cp:revision>30</cp:revision>
  <dcterms:created xsi:type="dcterms:W3CDTF">2025-05-04T02:51:51Z</dcterms:created>
  <dcterms:modified xsi:type="dcterms:W3CDTF">2025-07-13T23:25:00Z</dcterms:modified>
</cp:coreProperties>
</file>