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Roboto Medium"/>
      <p:regular r:id="rId24"/>
      <p:bold r:id="rId25"/>
      <p:italic r:id="rId26"/>
      <p:boldItalic r:id="rId27"/>
    </p:embeddedFont>
    <p:embeddedFont>
      <p:font typeface="Merriweather Black"/>
      <p:bold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edium-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italic.fntdata"/><Relationship Id="rId25" Type="http://schemas.openxmlformats.org/officeDocument/2006/relationships/font" Target="fonts/RobotoMedium-bold.fntdata"/><Relationship Id="rId28" Type="http://schemas.openxmlformats.org/officeDocument/2006/relationships/font" Target="fonts/MerriweatherBlack-bold.fntdata"/><Relationship Id="rId27"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lack-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f462f16a3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f462f16a3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f462f16a3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f462f16a3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462f16a3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462f16a3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Tesla is an automotive company founded in 2003 that specializes in electric cars and energy storage. Known for taking more risks than other companies, Tesla's stock price, TSLA, has been a hot topic this year due to predictions that it will reach $200 by the end of 2023. Despite fluctuating over the years, the stock price has risen significantly since Tesla introduced the Model S in 2011. Recently, the price dropped due to a racial discrimination lawsuit, but it has since stabilized and is currently low, providing an opportunity for customers to invest in TSLA shares. Overall, there is a good probability that the stock price will rise once more.</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462f16a3d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462f16a3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462f16a3d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462f16a3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462f16a3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462f16a3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rgbClr val="CFE2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tesla.com/elon-musk" TargetMode="External"/><Relationship Id="rId4" Type="http://schemas.openxmlformats.org/officeDocument/2006/relationships/hyperlink" Target="https://www.tesla.com/elon-mus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04900" y="1775225"/>
            <a:ext cx="8415300" cy="8388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erriweather Black"/>
                <a:ea typeface="Merriweather Black"/>
                <a:cs typeface="Merriweather Black"/>
                <a:sym typeface="Merriweather Black"/>
              </a:rPr>
              <a:t>TESLA STOCK </a:t>
            </a:r>
            <a:endParaRPr>
              <a:solidFill>
                <a:schemeClr val="dk1"/>
              </a:solidFill>
              <a:latin typeface="Merriweather Black"/>
              <a:ea typeface="Merriweather Black"/>
              <a:cs typeface="Merriweather Black"/>
              <a:sym typeface="Merriweather Black"/>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Merriweather"/>
                <a:ea typeface="Merriweather"/>
                <a:cs typeface="Merriweather"/>
                <a:sym typeface="Merriweather"/>
              </a:rPr>
              <a:t>BY MIRNA PHILIP</a:t>
            </a:r>
            <a:endParaRPr b="1">
              <a:solidFill>
                <a:schemeClr val="dk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rgbClr val="000000"/>
                </a:solidFill>
                <a:latin typeface="Roboto Medium"/>
                <a:ea typeface="Roboto Medium"/>
                <a:cs typeface="Roboto Medium"/>
                <a:sym typeface="Roboto Medium"/>
              </a:rPr>
              <a:t>Business Objective &amp; Success Criteria</a:t>
            </a:r>
            <a:endParaRPr>
              <a:solidFill>
                <a:srgbClr val="000000"/>
              </a:solidFill>
              <a:latin typeface="Roboto Medium"/>
              <a:ea typeface="Roboto Medium"/>
              <a:cs typeface="Roboto Medium"/>
              <a:sym typeface="Roboto Medium"/>
            </a:endParaRPr>
          </a:p>
          <a:p>
            <a:pPr indent="0" lvl="0" marL="0" rtl="0" algn="l">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
        <p:nvSpPr>
          <p:cNvPr id="166" name="Google Shape;166;p22"/>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7" name="Google Shape;167;p22"/>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Revenue Growth</a:t>
            </a:r>
            <a:endParaRPr>
              <a:solidFill>
                <a:schemeClr val="lt1"/>
              </a:solidFill>
            </a:endParaRPr>
          </a:p>
        </p:txBody>
      </p:sp>
      <p:sp>
        <p:nvSpPr>
          <p:cNvPr id="168" name="Google Shape;168;p22"/>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With increased manufacturing and sales of its electric vehicles, Tesla has seen a sharp increase in revenue the currently the revenue is $15.2 billion</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800"/>
              </a:spcAft>
              <a:buNone/>
            </a:pPr>
            <a:r>
              <a:t/>
            </a:r>
            <a:endParaRPr sz="1600"/>
          </a:p>
        </p:txBody>
      </p:sp>
      <p:sp>
        <p:nvSpPr>
          <p:cNvPr id="169" name="Google Shape;169;p22"/>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0" name="Google Shape;170;p22"/>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Earning Per Share</a:t>
            </a:r>
            <a:endParaRPr>
              <a:solidFill>
                <a:schemeClr val="lt1"/>
              </a:solidFill>
            </a:endParaRPr>
          </a:p>
        </p:txBody>
      </p:sp>
      <p:sp>
        <p:nvSpPr>
          <p:cNvPr id="171" name="Google Shape;171;p22"/>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With a positive earnings per share of $1.68 for the quarter., Tesla has been continuously profitable in recent years.</a:t>
            </a:r>
            <a:endParaRPr sz="1600"/>
          </a:p>
        </p:txBody>
      </p:sp>
      <p:sp>
        <p:nvSpPr>
          <p:cNvPr id="172" name="Google Shape;172;p22"/>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3" name="Google Shape;173;p22"/>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Market Share</a:t>
            </a:r>
            <a:endParaRPr>
              <a:solidFill>
                <a:schemeClr val="lt1"/>
              </a:solidFill>
            </a:endParaRPr>
          </a:p>
        </p:txBody>
      </p:sp>
      <p:sp>
        <p:nvSpPr>
          <p:cNvPr id="174" name="Google Shape;174;p22"/>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With a strong market share, Tesla dominates the electric vehicle industry.</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800"/>
              </a:spcAft>
              <a:buNone/>
            </a:pPr>
            <a:r>
              <a:rPr b="1" lang="en">
                <a:solidFill>
                  <a:srgbClr val="000000"/>
                </a:solidFill>
                <a:latin typeface="Times New Roman"/>
                <a:ea typeface="Times New Roman"/>
                <a:cs typeface="Times New Roman"/>
                <a:sym typeface="Times New Roman"/>
              </a:rPr>
              <a:t>Data Science Glossary</a:t>
            </a:r>
            <a:endParaRPr/>
          </a:p>
        </p:txBody>
      </p:sp>
      <p:sp>
        <p:nvSpPr>
          <p:cNvPr id="180" name="Google Shape;180;p23"/>
          <p:cNvSpPr/>
          <p:nvPr/>
        </p:nvSpPr>
        <p:spPr>
          <a:xfrm>
            <a:off x="1862988" y="2496164"/>
            <a:ext cx="2123700" cy="6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txBox="1"/>
          <p:nvPr>
            <p:ph idx="4294967295" type="body"/>
          </p:nvPr>
        </p:nvSpPr>
        <p:spPr>
          <a:xfrm>
            <a:off x="1922713" y="2496325"/>
            <a:ext cx="1922700" cy="697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lt1"/>
                </a:solidFill>
              </a:rPr>
              <a:t>Exploratory Data Analysis</a:t>
            </a:r>
            <a:endParaRPr sz="1100">
              <a:solidFill>
                <a:schemeClr val="lt1"/>
              </a:solidFill>
            </a:endParaRPr>
          </a:p>
        </p:txBody>
      </p:sp>
      <p:sp>
        <p:nvSpPr>
          <p:cNvPr id="182" name="Google Shape;182;p23"/>
          <p:cNvSpPr/>
          <p:nvPr/>
        </p:nvSpPr>
        <p:spPr>
          <a:xfrm>
            <a:off x="3756563" y="1311714"/>
            <a:ext cx="2123700" cy="6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Python</a:t>
            </a:r>
            <a:endParaRPr>
              <a:solidFill>
                <a:schemeClr val="lt1"/>
              </a:solidFill>
            </a:endParaRPr>
          </a:p>
        </p:txBody>
      </p:sp>
      <p:sp>
        <p:nvSpPr>
          <p:cNvPr id="183" name="Google Shape;183;p23"/>
          <p:cNvSpPr/>
          <p:nvPr/>
        </p:nvSpPr>
        <p:spPr>
          <a:xfrm>
            <a:off x="5647838" y="2496164"/>
            <a:ext cx="2123700" cy="6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lang="en" sz="1200">
                <a:solidFill>
                  <a:schemeClr val="lt1"/>
                </a:solidFill>
                <a:latin typeface="Roboto"/>
                <a:ea typeface="Roboto"/>
                <a:cs typeface="Roboto"/>
                <a:sym typeface="Roboto"/>
              </a:rPr>
              <a:t> Predictive Modeling </a:t>
            </a:r>
            <a:endParaRPr>
              <a:solidFill>
                <a:schemeClr val="lt1"/>
              </a:solidFill>
              <a:latin typeface="Roboto"/>
              <a:ea typeface="Roboto"/>
              <a:cs typeface="Roboto"/>
              <a:sym typeface="Roboto"/>
            </a:endParaRPr>
          </a:p>
        </p:txBody>
      </p:sp>
      <p:grpSp>
        <p:nvGrpSpPr>
          <p:cNvPr id="184" name="Google Shape;184;p23"/>
          <p:cNvGrpSpPr/>
          <p:nvPr/>
        </p:nvGrpSpPr>
        <p:grpSpPr>
          <a:xfrm>
            <a:off x="2052325" y="3243749"/>
            <a:ext cx="1663475" cy="531913"/>
            <a:chOff x="6246825" y="2975824"/>
            <a:chExt cx="1663475" cy="531913"/>
          </a:xfrm>
        </p:grpSpPr>
        <p:cxnSp>
          <p:nvCxnSpPr>
            <p:cNvPr id="185" name="Google Shape;185;p23"/>
            <p:cNvCxnSpPr/>
            <p:nvPr/>
          </p:nvCxnSpPr>
          <p:spPr>
            <a:xfrm flipH="1">
              <a:off x="6246825" y="2975824"/>
              <a:ext cx="831600" cy="531900"/>
            </a:xfrm>
            <a:prstGeom prst="bentConnector3">
              <a:avLst>
                <a:gd fmla="val 50000" name="adj1"/>
              </a:avLst>
            </a:prstGeom>
            <a:noFill/>
            <a:ln cap="flat" cmpd="sng" w="9525">
              <a:solidFill>
                <a:schemeClr val="lt2"/>
              </a:solidFill>
              <a:prstDash val="solid"/>
              <a:round/>
              <a:headEnd len="sm" w="sm" type="none"/>
              <a:tailEnd len="sm" w="sm" type="none"/>
            </a:ln>
          </p:spPr>
        </p:cxnSp>
        <p:cxnSp>
          <p:nvCxnSpPr>
            <p:cNvPr id="186" name="Google Shape;186;p23"/>
            <p:cNvCxnSpPr/>
            <p:nvPr/>
          </p:nvCxnSpPr>
          <p:spPr>
            <a:xfrm>
              <a:off x="7078400" y="2975837"/>
              <a:ext cx="831900" cy="531900"/>
            </a:xfrm>
            <a:prstGeom prst="bentConnector3">
              <a:avLst>
                <a:gd fmla="val 50000" name="adj1"/>
              </a:avLst>
            </a:prstGeom>
            <a:noFill/>
            <a:ln cap="flat" cmpd="sng" w="9525">
              <a:solidFill>
                <a:schemeClr val="lt2"/>
              </a:solidFill>
              <a:prstDash val="solid"/>
              <a:round/>
              <a:headEnd len="sm" w="sm" type="none"/>
              <a:tailEnd len="sm" w="sm" type="none"/>
            </a:ln>
          </p:spPr>
        </p:cxnSp>
      </p:grpSp>
      <p:grpSp>
        <p:nvGrpSpPr>
          <p:cNvPr id="187" name="Google Shape;187;p23"/>
          <p:cNvGrpSpPr/>
          <p:nvPr/>
        </p:nvGrpSpPr>
        <p:grpSpPr>
          <a:xfrm>
            <a:off x="3986688" y="2056181"/>
            <a:ext cx="1663475" cy="826698"/>
            <a:chOff x="6246825" y="2975824"/>
            <a:chExt cx="1663475" cy="531913"/>
          </a:xfrm>
        </p:grpSpPr>
        <p:cxnSp>
          <p:nvCxnSpPr>
            <p:cNvPr id="188" name="Google Shape;188;p23"/>
            <p:cNvCxnSpPr/>
            <p:nvPr/>
          </p:nvCxnSpPr>
          <p:spPr>
            <a:xfrm flipH="1">
              <a:off x="6246825" y="2975824"/>
              <a:ext cx="831600" cy="531900"/>
            </a:xfrm>
            <a:prstGeom prst="bentConnector3">
              <a:avLst>
                <a:gd fmla="val 50000" name="adj1"/>
              </a:avLst>
            </a:prstGeom>
            <a:noFill/>
            <a:ln cap="flat" cmpd="sng" w="9525">
              <a:solidFill>
                <a:schemeClr val="lt2"/>
              </a:solidFill>
              <a:prstDash val="solid"/>
              <a:round/>
              <a:headEnd len="sm" w="sm" type="none"/>
              <a:tailEnd len="sm" w="sm" type="none"/>
            </a:ln>
          </p:spPr>
        </p:cxnSp>
        <p:cxnSp>
          <p:nvCxnSpPr>
            <p:cNvPr id="189" name="Google Shape;189;p23"/>
            <p:cNvCxnSpPr/>
            <p:nvPr/>
          </p:nvCxnSpPr>
          <p:spPr>
            <a:xfrm>
              <a:off x="7078400" y="2975837"/>
              <a:ext cx="831900" cy="531900"/>
            </a:xfrm>
            <a:prstGeom prst="bentConnector3">
              <a:avLst>
                <a:gd fmla="val 50000" name="adj1"/>
              </a:avLst>
            </a:prstGeom>
            <a:noFill/>
            <a:ln cap="flat" cmpd="sng" w="9525">
              <a:solidFill>
                <a:schemeClr val="lt2"/>
              </a:solidFill>
              <a:prstDash val="solid"/>
              <a:round/>
              <a:headEnd len="sm" w="sm" type="none"/>
              <a:tailEnd len="sm" w="sm" type="none"/>
            </a:ln>
          </p:spPr>
        </p:cxnSp>
      </p:grpSp>
      <p:sp>
        <p:nvSpPr>
          <p:cNvPr id="190" name="Google Shape;190;p23"/>
          <p:cNvSpPr/>
          <p:nvPr/>
        </p:nvSpPr>
        <p:spPr>
          <a:xfrm>
            <a:off x="1295338" y="3775650"/>
            <a:ext cx="1568700" cy="6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lang="en" sz="1200">
                <a:solidFill>
                  <a:schemeClr val="lt1"/>
                </a:solidFill>
                <a:latin typeface="Roboto"/>
                <a:ea typeface="Roboto"/>
                <a:cs typeface="Roboto"/>
                <a:sym typeface="Roboto"/>
              </a:rPr>
              <a:t>Data cleaning </a:t>
            </a:r>
            <a:endParaRPr>
              <a:solidFill>
                <a:schemeClr val="lt1"/>
              </a:solidFill>
              <a:latin typeface="Roboto"/>
              <a:ea typeface="Roboto"/>
              <a:cs typeface="Roboto"/>
              <a:sym typeface="Roboto"/>
            </a:endParaRPr>
          </a:p>
        </p:txBody>
      </p:sp>
      <p:sp>
        <p:nvSpPr>
          <p:cNvPr id="191" name="Google Shape;191;p23"/>
          <p:cNvSpPr/>
          <p:nvPr/>
        </p:nvSpPr>
        <p:spPr>
          <a:xfrm>
            <a:off x="2908738" y="3775650"/>
            <a:ext cx="1568700" cy="6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lang="en" sz="1200">
                <a:solidFill>
                  <a:schemeClr val="lt1"/>
                </a:solidFill>
                <a:latin typeface="Roboto"/>
                <a:ea typeface="Roboto"/>
                <a:cs typeface="Roboto"/>
                <a:sym typeface="Roboto"/>
              </a:rPr>
              <a:t>Data </a:t>
            </a:r>
            <a:r>
              <a:rPr lang="en" sz="1200">
                <a:solidFill>
                  <a:schemeClr val="lt1"/>
                </a:solidFill>
                <a:latin typeface="Roboto"/>
                <a:ea typeface="Roboto"/>
                <a:cs typeface="Roboto"/>
                <a:sym typeface="Roboto"/>
              </a:rPr>
              <a:t>Visualization</a:t>
            </a:r>
            <a:r>
              <a:rPr lang="en" sz="1200">
                <a:solidFill>
                  <a:schemeClr val="lt1"/>
                </a:solidFill>
                <a:latin typeface="Roboto"/>
                <a:ea typeface="Roboto"/>
                <a:cs typeface="Roboto"/>
                <a:sym typeface="Roboto"/>
              </a:rPr>
              <a:t> </a:t>
            </a:r>
            <a:endParaRPr>
              <a:solidFill>
                <a:schemeClr val="lt1"/>
              </a:solidFill>
              <a:latin typeface="Roboto"/>
              <a:ea typeface="Roboto"/>
              <a:cs typeface="Roboto"/>
              <a:sym typeface="Roboto"/>
            </a:endParaRPr>
          </a:p>
        </p:txBody>
      </p:sp>
      <p:grpSp>
        <p:nvGrpSpPr>
          <p:cNvPr id="192" name="Google Shape;192;p23"/>
          <p:cNvGrpSpPr/>
          <p:nvPr/>
        </p:nvGrpSpPr>
        <p:grpSpPr>
          <a:xfrm>
            <a:off x="5811138" y="3243842"/>
            <a:ext cx="1760622" cy="607816"/>
            <a:chOff x="6246825" y="2975824"/>
            <a:chExt cx="1663475" cy="531913"/>
          </a:xfrm>
        </p:grpSpPr>
        <p:cxnSp>
          <p:nvCxnSpPr>
            <p:cNvPr id="193" name="Google Shape;193;p23"/>
            <p:cNvCxnSpPr/>
            <p:nvPr/>
          </p:nvCxnSpPr>
          <p:spPr>
            <a:xfrm flipH="1">
              <a:off x="6246825" y="2975824"/>
              <a:ext cx="831600" cy="531900"/>
            </a:xfrm>
            <a:prstGeom prst="bentConnector3">
              <a:avLst>
                <a:gd fmla="val 50000" name="adj1"/>
              </a:avLst>
            </a:prstGeom>
            <a:noFill/>
            <a:ln cap="flat" cmpd="sng" w="9525">
              <a:solidFill>
                <a:schemeClr val="lt2"/>
              </a:solidFill>
              <a:prstDash val="solid"/>
              <a:round/>
              <a:headEnd len="sm" w="sm" type="none"/>
              <a:tailEnd len="sm" w="sm" type="none"/>
            </a:ln>
          </p:spPr>
        </p:cxnSp>
        <p:cxnSp>
          <p:nvCxnSpPr>
            <p:cNvPr id="194" name="Google Shape;194;p23"/>
            <p:cNvCxnSpPr/>
            <p:nvPr/>
          </p:nvCxnSpPr>
          <p:spPr>
            <a:xfrm>
              <a:off x="7078400" y="2975837"/>
              <a:ext cx="831900" cy="531900"/>
            </a:xfrm>
            <a:prstGeom prst="bentConnector3">
              <a:avLst>
                <a:gd fmla="val 50000" name="adj1"/>
              </a:avLst>
            </a:prstGeom>
            <a:noFill/>
            <a:ln cap="flat" cmpd="sng" w="9525">
              <a:solidFill>
                <a:schemeClr val="lt2"/>
              </a:solidFill>
              <a:prstDash val="solid"/>
              <a:round/>
              <a:headEnd len="sm" w="sm" type="none"/>
              <a:tailEnd len="sm" w="sm" type="none"/>
            </a:ln>
          </p:spPr>
        </p:cxnSp>
      </p:grpSp>
      <p:sp>
        <p:nvSpPr>
          <p:cNvPr id="195" name="Google Shape;195;p23"/>
          <p:cNvSpPr/>
          <p:nvPr/>
        </p:nvSpPr>
        <p:spPr>
          <a:xfrm>
            <a:off x="4994688" y="3775650"/>
            <a:ext cx="1663500" cy="6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lang="en" sz="1200">
                <a:solidFill>
                  <a:schemeClr val="lt1"/>
                </a:solidFill>
                <a:latin typeface="Roboto"/>
                <a:ea typeface="Roboto"/>
                <a:cs typeface="Roboto"/>
                <a:sym typeface="Roboto"/>
              </a:rPr>
              <a:t>Linear Regression </a:t>
            </a:r>
            <a:endParaRPr>
              <a:solidFill>
                <a:schemeClr val="lt1"/>
              </a:solidFill>
              <a:latin typeface="Roboto"/>
              <a:ea typeface="Roboto"/>
              <a:cs typeface="Roboto"/>
              <a:sym typeface="Roboto"/>
            </a:endParaRPr>
          </a:p>
        </p:txBody>
      </p:sp>
      <p:sp>
        <p:nvSpPr>
          <p:cNvPr id="196" name="Google Shape;196;p23"/>
          <p:cNvSpPr/>
          <p:nvPr/>
        </p:nvSpPr>
        <p:spPr>
          <a:xfrm>
            <a:off x="6784563" y="3775650"/>
            <a:ext cx="1663500" cy="6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lang="en" sz="1200">
                <a:solidFill>
                  <a:schemeClr val="lt1"/>
                </a:solidFill>
                <a:latin typeface="Roboto"/>
                <a:ea typeface="Roboto"/>
                <a:cs typeface="Roboto"/>
                <a:sym typeface="Roboto"/>
              </a:rPr>
              <a:t>Forecasting</a:t>
            </a:r>
            <a:r>
              <a:rPr lang="en" sz="1200">
                <a:solidFill>
                  <a:schemeClr val="lt1"/>
                </a:solidFill>
                <a:latin typeface="Roboto"/>
                <a:ea typeface="Roboto"/>
                <a:cs typeface="Roboto"/>
                <a:sym typeface="Roboto"/>
              </a:rPr>
              <a:t> </a:t>
            </a:r>
            <a:endParaRPr>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1200"/>
              </a:spcAft>
              <a:buNone/>
            </a:pPr>
            <a:r>
              <a:rPr b="1" lang="en">
                <a:solidFill>
                  <a:schemeClr val="accent1"/>
                </a:solidFill>
                <a:latin typeface="Times New Roman"/>
                <a:ea typeface="Times New Roman"/>
                <a:cs typeface="Times New Roman"/>
                <a:sym typeface="Times New Roman"/>
              </a:rPr>
              <a:t>Estimate the cost of the Project </a:t>
            </a:r>
            <a:endParaRPr>
              <a:solidFill>
                <a:schemeClr val="accent1"/>
              </a:solidFill>
            </a:endParaRPr>
          </a:p>
        </p:txBody>
      </p:sp>
      <p:sp>
        <p:nvSpPr>
          <p:cNvPr id="202" name="Google Shape;202;p24"/>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Needed:</a:t>
            </a:r>
            <a:endParaRPr/>
          </a:p>
          <a:p>
            <a:pPr indent="-304800" lvl="0" marL="457200" rtl="0" algn="l">
              <a:lnSpc>
                <a:spcPct val="200000"/>
              </a:lnSpc>
              <a:spcBef>
                <a:spcPts val="16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Data scientist</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Project management</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MacBook Air </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Other necessary items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
        <p:nvSpPr>
          <p:cNvPr id="203" name="Google Shape;203;p24"/>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a:t>
            </a:r>
            <a:endParaRPr/>
          </a:p>
          <a:p>
            <a:pPr indent="-304800" lvl="0" marL="457200" rtl="0" algn="l">
              <a:lnSpc>
                <a:spcPct val="200000"/>
              </a:lnSpc>
              <a:spcBef>
                <a:spcPts val="16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Data scientist: $10,000</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Project management: $15,000</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MacBook Air: $1,000</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Other necessary items: $5,000</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1200">
                <a:solidFill>
                  <a:srgbClr val="000000"/>
                </a:solidFill>
                <a:latin typeface="Times New Roman"/>
                <a:ea typeface="Times New Roman"/>
                <a:cs typeface="Times New Roman"/>
                <a:sym typeface="Times New Roman"/>
              </a:rPr>
              <a:t>The estimate cost of this project is $31,000 united state dollars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descr="Background pointer shape in timeline graphic" id="208" name="Google Shape;208;p25"/>
          <p:cNvSpPr/>
          <p:nvPr/>
        </p:nvSpPr>
        <p:spPr>
          <a:xfrm>
            <a:off x="296009" y="22514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9" name="Google Shape;209;p25"/>
          <p:cNvSpPr txBox="1"/>
          <p:nvPr>
            <p:ph idx="4294967295" type="body"/>
          </p:nvPr>
        </p:nvSpPr>
        <p:spPr>
          <a:xfrm>
            <a:off x="295998" y="23889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Week 1 &amp; 2</a:t>
            </a:r>
            <a:endParaRPr sz="1600">
              <a:solidFill>
                <a:schemeClr val="lt1"/>
              </a:solidFill>
            </a:endParaRPr>
          </a:p>
        </p:txBody>
      </p:sp>
      <p:grpSp>
        <p:nvGrpSpPr>
          <p:cNvPr id="210" name="Google Shape;210;p25"/>
          <p:cNvGrpSpPr/>
          <p:nvPr/>
        </p:nvGrpSpPr>
        <p:grpSpPr>
          <a:xfrm>
            <a:off x="924345" y="1662615"/>
            <a:ext cx="198900" cy="593656"/>
            <a:chOff x="777447" y="1610215"/>
            <a:chExt cx="198900" cy="593656"/>
          </a:xfrm>
        </p:grpSpPr>
        <p:cxnSp>
          <p:nvCxnSpPr>
            <p:cNvPr id="211" name="Google Shape;211;p2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12" name="Google Shape;212;p25"/>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213" name="Google Shape;213;p25"/>
          <p:cNvSpPr/>
          <p:nvPr/>
        </p:nvSpPr>
        <p:spPr>
          <a:xfrm>
            <a:off x="1772129" y="22514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4" name="Google Shape;214;p25"/>
          <p:cNvSpPr txBox="1"/>
          <p:nvPr>
            <p:ph idx="4294967295" type="body"/>
          </p:nvPr>
        </p:nvSpPr>
        <p:spPr>
          <a:xfrm>
            <a:off x="2081392" y="23889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Week 3 &amp; 4 </a:t>
            </a:r>
            <a:endParaRPr sz="1600">
              <a:solidFill>
                <a:schemeClr val="lt1"/>
              </a:solidFill>
            </a:endParaRPr>
          </a:p>
        </p:txBody>
      </p:sp>
      <p:grpSp>
        <p:nvGrpSpPr>
          <p:cNvPr id="215" name="Google Shape;215;p25"/>
          <p:cNvGrpSpPr/>
          <p:nvPr/>
        </p:nvGrpSpPr>
        <p:grpSpPr>
          <a:xfrm>
            <a:off x="2639707" y="2991358"/>
            <a:ext cx="198900" cy="593656"/>
            <a:chOff x="2223534" y="2938958"/>
            <a:chExt cx="198900" cy="593656"/>
          </a:xfrm>
        </p:grpSpPr>
        <p:cxnSp>
          <p:nvCxnSpPr>
            <p:cNvPr id="216" name="Google Shape;216;p2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17" name="Google Shape;217;p25"/>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218" name="Google Shape;218;p25"/>
          <p:cNvSpPr/>
          <p:nvPr/>
        </p:nvSpPr>
        <p:spPr>
          <a:xfrm>
            <a:off x="3427048" y="22514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9" name="Google Shape;219;p25"/>
          <p:cNvSpPr txBox="1"/>
          <p:nvPr>
            <p:ph idx="4294967295" type="body"/>
          </p:nvPr>
        </p:nvSpPr>
        <p:spPr>
          <a:xfrm>
            <a:off x="3726592" y="23889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Week 5</a:t>
            </a:r>
            <a:endParaRPr sz="1600">
              <a:solidFill>
                <a:schemeClr val="lt1"/>
              </a:solidFill>
            </a:endParaRPr>
          </a:p>
        </p:txBody>
      </p:sp>
      <p:grpSp>
        <p:nvGrpSpPr>
          <p:cNvPr id="220" name="Google Shape;220;p25"/>
          <p:cNvGrpSpPr/>
          <p:nvPr/>
        </p:nvGrpSpPr>
        <p:grpSpPr>
          <a:xfrm>
            <a:off x="4274620" y="1662615"/>
            <a:ext cx="198900" cy="593656"/>
            <a:chOff x="3918084" y="1610215"/>
            <a:chExt cx="198900" cy="593656"/>
          </a:xfrm>
        </p:grpSpPr>
        <p:cxnSp>
          <p:nvCxnSpPr>
            <p:cNvPr id="221" name="Google Shape;221;p2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22" name="Google Shape;222;p2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223" name="Google Shape;223;p25"/>
          <p:cNvSpPr/>
          <p:nvPr/>
        </p:nvSpPr>
        <p:spPr>
          <a:xfrm>
            <a:off x="5081968" y="22514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4" name="Google Shape;224;p25"/>
          <p:cNvSpPr txBox="1"/>
          <p:nvPr>
            <p:ph idx="4294967295" type="body"/>
          </p:nvPr>
        </p:nvSpPr>
        <p:spPr>
          <a:xfrm>
            <a:off x="5371774" y="23889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Week 6</a:t>
            </a:r>
            <a:endParaRPr sz="1600">
              <a:solidFill>
                <a:schemeClr val="lt1"/>
              </a:solidFill>
            </a:endParaRPr>
          </a:p>
        </p:txBody>
      </p:sp>
      <p:grpSp>
        <p:nvGrpSpPr>
          <p:cNvPr id="225" name="Google Shape;225;p25"/>
          <p:cNvGrpSpPr/>
          <p:nvPr/>
        </p:nvGrpSpPr>
        <p:grpSpPr>
          <a:xfrm>
            <a:off x="5928145" y="2991358"/>
            <a:ext cx="198900" cy="593656"/>
            <a:chOff x="5958946" y="2938958"/>
            <a:chExt cx="198900" cy="593656"/>
          </a:xfrm>
        </p:grpSpPr>
        <p:cxnSp>
          <p:nvCxnSpPr>
            <p:cNvPr id="226" name="Google Shape;226;p25"/>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27" name="Google Shape;227;p25"/>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228" name="Google Shape;228;p25"/>
          <p:cNvSpPr/>
          <p:nvPr/>
        </p:nvSpPr>
        <p:spPr>
          <a:xfrm>
            <a:off x="6736888" y="22514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9" name="Google Shape;229;p25"/>
          <p:cNvSpPr txBox="1"/>
          <p:nvPr>
            <p:ph idx="4294967295" type="body"/>
          </p:nvPr>
        </p:nvSpPr>
        <p:spPr>
          <a:xfrm>
            <a:off x="7066587" y="23889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Week 7</a:t>
            </a:r>
            <a:endParaRPr sz="1600">
              <a:solidFill>
                <a:schemeClr val="lt1"/>
              </a:solidFill>
            </a:endParaRPr>
          </a:p>
        </p:txBody>
      </p:sp>
      <p:grpSp>
        <p:nvGrpSpPr>
          <p:cNvPr id="230" name="Google Shape;230;p25"/>
          <p:cNvGrpSpPr/>
          <p:nvPr/>
        </p:nvGrpSpPr>
        <p:grpSpPr>
          <a:xfrm>
            <a:off x="7624882" y="1662615"/>
            <a:ext cx="198900" cy="593656"/>
            <a:chOff x="3918084" y="1610215"/>
            <a:chExt cx="198900" cy="593656"/>
          </a:xfrm>
        </p:grpSpPr>
        <p:cxnSp>
          <p:nvCxnSpPr>
            <p:cNvPr id="231" name="Google Shape;231;p2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32" name="Google Shape;232;p2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5"/>
          <p:cNvSpPr txBox="1"/>
          <p:nvPr/>
        </p:nvSpPr>
        <p:spPr>
          <a:xfrm>
            <a:off x="232100" y="259550"/>
            <a:ext cx="19362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Roboto"/>
                <a:ea typeface="Roboto"/>
                <a:cs typeface="Roboto"/>
                <a:sym typeface="Roboto"/>
              </a:rPr>
              <a:t>Understand Business:</a:t>
            </a:r>
            <a:endParaRPr b="1" sz="13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Background</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Inventory</a:t>
            </a:r>
            <a:r>
              <a:rPr lang="en" sz="1200">
                <a:latin typeface="Roboto"/>
                <a:ea typeface="Roboto"/>
                <a:cs typeface="Roboto"/>
                <a:sym typeface="Roboto"/>
              </a:rPr>
              <a:t> sources </a:t>
            </a:r>
            <a:endParaRPr sz="1200">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Business risks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Requirements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34" name="Google Shape;234;p25"/>
          <p:cNvSpPr txBox="1"/>
          <p:nvPr/>
        </p:nvSpPr>
        <p:spPr>
          <a:xfrm>
            <a:off x="1694025" y="3693550"/>
            <a:ext cx="18723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Data Understanding:</a:t>
            </a:r>
            <a:endParaRPr b="1">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Collecting</a:t>
            </a:r>
            <a:r>
              <a:rPr lang="en" sz="1300">
                <a:latin typeface="Roboto"/>
                <a:ea typeface="Roboto"/>
                <a:cs typeface="Roboto"/>
                <a:sym typeface="Roboto"/>
              </a:rPr>
              <a:t> data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Data Exploration</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Data Quality </a:t>
            </a:r>
            <a:endParaRPr sz="13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35" name="Google Shape;235;p25"/>
          <p:cNvSpPr txBox="1"/>
          <p:nvPr/>
        </p:nvSpPr>
        <p:spPr>
          <a:xfrm>
            <a:off x="3626575" y="187525"/>
            <a:ext cx="2431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Data Preparation:</a:t>
            </a:r>
            <a:endParaRPr b="1">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Data Collecting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Data Cleaning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Apply ML</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Data visualization </a:t>
            </a:r>
            <a:endParaRPr sz="13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36" name="Google Shape;236;p25"/>
          <p:cNvSpPr txBox="1"/>
          <p:nvPr/>
        </p:nvSpPr>
        <p:spPr>
          <a:xfrm>
            <a:off x="5153550" y="3603125"/>
            <a:ext cx="31746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Report </a:t>
            </a:r>
            <a:r>
              <a:rPr b="1" lang="en">
                <a:latin typeface="Roboto"/>
                <a:ea typeface="Roboto"/>
                <a:cs typeface="Roboto"/>
                <a:sym typeface="Roboto"/>
              </a:rPr>
              <a:t>Preparation:</a:t>
            </a:r>
            <a:endParaRPr b="1">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Gantt Chart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Editing the report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Adding Additional information </a:t>
            </a:r>
            <a:endParaRPr sz="1300">
              <a:latin typeface="Roboto"/>
              <a:ea typeface="Roboto"/>
              <a:cs typeface="Roboto"/>
              <a:sym typeface="Roboto"/>
            </a:endParaRPr>
          </a:p>
        </p:txBody>
      </p:sp>
      <p:sp>
        <p:nvSpPr>
          <p:cNvPr id="237" name="Google Shape;237;p25"/>
          <p:cNvSpPr txBox="1"/>
          <p:nvPr/>
        </p:nvSpPr>
        <p:spPr>
          <a:xfrm>
            <a:off x="6399225" y="308075"/>
            <a:ext cx="2531700" cy="16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Presentation:</a:t>
            </a:r>
            <a:endParaRPr b="1">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Create google slide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Record video of the presentation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Present it to  Stakeholders</a:t>
            </a:r>
            <a:endParaRPr sz="13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References</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1200">
                <a:solidFill>
                  <a:srgbClr val="000000"/>
                </a:solidFill>
                <a:latin typeface="Times New Roman"/>
                <a:ea typeface="Times New Roman"/>
                <a:cs typeface="Times New Roman"/>
                <a:sym typeface="Times New Roman"/>
              </a:rPr>
              <a:t>Cadie Thompson, K. L. (n.d.). </a:t>
            </a:r>
            <a:r>
              <a:rPr i="1" lang="en" sz="1200">
                <a:solidFill>
                  <a:srgbClr val="000000"/>
                </a:solidFill>
                <a:latin typeface="Times New Roman"/>
                <a:ea typeface="Times New Roman"/>
                <a:cs typeface="Times New Roman"/>
                <a:sym typeface="Times New Roman"/>
              </a:rPr>
              <a:t>Tesla just celebrated its 12th year as a public company. Here are the most important moments in its history.</a:t>
            </a:r>
            <a:r>
              <a:rPr lang="en" sz="1200">
                <a:solidFill>
                  <a:srgbClr val="000000"/>
                </a:solidFill>
                <a:latin typeface="Times New Roman"/>
                <a:ea typeface="Times New Roman"/>
                <a:cs typeface="Times New Roman"/>
                <a:sym typeface="Times New Roman"/>
              </a:rPr>
              <a:t> Business Insider. Retrieved February 20,2023, from https://www.businessinsider.com/most-important-moments-tesla-history-2017-2#july-2003-tesla-motors-is-founded-by-a-group-of-silicon-valley-engineers-1 </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1200">
                <a:solidFill>
                  <a:srgbClr val="000000"/>
                </a:solidFill>
                <a:latin typeface="Times New Roman"/>
                <a:ea typeface="Times New Roman"/>
                <a:cs typeface="Times New Roman"/>
                <a:sym typeface="Times New Roman"/>
              </a:rPr>
              <a:t>Contributor, B. G. (2022, October 18). </a:t>
            </a:r>
            <a:r>
              <a:rPr i="1" lang="en" sz="1200">
                <a:solidFill>
                  <a:srgbClr val="000000"/>
                </a:solidFill>
                <a:latin typeface="Times New Roman"/>
                <a:ea typeface="Times New Roman"/>
                <a:cs typeface="Times New Roman"/>
                <a:sym typeface="Times New Roman"/>
              </a:rPr>
              <a:t>Tesla History Timeline: Evolution &amp; Stock prices</a:t>
            </a:r>
            <a:r>
              <a:rPr lang="en" sz="1200">
                <a:solidFill>
                  <a:srgbClr val="000000"/>
                </a:solidFill>
                <a:latin typeface="Times New Roman"/>
                <a:ea typeface="Times New Roman"/>
                <a:cs typeface="Times New Roman"/>
                <a:sym typeface="Times New Roman"/>
              </a:rPr>
              <a:t>. CleanTechnica. Retrieved February 20, 2023, from https://cleantechnica.com/2022/10/18/tesla-history-timeline-evolution-stock-prices/ </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n" sz="1200">
                <a:solidFill>
                  <a:srgbClr val="000000"/>
                </a:solidFill>
                <a:latin typeface="Times New Roman"/>
                <a:ea typeface="Times New Roman"/>
                <a:cs typeface="Times New Roman"/>
                <a:sym typeface="Times New Roman"/>
              </a:rPr>
              <a:t>Tesla. (n.d.). Elon Musk. Retrieved from</a:t>
            </a:r>
            <a:r>
              <a:rPr lang="en" sz="12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200" u="sng">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https://www.tesla.com/elon-musk</a:t>
            </a:r>
            <a:r>
              <a:rPr lang="en" sz="1200">
                <a:solidFill>
                  <a:srgbClr val="000000"/>
                </a:solidFill>
                <a:latin typeface="Times New Roman"/>
                <a:ea typeface="Times New Roman"/>
                <a:cs typeface="Times New Roman"/>
                <a:sym typeface="Times New Roman"/>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OF TESLA  </a:t>
            </a:r>
            <a:endParaRPr/>
          </a:p>
        </p:txBody>
      </p:sp>
      <p:sp>
        <p:nvSpPr>
          <p:cNvPr id="92" name="Google Shape;92;p14"/>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sz="1800">
                <a:solidFill>
                  <a:schemeClr val="accent1"/>
                </a:solidFill>
              </a:rPr>
              <a:t>Tesla is an automotive company founded in 2003 that specializes in electric cars and energy storage.</a:t>
            </a:r>
            <a:endParaRPr sz="1800">
              <a:solidFill>
                <a:schemeClr val="accent1"/>
              </a:solidFill>
            </a:endParaRPr>
          </a:p>
          <a:p>
            <a:pPr indent="-342900" lvl="0" marL="457200" rtl="0" algn="l">
              <a:spcBef>
                <a:spcPts val="0"/>
              </a:spcBef>
              <a:spcAft>
                <a:spcPts val="0"/>
              </a:spcAft>
              <a:buClr>
                <a:schemeClr val="accent1"/>
              </a:buClr>
              <a:buSzPts val="1800"/>
              <a:buChar char="●"/>
            </a:pPr>
            <a:r>
              <a:rPr lang="en" sz="1800">
                <a:solidFill>
                  <a:schemeClr val="accent1"/>
                </a:solidFill>
              </a:rPr>
              <a:t>Tesla is known for taking more risks than other companies.</a:t>
            </a:r>
            <a:endParaRPr sz="1800">
              <a:solidFill>
                <a:schemeClr val="accent1"/>
              </a:solidFill>
            </a:endParaRPr>
          </a:p>
          <a:p>
            <a:pPr indent="-342900" lvl="0" marL="457200" rtl="0" algn="l">
              <a:spcBef>
                <a:spcPts val="0"/>
              </a:spcBef>
              <a:spcAft>
                <a:spcPts val="0"/>
              </a:spcAft>
              <a:buClr>
                <a:schemeClr val="accent1"/>
              </a:buClr>
              <a:buSzPts val="1800"/>
              <a:buChar char="●"/>
            </a:pPr>
            <a:r>
              <a:rPr lang="en" sz="1800">
                <a:solidFill>
                  <a:schemeClr val="accent1"/>
                </a:solidFill>
              </a:rPr>
              <a:t>Tesla's stock price, TSLA, has been a hot topic this year due to predictions that it will reach $200 by the end of 2023.</a:t>
            </a:r>
            <a:endParaRPr sz="1800">
              <a:solidFill>
                <a:schemeClr val="accent1"/>
              </a:solidFill>
            </a:endParaRPr>
          </a:p>
          <a:p>
            <a:pPr indent="0" lvl="0" marL="457200" rtl="0" algn="l">
              <a:spcBef>
                <a:spcPts val="0"/>
              </a:spcBef>
              <a:spcAft>
                <a:spcPts val="0"/>
              </a:spcAft>
              <a:buNone/>
            </a:pPr>
            <a:r>
              <a:t/>
            </a:r>
            <a:endParaRPr sz="1200">
              <a:solidFill>
                <a:schemeClr val="accent1"/>
              </a:solidFill>
            </a:endParaRPr>
          </a:p>
          <a:p>
            <a:pPr indent="0" lvl="0" marL="0" rtl="0" algn="l">
              <a:spcBef>
                <a:spcPts val="0"/>
              </a:spcBef>
              <a:spcAft>
                <a:spcPts val="1600"/>
              </a:spcAft>
              <a:buNone/>
            </a:pPr>
            <a:r>
              <a:t/>
            </a:r>
            <a:endParaRPr/>
          </a:p>
        </p:txBody>
      </p:sp>
      <p:pic>
        <p:nvPicPr>
          <p:cNvPr id="93" name="Google Shape;93;p14"/>
          <p:cNvPicPr preferRelativeResize="0"/>
          <p:nvPr/>
        </p:nvPicPr>
        <p:blipFill>
          <a:blip r:embed="rId3">
            <a:alphaModFix/>
          </a:blip>
          <a:stretch>
            <a:fillRect/>
          </a:stretch>
        </p:blipFill>
        <p:spPr>
          <a:xfrm>
            <a:off x="5287900" y="1017800"/>
            <a:ext cx="3434325" cy="3434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area problem…</a:t>
            </a:r>
            <a:endParaRPr/>
          </a:p>
        </p:txBody>
      </p:sp>
      <p:grpSp>
        <p:nvGrpSpPr>
          <p:cNvPr id="99" name="Google Shape;99;p15"/>
          <p:cNvGrpSpPr/>
          <p:nvPr/>
        </p:nvGrpSpPr>
        <p:grpSpPr>
          <a:xfrm>
            <a:off x="431925" y="1304875"/>
            <a:ext cx="2628925" cy="3416400"/>
            <a:chOff x="431925" y="1304875"/>
            <a:chExt cx="2628925" cy="3416400"/>
          </a:xfrm>
        </p:grpSpPr>
        <p:sp>
          <p:nvSpPr>
            <p:cNvPr id="100" name="Google Shape;100;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103" name="Google Shape;103;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Tesla Stock</a:t>
            </a:r>
            <a:endParaRPr sz="1600"/>
          </a:p>
        </p:txBody>
      </p:sp>
      <p:grpSp>
        <p:nvGrpSpPr>
          <p:cNvPr id="104" name="Google Shape;104;p15"/>
          <p:cNvGrpSpPr/>
          <p:nvPr/>
        </p:nvGrpSpPr>
        <p:grpSpPr>
          <a:xfrm>
            <a:off x="3320450" y="1304875"/>
            <a:ext cx="2632500" cy="3416400"/>
            <a:chOff x="3320450" y="1304875"/>
            <a:chExt cx="2632500" cy="3416400"/>
          </a:xfrm>
        </p:grpSpPr>
        <p:sp>
          <p:nvSpPr>
            <p:cNvPr id="105" name="Google Shape;105;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a:t>
            </a:r>
            <a:endParaRPr>
              <a:solidFill>
                <a:schemeClr val="lt1"/>
              </a:solidFill>
            </a:endParaRPr>
          </a:p>
        </p:txBody>
      </p:sp>
      <p:sp>
        <p:nvSpPr>
          <p:cNvPr id="108" name="Google Shape;108;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lang="en" sz="1200">
                <a:solidFill>
                  <a:schemeClr val="accent1"/>
                </a:solidFill>
                <a:latin typeface="Times New Roman"/>
                <a:ea typeface="Times New Roman"/>
                <a:cs typeface="Times New Roman"/>
                <a:sym typeface="Times New Roman"/>
              </a:rPr>
              <a:t>Tesla's stock price can go up or down depending on how many cars they make and sell, how much competition they have, and what's happening in the global economy.</a:t>
            </a:r>
            <a:endParaRPr sz="1200">
              <a:solidFill>
                <a:schemeClr val="accent1"/>
              </a:solidFill>
              <a:latin typeface="Times New Roman"/>
              <a:ea typeface="Times New Roman"/>
              <a:cs typeface="Times New Roman"/>
              <a:sym typeface="Times New Roman"/>
            </a:endParaRPr>
          </a:p>
          <a:p>
            <a:pPr indent="0" lvl="0" marL="457200" rtl="0" algn="l">
              <a:spcBef>
                <a:spcPts val="1200"/>
              </a:spcBef>
              <a:spcAft>
                <a:spcPts val="1600"/>
              </a:spcAft>
              <a:buNone/>
            </a:pPr>
            <a:r>
              <a:t/>
            </a:r>
            <a:endParaRPr sz="1600"/>
          </a:p>
        </p:txBody>
      </p:sp>
      <p:grpSp>
        <p:nvGrpSpPr>
          <p:cNvPr id="109" name="Google Shape;109;p15"/>
          <p:cNvGrpSpPr/>
          <p:nvPr/>
        </p:nvGrpSpPr>
        <p:grpSpPr>
          <a:xfrm>
            <a:off x="6212550" y="1304875"/>
            <a:ext cx="2632500" cy="3416400"/>
            <a:chOff x="6212550" y="1304875"/>
            <a:chExt cx="2632500" cy="3416400"/>
          </a:xfrm>
        </p:grpSpPr>
        <p:sp>
          <p:nvSpPr>
            <p:cNvPr id="110" name="Google Shape;110;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solution</a:t>
            </a:r>
            <a:endParaRPr>
              <a:solidFill>
                <a:schemeClr val="lt1"/>
              </a:solidFill>
            </a:endParaRPr>
          </a:p>
        </p:txBody>
      </p:sp>
      <p:sp>
        <p:nvSpPr>
          <p:cNvPr id="113" name="Google Shape;113;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accent1"/>
                </a:solidFill>
                <a:latin typeface="Times New Roman"/>
                <a:ea typeface="Times New Roman"/>
                <a:cs typeface="Times New Roman"/>
                <a:sym typeface="Times New Roman"/>
              </a:rPr>
              <a:t>Tesla can improve by better managing supplies, production, and logistics, innovating through research and development, expanding market share, offering more services, and adapting to changing economic conditions.</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262950" y="341900"/>
            <a:ext cx="7995000" cy="4116600"/>
          </a:xfrm>
          <a:prstGeom prst="rect">
            <a:avLst/>
          </a:prstGeom>
        </p:spPr>
        <p:txBody>
          <a:bodyPr anchorCtr="0" anchor="ctr" bIns="91425" lIns="91425" spcFirstLastPara="1" rIns="91425" wrap="square" tIns="91425">
            <a:noAutofit/>
          </a:bodyPr>
          <a:lstStyle/>
          <a:p>
            <a:pPr indent="457200" lvl="0" marL="0" rtl="0" algn="l">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0" rtl="0" algn="l">
              <a:lnSpc>
                <a:spcPct val="200000"/>
              </a:lnSpc>
              <a:spcBef>
                <a:spcPts val="1500"/>
              </a:spcBef>
              <a:spcAft>
                <a:spcPts val="0"/>
              </a:spcAft>
              <a:buNone/>
            </a:pPr>
            <a:r>
              <a:rPr b="1" lang="en" sz="2400">
                <a:solidFill>
                  <a:srgbClr val="000000"/>
                </a:solidFill>
                <a:latin typeface="Times New Roman"/>
                <a:ea typeface="Times New Roman"/>
                <a:cs typeface="Times New Roman"/>
                <a:sym typeface="Times New Roman"/>
              </a:rPr>
              <a:t>GOAL:</a:t>
            </a:r>
            <a:endParaRPr b="1" sz="2400">
              <a:solidFill>
                <a:srgbClr val="000000"/>
              </a:solidFill>
              <a:latin typeface="Times New Roman"/>
              <a:ea typeface="Times New Roman"/>
              <a:cs typeface="Times New Roman"/>
              <a:sym typeface="Times New Roman"/>
            </a:endParaRPr>
          </a:p>
          <a:p>
            <a:pPr indent="457200" lvl="0" marL="0" rtl="0" algn="l">
              <a:lnSpc>
                <a:spcPct val="200000"/>
              </a:lnSpc>
              <a:spcBef>
                <a:spcPts val="1500"/>
              </a:spcBef>
              <a:spcAft>
                <a:spcPts val="0"/>
              </a:spcAft>
              <a:buNone/>
            </a:pPr>
            <a:r>
              <a:rPr lang="en" sz="1200">
                <a:solidFill>
                  <a:srgbClr val="000000"/>
                </a:solidFill>
                <a:latin typeface="Times New Roman"/>
                <a:ea typeface="Times New Roman"/>
                <a:cs typeface="Times New Roman"/>
                <a:sym typeface="Times New Roman"/>
              </a:rPr>
              <a:t>The primary goal in this project is to analyze the data and perform Predictive Modeling to predict the price of Tesla stock, but there will be other data mining techniques such as Market Sentiment Analysis and Risk Management to gain a more comprehensive understanding of the stock and its potential future performance.</a:t>
            </a:r>
            <a:endParaRPr b="1" sz="1200">
              <a:solidFill>
                <a:srgbClr val="000000"/>
              </a:solidFill>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idx="1" type="subTitle"/>
          </p:nvPr>
        </p:nvSpPr>
        <p:spPr>
          <a:xfrm>
            <a:off x="265500" y="724201"/>
            <a:ext cx="4045200" cy="3531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200">
                <a:solidFill>
                  <a:srgbClr val="000000"/>
                </a:solidFill>
                <a:latin typeface="Times New Roman"/>
                <a:ea typeface="Times New Roman"/>
                <a:cs typeface="Times New Roman"/>
                <a:sym typeface="Times New Roman"/>
              </a:rPr>
              <a:t>the problem:</a:t>
            </a:r>
            <a:endParaRPr b="1"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rPr>
              <a:t>Tesla faces intense competition in the electric vehicle market, which can lead to price wars and lower profits, negatively impacting the company's financial performance and stock price. As a publicly listed business, Tesla's stock price is subject to changes based on fluctuations in the overall market and investor sentiment. Additionally, the company has a history of losing money and relying heavily on debt to support its operations, posing a financial risk.</a:t>
            </a:r>
            <a:endParaRPr sz="1200">
              <a:solidFill>
                <a:srgbClr val="000000"/>
              </a:solidFill>
            </a:endParaRPr>
          </a:p>
        </p:txBody>
      </p:sp>
      <p:sp>
        <p:nvSpPr>
          <p:cNvPr id="124" name="Google Shape;124;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rPr b="1" lang="en" sz="1200">
                <a:latin typeface="Times New Roman"/>
                <a:ea typeface="Times New Roman"/>
                <a:cs typeface="Times New Roman"/>
                <a:sym typeface="Times New Roman"/>
              </a:rPr>
              <a:t>Solution: </a:t>
            </a:r>
            <a:endParaRPr b="1" sz="12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latin typeface="Times New Roman"/>
                <a:ea typeface="Times New Roman"/>
                <a:cs typeface="Times New Roman"/>
                <a:sym typeface="Times New Roman"/>
              </a:rPr>
              <a:t>The price of Tesla products should be balanced between affordability for consumers and profitability for the company. To be successful, Tesla should also invest in marketing and promotion to increase brand awareness, diversify its investments to minimize the impact of price fluctuations, and implement clear risk management policies.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idx="1" type="subTitle"/>
          </p:nvPr>
        </p:nvSpPr>
        <p:spPr>
          <a:xfrm>
            <a:off x="265500" y="1540275"/>
            <a:ext cx="4045200" cy="1549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3000">
                <a:solidFill>
                  <a:schemeClr val="accent2"/>
                </a:solidFill>
                <a:latin typeface="Times New Roman"/>
                <a:ea typeface="Times New Roman"/>
                <a:cs typeface="Times New Roman"/>
                <a:sym typeface="Times New Roman"/>
              </a:rPr>
              <a:t>Impact of the solutions:</a:t>
            </a:r>
            <a:r>
              <a:rPr b="1" lang="en" sz="5600">
                <a:solidFill>
                  <a:schemeClr val="accent2"/>
                </a:solidFill>
                <a:latin typeface="Times New Roman"/>
                <a:ea typeface="Times New Roman"/>
                <a:cs typeface="Times New Roman"/>
                <a:sym typeface="Times New Roman"/>
              </a:rPr>
              <a:t> </a:t>
            </a:r>
            <a:endParaRPr b="1" sz="5600">
              <a:solidFill>
                <a:schemeClr val="accent2"/>
              </a:solidFill>
              <a:latin typeface="Times New Roman"/>
              <a:ea typeface="Times New Roman"/>
              <a:cs typeface="Times New Roman"/>
              <a:sym typeface="Times New Roman"/>
            </a:endParaRPr>
          </a:p>
        </p:txBody>
      </p:sp>
      <p:sp>
        <p:nvSpPr>
          <p:cNvPr id="130" name="Google Shape;130;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04800" lvl="0" marL="457200" rtl="0" algn="l">
              <a:lnSpc>
                <a:spcPct val="200000"/>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Solution Marketing and Promotions:</a:t>
            </a:r>
            <a:r>
              <a:rPr lang="en" sz="1200">
                <a:latin typeface="Times New Roman"/>
                <a:ea typeface="Times New Roman"/>
                <a:cs typeface="Times New Roman"/>
                <a:sym typeface="Times New Roman"/>
              </a:rPr>
              <a:t> Boosts visibility and reputation, attracts and retains customers, creates competitive advantage.</a:t>
            </a:r>
            <a:endParaRPr sz="12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Solution Diversification:</a:t>
            </a:r>
            <a:r>
              <a:rPr lang="en" sz="1200">
                <a:latin typeface="Times New Roman"/>
                <a:ea typeface="Times New Roman"/>
                <a:cs typeface="Times New Roman"/>
                <a:sym typeface="Times New Roman"/>
              </a:rPr>
              <a:t> Reduces dependence on one area, spreads risk for stability and resilience.</a:t>
            </a:r>
            <a:endParaRPr sz="12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b="1" lang="en" sz="1200">
                <a:latin typeface="Times New Roman"/>
                <a:ea typeface="Times New Roman"/>
                <a:cs typeface="Times New Roman"/>
                <a:sym typeface="Times New Roman"/>
              </a:rPr>
              <a:t>Solution Risk Management Policies:</a:t>
            </a:r>
            <a:r>
              <a:rPr lang="en" sz="1200">
                <a:latin typeface="Times New Roman"/>
                <a:ea typeface="Times New Roman"/>
                <a:cs typeface="Times New Roman"/>
                <a:sym typeface="Times New Roman"/>
              </a:rPr>
              <a:t> Helps identify, assess, and manage potential risks for stability.</a:t>
            </a:r>
            <a:endParaRPr b="1"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solidFill>
                  <a:schemeClr val="accent1"/>
                </a:solidFill>
                <a:latin typeface="Roboto Medium"/>
                <a:ea typeface="Roboto Medium"/>
                <a:cs typeface="Roboto Medium"/>
                <a:sym typeface="Roboto Medium"/>
              </a:rPr>
              <a:t>Inventory of resources</a:t>
            </a:r>
            <a:endParaRPr>
              <a:solidFill>
                <a:schemeClr val="accent1"/>
              </a:solidFill>
              <a:latin typeface="Roboto Medium"/>
              <a:ea typeface="Roboto Medium"/>
              <a:cs typeface="Roboto Medium"/>
              <a:sym typeface="Roboto Medium"/>
            </a:endParaRPr>
          </a:p>
          <a:p>
            <a:pPr indent="0" lvl="0" marL="0" rtl="0" algn="l">
              <a:lnSpc>
                <a:spcPct val="200000"/>
              </a:lnSpc>
              <a:spcBef>
                <a:spcPts val="800"/>
              </a:spcBef>
              <a:spcAft>
                <a:spcPts val="0"/>
              </a:spcAft>
              <a:buNone/>
            </a:pPr>
            <a:r>
              <a:t/>
            </a:r>
            <a:endParaRPr>
              <a:solidFill>
                <a:srgbClr val="000000"/>
              </a:solidFill>
              <a:latin typeface="Roboto Medium"/>
              <a:ea typeface="Roboto Medium"/>
              <a:cs typeface="Roboto Medium"/>
              <a:sym typeface="Roboto Medium"/>
            </a:endParaRPr>
          </a:p>
          <a:p>
            <a:pPr indent="0" lvl="0" marL="0" rtl="0" algn="l">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
        <p:nvSpPr>
          <p:cNvPr id="136" name="Google Shape;136;p19"/>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7" name="Google Shape;137;p1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Personnel Sources</a:t>
            </a:r>
            <a:endParaRPr>
              <a:solidFill>
                <a:schemeClr val="lt1"/>
              </a:solidFill>
            </a:endParaRPr>
          </a:p>
        </p:txBody>
      </p:sp>
      <p:sp>
        <p:nvSpPr>
          <p:cNvPr id="138" name="Google Shape;138;p19"/>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b="1" lang="en" sz="1400">
                <a:solidFill>
                  <a:srgbClr val="000000"/>
                </a:solidFill>
                <a:latin typeface="Times New Roman"/>
                <a:ea typeface="Times New Roman"/>
                <a:cs typeface="Times New Roman"/>
                <a:sym typeface="Times New Roman"/>
              </a:rPr>
              <a:t>Personnel Sources:</a:t>
            </a:r>
            <a:endParaRPr b="1" sz="1400">
              <a:solidFill>
                <a:srgbClr val="000000"/>
              </a:solidFill>
              <a:latin typeface="Times New Roman"/>
              <a:ea typeface="Times New Roman"/>
              <a:cs typeface="Times New Roman"/>
              <a:sym typeface="Times New Roman"/>
            </a:endParaRPr>
          </a:p>
          <a:p>
            <a:pPr indent="-304800" lvl="0" marL="457200" rtl="0" algn="l">
              <a:lnSpc>
                <a:spcPct val="200000"/>
              </a:lnSpc>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Project manager, data scientist and a business expert</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800"/>
              </a:spcAft>
              <a:buNone/>
            </a:pPr>
            <a:r>
              <a:t/>
            </a:r>
            <a:endParaRPr sz="1600"/>
          </a:p>
        </p:txBody>
      </p:sp>
      <p:sp>
        <p:nvSpPr>
          <p:cNvPr id="139" name="Google Shape;139;p1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0" name="Google Shape;140;p1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 Source</a:t>
            </a:r>
            <a:endParaRPr>
              <a:solidFill>
                <a:schemeClr val="lt1"/>
              </a:solidFill>
            </a:endParaRPr>
          </a:p>
        </p:txBody>
      </p:sp>
      <p:sp>
        <p:nvSpPr>
          <p:cNvPr id="141" name="Google Shape;141;p19"/>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b="1" lang="en" sz="1400">
                <a:solidFill>
                  <a:srgbClr val="000000"/>
                </a:solidFill>
                <a:latin typeface="Times New Roman"/>
                <a:ea typeface="Times New Roman"/>
                <a:cs typeface="Times New Roman"/>
                <a:sym typeface="Times New Roman"/>
              </a:rPr>
              <a:t>Data Source:</a:t>
            </a:r>
            <a:endParaRPr b="1" sz="14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202124"/>
                </a:solidFill>
                <a:latin typeface="Times New Roman"/>
                <a:ea typeface="Times New Roman"/>
                <a:cs typeface="Times New Roman"/>
                <a:sym typeface="Times New Roman"/>
              </a:rPr>
              <a:t>collected this data from user Aman Chuhan on Kaggle (2022). There was a single 63 kB CSV file with data from 2010 to 2022. Data file include:</a:t>
            </a:r>
            <a:endParaRPr sz="1200">
              <a:solidFill>
                <a:srgbClr val="202124"/>
              </a:solidFill>
              <a:latin typeface="Times New Roman"/>
              <a:ea typeface="Times New Roman"/>
              <a:cs typeface="Times New Roman"/>
              <a:sym typeface="Times New Roman"/>
            </a:endParaRPr>
          </a:p>
          <a:p>
            <a:pPr indent="-304800" lvl="0" marL="457200" rtl="0" algn="l">
              <a:lnSpc>
                <a:spcPct val="100000"/>
              </a:lnSpc>
              <a:spcBef>
                <a:spcPts val="1200"/>
              </a:spcBef>
              <a:spcAft>
                <a:spcPts val="0"/>
              </a:spcAft>
              <a:buClr>
                <a:srgbClr val="202124"/>
              </a:buClr>
              <a:buSzPts val="1200"/>
              <a:buFont typeface="Times New Roman"/>
              <a:buChar char="●"/>
            </a:pPr>
            <a:r>
              <a:rPr lang="en" sz="1200">
                <a:solidFill>
                  <a:srgbClr val="202124"/>
                </a:solidFill>
                <a:latin typeface="Times New Roman"/>
                <a:ea typeface="Times New Roman"/>
                <a:cs typeface="Times New Roman"/>
                <a:sym typeface="Times New Roman"/>
              </a:rPr>
              <a:t>Seven  columns </a:t>
            </a:r>
            <a:endParaRPr sz="1200">
              <a:solidFill>
                <a:srgbClr val="202124"/>
              </a:solidFill>
              <a:latin typeface="Times New Roman"/>
              <a:ea typeface="Times New Roman"/>
              <a:cs typeface="Times New Roman"/>
              <a:sym typeface="Times New Roman"/>
            </a:endParaRPr>
          </a:p>
          <a:p>
            <a:pPr indent="-304800" lvl="1" marL="914400" rtl="0" algn="l">
              <a:lnSpc>
                <a:spcPct val="100000"/>
              </a:lnSpc>
              <a:spcBef>
                <a:spcPts val="0"/>
              </a:spcBef>
              <a:spcAft>
                <a:spcPts val="0"/>
              </a:spcAft>
              <a:buClr>
                <a:srgbClr val="202124"/>
              </a:buClr>
              <a:buSzPts val="1200"/>
              <a:buFont typeface="Times New Roman"/>
              <a:buChar char="○"/>
            </a:pPr>
            <a:r>
              <a:rPr lang="en" sz="1200">
                <a:solidFill>
                  <a:srgbClr val="202124"/>
                </a:solidFill>
                <a:latin typeface="Times New Roman"/>
                <a:ea typeface="Times New Roman"/>
                <a:cs typeface="Times New Roman"/>
                <a:sym typeface="Times New Roman"/>
              </a:rPr>
              <a:t>which are the date, open, high,  low, and  close and Adj Close and volume</a:t>
            </a:r>
            <a:endParaRPr sz="1200">
              <a:solidFill>
                <a:srgbClr val="000000"/>
              </a:solidFill>
              <a:latin typeface="Times New Roman"/>
              <a:ea typeface="Times New Roman"/>
              <a:cs typeface="Times New Roman"/>
              <a:sym typeface="Times New Roman"/>
            </a:endParaRPr>
          </a:p>
        </p:txBody>
      </p:sp>
      <p:sp>
        <p:nvSpPr>
          <p:cNvPr id="142" name="Google Shape;142;p19"/>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3" name="Google Shape;143;p1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Software | Hardware</a:t>
            </a:r>
            <a:endParaRPr>
              <a:solidFill>
                <a:schemeClr val="lt1"/>
              </a:solidFill>
            </a:endParaRPr>
          </a:p>
        </p:txBody>
      </p:sp>
      <p:sp>
        <p:nvSpPr>
          <p:cNvPr id="144" name="Google Shape;144;p19"/>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b="1" lang="en" sz="1400">
                <a:solidFill>
                  <a:srgbClr val="000000"/>
                </a:solidFill>
                <a:latin typeface="Times New Roman"/>
                <a:ea typeface="Times New Roman"/>
                <a:cs typeface="Times New Roman"/>
                <a:sym typeface="Times New Roman"/>
              </a:rPr>
              <a:t>Software Source:</a:t>
            </a:r>
            <a:endParaRPr b="1" sz="1400">
              <a:solidFill>
                <a:srgbClr val="000000"/>
              </a:solidFill>
              <a:latin typeface="Times New Roman"/>
              <a:ea typeface="Times New Roman"/>
              <a:cs typeface="Times New Roman"/>
              <a:sym typeface="Times New Roman"/>
            </a:endParaRPr>
          </a:p>
          <a:p>
            <a:pPr indent="-304800" lvl="0" marL="457200" rtl="0" algn="l">
              <a:lnSpc>
                <a:spcPct val="200000"/>
              </a:lnSpc>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Software :Python </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b="1" lang="en" sz="1400">
                <a:solidFill>
                  <a:srgbClr val="000000"/>
                </a:solidFill>
                <a:latin typeface="Times New Roman"/>
                <a:ea typeface="Times New Roman"/>
                <a:cs typeface="Times New Roman"/>
                <a:sym typeface="Times New Roman"/>
              </a:rPr>
              <a:t>Hardware Source:</a:t>
            </a:r>
            <a:endParaRPr b="1" sz="1400">
              <a:solidFill>
                <a:srgbClr val="000000"/>
              </a:solidFill>
              <a:latin typeface="Times New Roman"/>
              <a:ea typeface="Times New Roman"/>
              <a:cs typeface="Times New Roman"/>
              <a:sym typeface="Times New Roman"/>
            </a:endParaRPr>
          </a:p>
          <a:p>
            <a:pPr indent="-304800" lvl="0" marL="457200" rtl="0" algn="l">
              <a:lnSpc>
                <a:spcPct val="200000"/>
              </a:lnSpc>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hardware: MacBook Air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306975" y="282002"/>
            <a:ext cx="8513100" cy="1886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700">
                <a:solidFill>
                  <a:srgbClr val="202124"/>
                </a:solidFill>
              </a:rPr>
              <a:t>Result:</a:t>
            </a:r>
            <a:endParaRPr b="1" sz="1700">
              <a:solidFill>
                <a:srgbClr val="202124"/>
              </a:solidFill>
            </a:endParaRPr>
          </a:p>
          <a:p>
            <a:pPr indent="0" lvl="0" marL="0" rtl="0" algn="l">
              <a:lnSpc>
                <a:spcPct val="115000"/>
              </a:lnSpc>
              <a:spcBef>
                <a:spcPts val="0"/>
              </a:spcBef>
              <a:spcAft>
                <a:spcPts val="0"/>
              </a:spcAft>
              <a:buNone/>
            </a:pPr>
            <a:r>
              <a:rPr lang="en" sz="1200">
                <a:solidFill>
                  <a:srgbClr val="202124"/>
                </a:solidFill>
              </a:rPr>
              <a:t>The data and statistics of Tesla stock suggest that as the stock market increases, the number of investors also increases. The study hypothesized that higher closing prices lead to more stock investors in Tesla. Figure 2 showed that in 2020, Tesla stock prices rose and more shares were sold, but prices declined at the end of 2021, which is unexplained. Figure 3 indicated minimal difference between the close, high, and low prices, suggesting stability. The study provides evidence supporting the hypothesis, but further research may be needed to understand factors impacting Tesla stock prices.</a:t>
            </a:r>
            <a:endParaRPr sz="1200">
              <a:solidFill>
                <a:srgbClr val="202124"/>
              </a:solidFill>
            </a:endParaRPr>
          </a:p>
          <a:p>
            <a:pPr indent="0" lvl="0" marL="0" rtl="0" algn="l">
              <a:spcBef>
                <a:spcPts val="0"/>
              </a:spcBef>
              <a:spcAft>
                <a:spcPts val="0"/>
              </a:spcAft>
              <a:buNone/>
            </a:pPr>
            <a:r>
              <a:t/>
            </a:r>
            <a:endParaRPr sz="1200">
              <a:solidFill>
                <a:srgbClr val="202124"/>
              </a:solidFill>
            </a:endParaRPr>
          </a:p>
        </p:txBody>
      </p:sp>
      <p:pic>
        <p:nvPicPr>
          <p:cNvPr id="150" name="Google Shape;150;p20"/>
          <p:cNvPicPr preferRelativeResize="0"/>
          <p:nvPr/>
        </p:nvPicPr>
        <p:blipFill>
          <a:blip r:embed="rId3">
            <a:alphaModFix/>
          </a:blip>
          <a:stretch>
            <a:fillRect/>
          </a:stretch>
        </p:blipFill>
        <p:spPr>
          <a:xfrm>
            <a:off x="351875" y="2647850"/>
            <a:ext cx="4220125" cy="2320775"/>
          </a:xfrm>
          <a:prstGeom prst="rect">
            <a:avLst/>
          </a:prstGeom>
          <a:noFill/>
          <a:ln>
            <a:noFill/>
          </a:ln>
        </p:spPr>
      </p:pic>
      <p:pic>
        <p:nvPicPr>
          <p:cNvPr id="151" name="Google Shape;151;p20"/>
          <p:cNvPicPr preferRelativeResize="0"/>
          <p:nvPr/>
        </p:nvPicPr>
        <p:blipFill>
          <a:blip r:embed="rId4">
            <a:alphaModFix/>
          </a:blip>
          <a:stretch>
            <a:fillRect/>
          </a:stretch>
        </p:blipFill>
        <p:spPr>
          <a:xfrm>
            <a:off x="4963825" y="2812575"/>
            <a:ext cx="4020450" cy="1969049"/>
          </a:xfrm>
          <a:prstGeom prst="rect">
            <a:avLst/>
          </a:prstGeom>
          <a:noFill/>
          <a:ln>
            <a:noFill/>
          </a:ln>
        </p:spPr>
      </p:pic>
      <p:sp>
        <p:nvSpPr>
          <p:cNvPr id="152" name="Google Shape;152;p20"/>
          <p:cNvSpPr txBox="1"/>
          <p:nvPr/>
        </p:nvSpPr>
        <p:spPr>
          <a:xfrm>
            <a:off x="793600" y="2445725"/>
            <a:ext cx="1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Figure 2:</a:t>
            </a:r>
            <a:endParaRPr>
              <a:latin typeface="Roboto"/>
              <a:ea typeface="Roboto"/>
              <a:cs typeface="Roboto"/>
              <a:sym typeface="Roboto"/>
            </a:endParaRPr>
          </a:p>
        </p:txBody>
      </p:sp>
      <p:sp>
        <p:nvSpPr>
          <p:cNvPr id="153" name="Google Shape;153;p20"/>
          <p:cNvSpPr txBox="1"/>
          <p:nvPr/>
        </p:nvSpPr>
        <p:spPr>
          <a:xfrm>
            <a:off x="4754175" y="2468175"/>
            <a:ext cx="1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Figure 3:</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Accuray </a:t>
            </a:r>
            <a:endParaRPr/>
          </a:p>
        </p:txBody>
      </p:sp>
      <p:sp>
        <p:nvSpPr>
          <p:cNvPr id="159" name="Google Shape;159;p2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86% </a:t>
            </a:r>
            <a:endParaRPr/>
          </a:p>
        </p:txBody>
      </p:sp>
      <p:pic>
        <p:nvPicPr>
          <p:cNvPr id="160" name="Google Shape;160;p21"/>
          <p:cNvPicPr preferRelativeResize="0"/>
          <p:nvPr/>
        </p:nvPicPr>
        <p:blipFill>
          <a:blip r:embed="rId3">
            <a:alphaModFix/>
          </a:blip>
          <a:stretch>
            <a:fillRect/>
          </a:stretch>
        </p:blipFill>
        <p:spPr>
          <a:xfrm>
            <a:off x="4926375" y="1472425"/>
            <a:ext cx="4020450" cy="1969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