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3" r:id="rId7"/>
    <p:sldId id="304" r:id="rId8"/>
    <p:sldId id="261" r:id="rId9"/>
    <p:sldId id="262" r:id="rId10"/>
    <p:sldId id="263" r:id="rId11"/>
    <p:sldId id="264" r:id="rId12"/>
    <p:sldId id="265" r:id="rId13"/>
    <p:sldId id="266" r:id="rId14"/>
    <p:sldId id="308" r:id="rId15"/>
    <p:sldId id="267" r:id="rId16"/>
    <p:sldId id="268" r:id="rId17"/>
    <p:sldId id="269" r:id="rId18"/>
    <p:sldId id="270" r:id="rId19"/>
    <p:sldId id="305" r:id="rId20"/>
    <p:sldId id="271" r:id="rId21"/>
    <p:sldId id="272" r:id="rId22"/>
    <p:sldId id="273" r:id="rId23"/>
    <p:sldId id="274" r:id="rId24"/>
    <p:sldId id="307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306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309" r:id="rId44"/>
    <p:sldId id="292" r:id="rId45"/>
    <p:sldId id="294" r:id="rId46"/>
    <p:sldId id="293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10" r:id="rId55"/>
    <p:sldId id="30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F91342C-120C-4CE7-8108-EB4D1CFD6CB2}">
          <p14:sldIdLst>
            <p14:sldId id="256"/>
            <p14:sldId id="257"/>
            <p14:sldId id="258"/>
            <p14:sldId id="259"/>
            <p14:sldId id="260"/>
            <p14:sldId id="303"/>
            <p14:sldId id="304"/>
            <p14:sldId id="261"/>
            <p14:sldId id="262"/>
            <p14:sldId id="263"/>
            <p14:sldId id="264"/>
            <p14:sldId id="265"/>
            <p14:sldId id="266"/>
            <p14:sldId id="308"/>
            <p14:sldId id="267"/>
            <p14:sldId id="268"/>
            <p14:sldId id="269"/>
            <p14:sldId id="270"/>
            <p14:sldId id="305"/>
            <p14:sldId id="271"/>
            <p14:sldId id="272"/>
            <p14:sldId id="273"/>
            <p14:sldId id="274"/>
            <p14:sldId id="307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30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309"/>
            <p14:sldId id="292"/>
            <p14:sldId id="294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10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D689E-382F-4F9F-AF92-1CAA6806A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84F005-F739-4197-9F17-087D5D485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6167D4-C671-482B-B8CD-6F3A4E3D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87083B-0341-43BA-9F1B-A1124DEB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613E2-F8D2-42C0-B557-995F3614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2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D41E9-6155-4308-9B36-D2C4CFC7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2AF8BA-38FB-4180-95D2-EFE088E0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191950-D592-48E4-96B9-8E25E77C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ACFF01-6AB4-41BE-94A3-41DC2510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2AE29-F5EA-4CC3-8BF2-292DA02D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3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8E7A04-7BCE-4871-A089-6DF440B02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EE954A-5A57-4EFF-8FC1-DC58BB8B7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150DA1-2B28-404C-AE51-AFA57A98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F7ACA3-7D58-4E8A-A8FA-3C7AE65F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08124-22B3-40DC-A720-FE7E0815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9DCA6-4D9B-4F66-A1A1-08A543B7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ADC692-3C21-4AE0-A9DB-39C4DF86B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CB1506-92D6-451F-A838-A53B9CE6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FE6356-0C9D-47E9-B3A4-48F0E6C1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A51F55-DC64-4736-A140-A72F1D30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3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B9B99D-E14B-4767-B44B-350BF70D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CD1E2D-1F16-486E-AB34-DBF23ED53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130BB-D41B-4837-981B-DDE3322B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A3F8A1-6427-4192-8B53-4FE45FD8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F922A6-7128-45A0-9B5E-BD99CEC4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8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A5EE4-B6DC-45B8-9F93-10D0C498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8AC1FB-25B1-4902-B253-B4C6674A1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A9AA05-31E1-4EA2-8D94-EBE78A105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43740F-41EE-4F5F-B965-CC198B3F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827AB8-607B-46EE-9062-48B55DC3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077AB5-041E-427E-B345-670ED3F8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E9B5B-7DBD-482E-841F-ACFAF3B3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66FC8A-9C2B-42BD-ABEC-730AA3990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019E25-80CB-49A0-B668-E70174EAD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11B21A-7D40-49A8-91C6-63B25262B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ED505E-6A86-4EB4-84B2-2598CDD25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284BBA-3C3E-416E-871F-5D3F86E6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546DDE-568C-4621-90D8-F60111B5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06C81B-F5CC-48C1-9C78-5CF099FB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63CD7-6C06-46A8-9AD7-381790E8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C786D0-6932-43A0-9933-54424BC7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A1B948-74AF-4EA5-9AE2-7AC85569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2A8002-6C36-42AD-8463-D4169607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3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D68EB4-37D4-4BC0-A2DC-9F7E3C8B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C209D6-3E5B-4831-A338-24AEF84B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525CF0-CDD0-42D7-8E42-596F6F98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4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F8C15-9D98-4607-9C39-EE0353B3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9657B4-C153-4895-9648-A7E084447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540088-B2D0-4756-82BC-420B4CFF4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ED998F-B741-4A1D-AB91-05277A3D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8C1A5E-58D5-4272-B0A0-762D57C8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AC24FF-150C-4BC0-8F99-C4E4F242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9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F1F0F-335B-428B-B481-F2F51BD5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EC2F72-499D-404B-8BF8-F9349FB9A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965611-A4D0-4711-AE67-78ABAA43C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A96245-6B21-441D-A88E-2895E519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F1BE4-5029-4141-81D1-005FE6C1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844F42-F0B5-4F8C-AD18-7FEEEADF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2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2DCA0F-87C0-441C-9856-CF280DDB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98C6E0-E26F-4A9F-9418-59B1CBA4F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B944A5-FB6E-46D7-BD39-1C8C159E9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B6A1-7E65-4272-992D-FBE8B8A2813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3972B-1E7C-4A23-9798-F94AE5D65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9D52B4-F6AA-4D12-BCC5-CC3A01EE2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2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4DAAD-9EFA-40CE-AEEB-E6E3563FB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466" y="1055717"/>
            <a:ext cx="10365970" cy="3175462"/>
          </a:xfrm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rgbClr val="0070C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the </a:t>
            </a:r>
            <a:r>
              <a:rPr lang="fr-FR" sz="6600" b="1" dirty="0" err="1">
                <a:solidFill>
                  <a:srgbClr val="0070C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hypertext</a:t>
            </a:r>
            <a:r>
              <a:rPr lang="fr-FR" sz="6600" b="1" dirty="0">
                <a:solidFill>
                  <a:srgbClr val="0070C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 markup </a:t>
            </a:r>
            <a:r>
              <a:rPr lang="fr-FR" sz="6600" b="1" dirty="0" err="1">
                <a:solidFill>
                  <a:srgbClr val="0070C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language</a:t>
            </a:r>
            <a:endParaRPr lang="en-US" sz="66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511928-21B5-4A60-A726-2E2F03BD7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57693"/>
          </a:xfrm>
        </p:spPr>
        <p:txBody>
          <a:bodyPr/>
          <a:lstStyle/>
          <a:p>
            <a:endParaRPr lang="fr-FR" dirty="0"/>
          </a:p>
          <a:p>
            <a:endParaRPr lang="en-US" dirty="0"/>
          </a:p>
          <a:p>
            <a:r>
              <a:rPr lang="en-US" sz="3600" b="1" dirty="0" err="1">
                <a:latin typeface="Algerian" panose="04020705040A02060702" pitchFamily="82" charset="0"/>
              </a:rPr>
              <a:t>Jean-claude</a:t>
            </a:r>
            <a:r>
              <a:rPr lang="en-US" sz="3600" b="1" dirty="0">
                <a:latin typeface="Algerian" panose="04020705040A02060702" pitchFamily="82" charset="0"/>
              </a:rPr>
              <a:t> </a:t>
            </a:r>
            <a:r>
              <a:rPr lang="en-US" sz="4400" b="1" dirty="0">
                <a:latin typeface="Algerian" panose="04020705040A02060702" pitchFamily="82" charset="0"/>
              </a:rPr>
              <a:t>AZIAHA</a:t>
            </a:r>
          </a:p>
        </p:txBody>
      </p:sp>
    </p:spTree>
    <p:extLst>
      <p:ext uri="{BB962C8B-B14F-4D97-AF65-F5344CB8AC3E}">
        <p14:creationId xmlns:p14="http://schemas.microsoft.com/office/powerpoint/2010/main" val="56337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01230-A3F2-45B6-8500-876AC17D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61E5A3-D8AF-4BD6-8DE4-0423D0ED8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905"/>
            <a:ext cx="10515600" cy="55279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b="1" i="1" u="sng" dirty="0"/>
          </a:p>
          <a:p>
            <a:pPr marL="0" indent="0">
              <a:buNone/>
            </a:pPr>
            <a:endParaRPr lang="fr-FR" b="1" i="1" u="sng" dirty="0"/>
          </a:p>
          <a:p>
            <a:pPr marL="0" indent="0">
              <a:buNone/>
            </a:pPr>
            <a:endParaRPr lang="fr-FR" b="1" i="1" u="sng" dirty="0"/>
          </a:p>
          <a:p>
            <a:pPr marL="0" indent="0">
              <a:buNone/>
            </a:pPr>
            <a:endParaRPr lang="fr-FR" b="1" i="1" u="sng" dirty="0"/>
          </a:p>
          <a:p>
            <a:pPr marL="0" indent="0">
              <a:buNone/>
            </a:pPr>
            <a:endParaRPr lang="fr-FR" b="1" i="1" u="sng" dirty="0"/>
          </a:p>
          <a:p>
            <a:pPr marL="0" indent="0">
              <a:buNone/>
            </a:pPr>
            <a:endParaRPr lang="fr-FR" b="1" i="1" u="sng" dirty="0"/>
          </a:p>
          <a:p>
            <a:pPr marL="0" indent="0">
              <a:buNone/>
            </a:pPr>
            <a:endParaRPr lang="fr-FR" b="1" i="1" u="sng" dirty="0"/>
          </a:p>
          <a:p>
            <a:pPr marL="0" indent="0">
              <a:buNone/>
            </a:pPr>
            <a:r>
              <a:rPr lang="fr-FR" sz="2600" b="1" u="sng" dirty="0">
                <a:solidFill>
                  <a:srgbClr val="C00000"/>
                </a:solidFill>
                <a:latin typeface="Algerian" panose="04020705040A02060702" pitchFamily="82" charset="0"/>
              </a:rPr>
              <a:t>Qu’est</a:t>
            </a:r>
            <a:r>
              <a:rPr lang="en-US" sz="2600" b="1" u="sng" dirty="0">
                <a:solidFill>
                  <a:srgbClr val="C00000"/>
                </a:solidFill>
                <a:latin typeface="Algerian" panose="04020705040A02060702" pitchFamily="82" charset="0"/>
              </a:rPr>
              <a:t>-</a:t>
            </a:r>
            <a:r>
              <a:rPr lang="fr-FR" sz="2600" b="1" u="sng" dirty="0">
                <a:solidFill>
                  <a:srgbClr val="C00000"/>
                </a:solidFill>
                <a:latin typeface="Algerian" panose="04020705040A02060702" pitchFamily="82" charset="0"/>
              </a:rPr>
              <a:t>ce qui s’est passé du moment où j’ai tapé sur la touche « entrer » du clavier jusqu’à l’affichage de la page d’accueil de google ?</a:t>
            </a:r>
            <a:endParaRPr lang="en-US" sz="2600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B358942-ABBF-4F97-A260-A317ACEFEF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89" y="1462521"/>
            <a:ext cx="59436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5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CCCC8-08D3-40CE-9934-ABEEA457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27C1A4-0226-4624-8A41-5B6985894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04"/>
            <a:ext cx="10515600" cy="61104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D3C69477-6E09-46FA-8104-BABDC394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" name="Group 37051">
            <a:extLst>
              <a:ext uri="{FF2B5EF4-FFF2-40B4-BE49-F238E27FC236}">
                <a16:creationId xmlns:a16="http://schemas.microsoft.com/office/drawing/2014/main" id="{C98A4CCE-822A-4C6E-9524-701F58730575}"/>
              </a:ext>
            </a:extLst>
          </p:cNvPr>
          <p:cNvGrpSpPr>
            <a:grpSpLocks/>
          </p:cNvGrpSpPr>
          <p:nvPr/>
        </p:nvGrpSpPr>
        <p:grpSpPr bwMode="auto">
          <a:xfrm>
            <a:off x="497378" y="-299258"/>
            <a:ext cx="11197244" cy="6176961"/>
            <a:chOff x="0" y="-5915"/>
            <a:chExt cx="41626" cy="22965"/>
          </a:xfrm>
        </p:grpSpPr>
        <p:sp>
          <p:nvSpPr>
            <p:cNvPr id="9" name="Rectangle 36951">
              <a:extLst>
                <a:ext uri="{FF2B5EF4-FFF2-40B4-BE49-F238E27FC236}">
                  <a16:creationId xmlns:a16="http://schemas.microsoft.com/office/drawing/2014/main" id="{24E02C13-8D68-4B45-B187-E2A3A154BC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8" y="-5915"/>
              <a:ext cx="22389" cy="3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36950">
              <a:extLst>
                <a:ext uri="{FF2B5EF4-FFF2-40B4-BE49-F238E27FC236}">
                  <a16:creationId xmlns:a16="http://schemas.microsoft.com/office/drawing/2014/main" id="{5ACF1D9B-13AE-4946-A733-F39407A0C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0"/>
              <a:ext cx="506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067">
              <a:extLst>
                <a:ext uri="{FF2B5EF4-FFF2-40B4-BE49-F238E27FC236}">
                  <a16:creationId xmlns:a16="http://schemas.microsoft.com/office/drawing/2014/main" id="{10677F3F-73E1-4885-9468-90B3C8597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5" y="0"/>
              <a:ext cx="1521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68">
              <a:extLst>
                <a:ext uri="{FF2B5EF4-FFF2-40B4-BE49-F238E27FC236}">
                  <a16:creationId xmlns:a16="http://schemas.microsoft.com/office/drawing/2014/main" id="{82FBA96A-6D0B-40BE-94F5-120B07514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8" y="0"/>
              <a:ext cx="507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69">
              <a:extLst>
                <a:ext uri="{FF2B5EF4-FFF2-40B4-BE49-F238E27FC236}">
                  <a16:creationId xmlns:a16="http://schemas.microsoft.com/office/drawing/2014/main" id="{42150688-A7F7-446E-9E5E-2AA63171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8" y="0"/>
              <a:ext cx="423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070">
              <a:extLst>
                <a:ext uri="{FF2B5EF4-FFF2-40B4-BE49-F238E27FC236}">
                  <a16:creationId xmlns:a16="http://schemas.microsoft.com/office/drawing/2014/main" id="{CD2EEAB7-D339-4657-B7A9-BA0C10C12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0" y="0"/>
              <a:ext cx="423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36953">
              <a:extLst>
                <a:ext uri="{FF2B5EF4-FFF2-40B4-BE49-F238E27FC236}">
                  <a16:creationId xmlns:a16="http://schemas.microsoft.com/office/drawing/2014/main" id="{3D3FAE6D-CA5F-4BB0-8E80-DADC2CF4A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8" y="0"/>
              <a:ext cx="11661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36952">
              <a:extLst>
                <a:ext uri="{FF2B5EF4-FFF2-40B4-BE49-F238E27FC236}">
                  <a16:creationId xmlns:a16="http://schemas.microsoft.com/office/drawing/2014/main" id="{113F9B45-B1AB-4133-808E-1427ADC24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8" y="0"/>
              <a:ext cx="506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072">
              <a:extLst>
                <a:ext uri="{FF2B5EF4-FFF2-40B4-BE49-F238E27FC236}">
                  <a16:creationId xmlns:a16="http://schemas.microsoft.com/office/drawing/2014/main" id="{2D40F2FC-B24D-43B9-8D2B-C9616ACDD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1460"/>
              <a:ext cx="422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073">
              <a:extLst>
                <a:ext uri="{FF2B5EF4-FFF2-40B4-BE49-F238E27FC236}">
                  <a16:creationId xmlns:a16="http://schemas.microsoft.com/office/drawing/2014/main" id="{231FF5BE-0523-4D77-9670-D12F12016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" y="1460"/>
              <a:ext cx="423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074">
              <a:extLst>
                <a:ext uri="{FF2B5EF4-FFF2-40B4-BE49-F238E27FC236}">
                  <a16:creationId xmlns:a16="http://schemas.microsoft.com/office/drawing/2014/main" id="{38C3A65A-5B00-4968-A508-E33E51125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" y="1460"/>
              <a:ext cx="422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075">
              <a:extLst>
                <a:ext uri="{FF2B5EF4-FFF2-40B4-BE49-F238E27FC236}">
                  <a16:creationId xmlns:a16="http://schemas.microsoft.com/office/drawing/2014/main" id="{40ECC660-BC0E-457B-9C6F-8AC5FD6B6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014"/>
              <a:ext cx="469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076">
              <a:extLst>
                <a:ext uri="{FF2B5EF4-FFF2-40B4-BE49-F238E27FC236}">
                  <a16:creationId xmlns:a16="http://schemas.microsoft.com/office/drawing/2014/main" id="{ABA4083F-6158-457E-9757-3569B41D7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4665"/>
              <a:ext cx="469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077">
              <a:extLst>
                <a:ext uri="{FF2B5EF4-FFF2-40B4-BE49-F238E27FC236}">
                  <a16:creationId xmlns:a16="http://schemas.microsoft.com/office/drawing/2014/main" id="{40F63787-D013-47A1-95F9-3FF2004D0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6379"/>
              <a:ext cx="469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078">
              <a:extLst>
                <a:ext uri="{FF2B5EF4-FFF2-40B4-BE49-F238E27FC236}">
                  <a16:creationId xmlns:a16="http://schemas.microsoft.com/office/drawing/2014/main" id="{22EC0CC3-B3B9-40D4-8142-9D792F6B8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8030"/>
              <a:ext cx="469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80" name="Picture 1080">
              <a:extLst>
                <a:ext uri="{FF2B5EF4-FFF2-40B4-BE49-F238E27FC236}">
                  <a16:creationId xmlns:a16="http://schemas.microsoft.com/office/drawing/2014/main" id="{D7DCF7AA-2581-4FD4-A4EB-C70450320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81"/>
              <a:ext cx="6953" cy="6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2" name="Picture 1082">
              <a:extLst>
                <a:ext uri="{FF2B5EF4-FFF2-40B4-BE49-F238E27FC236}">
                  <a16:creationId xmlns:a16="http://schemas.microsoft.com/office/drawing/2014/main" id="{60DB31EA-01D0-4833-8536-2E345D51B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16" y="2995"/>
              <a:ext cx="9213" cy="9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Shape 1083">
              <a:extLst>
                <a:ext uri="{FF2B5EF4-FFF2-40B4-BE49-F238E27FC236}">
                  <a16:creationId xmlns:a16="http://schemas.microsoft.com/office/drawing/2014/main" id="{207569F0-00E9-48C3-A08D-8034E72F7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" y="1127"/>
              <a:ext cx="27627" cy="15923"/>
            </a:xfrm>
            <a:custGeom>
              <a:avLst/>
              <a:gdLst>
                <a:gd name="T0" fmla="*/ 281071 w 2762713"/>
                <a:gd name="T1" fmla="*/ 531624 h 1592332"/>
                <a:gd name="T2" fmla="*/ 637979 w 2762713"/>
                <a:gd name="T3" fmla="*/ 166682 h 1592332"/>
                <a:gd name="T4" fmla="*/ 904923 w 2762713"/>
                <a:gd name="T5" fmla="*/ 208199 h 1592332"/>
                <a:gd name="T6" fmla="*/ 1350135 w 2762713"/>
                <a:gd name="T7" fmla="*/ 102057 h 1592332"/>
                <a:gd name="T8" fmla="*/ 1426647 w 2762713"/>
                <a:gd name="T9" fmla="*/ 145759 h 1592332"/>
                <a:gd name="T10" fmla="*/ 1788076 w 2762713"/>
                <a:gd name="T11" fmla="*/ 51704 h 1592332"/>
                <a:gd name="T12" fmla="*/ 1882069 w 2762713"/>
                <a:gd name="T13" fmla="*/ 112202 h 1592332"/>
                <a:gd name="T14" fmla="*/ 2304690 w 2762713"/>
                <a:gd name="T15" fmla="*/ 85158 h 1592332"/>
                <a:gd name="T16" fmla="*/ 2405909 w 2762713"/>
                <a:gd name="T17" fmla="*/ 221391 h 1592332"/>
                <a:gd name="T18" fmla="*/ 2637083 w 2762713"/>
                <a:gd name="T19" fmla="*/ 536362 h 1592332"/>
                <a:gd name="T20" fmla="*/ 2622004 w 2762713"/>
                <a:gd name="T21" fmla="*/ 570067 h 1592332"/>
                <a:gd name="T22" fmla="*/ 2545067 w 2762713"/>
                <a:gd name="T23" fmla="*/ 1026148 h 1592332"/>
                <a:gd name="T24" fmla="*/ 2349499 w 2762713"/>
                <a:gd name="T25" fmla="*/ 1090178 h 1592332"/>
                <a:gd name="T26" fmla="*/ 1989502 w 2762713"/>
                <a:gd name="T27" fmla="*/ 1365474 h 1592332"/>
                <a:gd name="T28" fmla="*/ 1803237 w 2762713"/>
                <a:gd name="T29" fmla="*/ 1323373 h 1592332"/>
                <a:gd name="T30" fmla="*/ 1283486 w 2762713"/>
                <a:gd name="T31" fmla="*/ 1540304 h 1592332"/>
                <a:gd name="T32" fmla="*/ 1057740 w 2762713"/>
                <a:gd name="T33" fmla="*/ 1409835 h 1592332"/>
                <a:gd name="T34" fmla="*/ 403712 w 2762713"/>
                <a:gd name="T35" fmla="*/ 1282683 h 1592332"/>
                <a:gd name="T36" fmla="*/ 398674 w 2762713"/>
                <a:gd name="T37" fmla="*/ 1275986 h 1592332"/>
                <a:gd name="T38" fmla="*/ 99963 w 2762713"/>
                <a:gd name="T39" fmla="*/ 1092972 h 1592332"/>
                <a:gd name="T40" fmla="*/ 170782 w 2762713"/>
                <a:gd name="T41" fmla="*/ 925967 h 1592332"/>
                <a:gd name="T42" fmla="*/ 74865 w 2762713"/>
                <a:gd name="T43" fmla="*/ 639007 h 1592332"/>
                <a:gd name="T44" fmla="*/ 278824 w 2762713"/>
                <a:gd name="T45" fmla="*/ 536370 h 1592332"/>
                <a:gd name="T46" fmla="*/ 281071 w 2762713"/>
                <a:gd name="T47" fmla="*/ 531624 h 1592332"/>
                <a:gd name="T48" fmla="*/ 0 w 2762713"/>
                <a:gd name="T49" fmla="*/ 0 h 1592332"/>
                <a:gd name="T50" fmla="*/ 2762713 w 2762713"/>
                <a:gd name="T51" fmla="*/ 1592332 h 1592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T48" t="T49" r="T50" b="T51"/>
              <a:pathLst>
                <a:path w="2762713" h="1592332">
                  <a:moveTo>
                    <a:pt x="281071" y="531624"/>
                  </a:moveTo>
                  <a:cubicBezTo>
                    <a:pt x="250037" y="354206"/>
                    <a:pt x="409830" y="190815"/>
                    <a:pt x="637979" y="166682"/>
                  </a:cubicBezTo>
                  <a:cubicBezTo>
                    <a:pt x="730427" y="156903"/>
                    <a:pt x="824422" y="171522"/>
                    <a:pt x="904923" y="208199"/>
                  </a:cubicBezTo>
                  <a:cubicBezTo>
                    <a:pt x="990222" y="83159"/>
                    <a:pt x="1189551" y="35637"/>
                    <a:pt x="1350135" y="102057"/>
                  </a:cubicBezTo>
                  <a:cubicBezTo>
                    <a:pt x="1378215" y="113671"/>
                    <a:pt x="1403986" y="128391"/>
                    <a:pt x="1426647" y="145759"/>
                  </a:cubicBezTo>
                  <a:cubicBezTo>
                    <a:pt x="1493080" y="42110"/>
                    <a:pt x="1654898" y="0"/>
                    <a:pt x="1788076" y="51704"/>
                  </a:cubicBezTo>
                  <a:cubicBezTo>
                    <a:pt x="1824937" y="66014"/>
                    <a:pt x="1857092" y="86710"/>
                    <a:pt x="1882069" y="112202"/>
                  </a:cubicBezTo>
                  <a:cubicBezTo>
                    <a:pt x="1989148" y="14184"/>
                    <a:pt x="2178362" y="2076"/>
                    <a:pt x="2304690" y="85158"/>
                  </a:cubicBezTo>
                  <a:cubicBezTo>
                    <a:pt x="2357785" y="120078"/>
                    <a:pt x="2393570" y="168242"/>
                    <a:pt x="2405909" y="221391"/>
                  </a:cubicBezTo>
                  <a:cubicBezTo>
                    <a:pt x="2581355" y="258620"/>
                    <a:pt x="2684855" y="399637"/>
                    <a:pt x="2637083" y="536362"/>
                  </a:cubicBezTo>
                  <a:cubicBezTo>
                    <a:pt x="2633067" y="547856"/>
                    <a:pt x="2628029" y="559119"/>
                    <a:pt x="2622004" y="570067"/>
                  </a:cubicBezTo>
                  <a:cubicBezTo>
                    <a:pt x="2762713" y="712532"/>
                    <a:pt x="2728267" y="916726"/>
                    <a:pt x="2545067" y="1026148"/>
                  </a:cubicBezTo>
                  <a:cubicBezTo>
                    <a:pt x="2488039" y="1060210"/>
                    <a:pt x="2420682" y="1082263"/>
                    <a:pt x="2349499" y="1090178"/>
                  </a:cubicBezTo>
                  <a:cubicBezTo>
                    <a:pt x="2347916" y="1243449"/>
                    <a:pt x="2186740" y="1366703"/>
                    <a:pt x="1989502" y="1365474"/>
                  </a:cubicBezTo>
                  <a:cubicBezTo>
                    <a:pt x="1923604" y="1365062"/>
                    <a:pt x="1859138" y="1350492"/>
                    <a:pt x="1803237" y="1323373"/>
                  </a:cubicBezTo>
                  <a:cubicBezTo>
                    <a:pt x="1736523" y="1495208"/>
                    <a:pt x="1503823" y="1592332"/>
                    <a:pt x="1283486" y="1540304"/>
                  </a:cubicBezTo>
                  <a:cubicBezTo>
                    <a:pt x="1191144" y="1518499"/>
                    <a:pt x="1111360" y="1472389"/>
                    <a:pt x="1057740" y="1409835"/>
                  </a:cubicBezTo>
                  <a:cubicBezTo>
                    <a:pt x="832142" y="1515664"/>
                    <a:pt x="539324" y="1458736"/>
                    <a:pt x="403712" y="1282683"/>
                  </a:cubicBezTo>
                  <a:cubicBezTo>
                    <a:pt x="402003" y="1280464"/>
                    <a:pt x="400324" y="1278231"/>
                    <a:pt x="398674" y="1275986"/>
                  </a:cubicBezTo>
                  <a:cubicBezTo>
                    <a:pt x="251030" y="1289426"/>
                    <a:pt x="117292" y="1207488"/>
                    <a:pt x="99963" y="1092972"/>
                  </a:cubicBezTo>
                  <a:cubicBezTo>
                    <a:pt x="90726" y="1031932"/>
                    <a:pt x="116634" y="970837"/>
                    <a:pt x="170782" y="925967"/>
                  </a:cubicBezTo>
                  <a:cubicBezTo>
                    <a:pt x="42944" y="867434"/>
                    <a:pt x="0" y="738957"/>
                    <a:pt x="74865" y="639007"/>
                  </a:cubicBezTo>
                  <a:cubicBezTo>
                    <a:pt x="118056" y="581344"/>
                    <a:pt x="193807" y="543224"/>
                    <a:pt x="278824" y="536370"/>
                  </a:cubicBezTo>
                  <a:lnTo>
                    <a:pt x="281071" y="531624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Shape 1084">
              <a:extLst>
                <a:ext uri="{FF2B5EF4-FFF2-40B4-BE49-F238E27FC236}">
                  <a16:creationId xmlns:a16="http://schemas.microsoft.com/office/drawing/2014/main" id="{63B6E3BA-2176-439E-86D4-18E891EDE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9" y="12087"/>
              <a:ext cx="847" cy="847"/>
            </a:xfrm>
            <a:custGeom>
              <a:avLst/>
              <a:gdLst>
                <a:gd name="T0" fmla="*/ 84667 w 84667"/>
                <a:gd name="T1" fmla="*/ 42333 h 84667"/>
                <a:gd name="T2" fmla="*/ 84667 w 84667"/>
                <a:gd name="T3" fmla="*/ 65713 h 84667"/>
                <a:gd name="T4" fmla="*/ 65714 w 84667"/>
                <a:gd name="T5" fmla="*/ 84667 h 84667"/>
                <a:gd name="T6" fmla="*/ 42334 w 84667"/>
                <a:gd name="T7" fmla="*/ 84667 h 84667"/>
                <a:gd name="T8" fmla="*/ 18953 w 84667"/>
                <a:gd name="T9" fmla="*/ 84667 h 84667"/>
                <a:gd name="T10" fmla="*/ 0 w 84667"/>
                <a:gd name="T11" fmla="*/ 65713 h 84667"/>
                <a:gd name="T12" fmla="*/ 0 w 84667"/>
                <a:gd name="T13" fmla="*/ 42333 h 84667"/>
                <a:gd name="T14" fmla="*/ 0 w 84667"/>
                <a:gd name="T15" fmla="*/ 18953 h 84667"/>
                <a:gd name="T16" fmla="*/ 18953 w 84667"/>
                <a:gd name="T17" fmla="*/ 0 h 84667"/>
                <a:gd name="T18" fmla="*/ 42334 w 84667"/>
                <a:gd name="T19" fmla="*/ 0 h 84667"/>
                <a:gd name="T20" fmla="*/ 65714 w 84667"/>
                <a:gd name="T21" fmla="*/ 0 h 84667"/>
                <a:gd name="T22" fmla="*/ 84667 w 84667"/>
                <a:gd name="T23" fmla="*/ 18953 h 84667"/>
                <a:gd name="T24" fmla="*/ 84667 w 84667"/>
                <a:gd name="T25" fmla="*/ 42333 h 84667"/>
                <a:gd name="T26" fmla="*/ 0 w 84667"/>
                <a:gd name="T27" fmla="*/ 0 h 84667"/>
                <a:gd name="T28" fmla="*/ 84667 w 84667"/>
                <a:gd name="T29" fmla="*/ 84667 h 84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84667" h="84667">
                  <a:moveTo>
                    <a:pt x="84667" y="42333"/>
                  </a:moveTo>
                  <a:cubicBezTo>
                    <a:pt x="84667" y="65713"/>
                    <a:pt x="65714" y="84667"/>
                    <a:pt x="42334" y="84667"/>
                  </a:cubicBezTo>
                  <a:cubicBezTo>
                    <a:pt x="18953" y="84667"/>
                    <a:pt x="0" y="65713"/>
                    <a:pt x="0" y="42333"/>
                  </a:cubicBezTo>
                  <a:cubicBezTo>
                    <a:pt x="0" y="18953"/>
                    <a:pt x="18953" y="0"/>
                    <a:pt x="42334" y="0"/>
                  </a:cubicBezTo>
                  <a:cubicBezTo>
                    <a:pt x="65714" y="0"/>
                    <a:pt x="84667" y="18953"/>
                    <a:pt x="84667" y="42333"/>
                  </a:cubicBez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Shape 1085">
              <a:extLst>
                <a:ext uri="{FF2B5EF4-FFF2-40B4-BE49-F238E27FC236}">
                  <a16:creationId xmlns:a16="http://schemas.microsoft.com/office/drawing/2014/main" id="{78B55ECA-1A68-4B9D-B4E5-4D4A3968E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2" y="11918"/>
              <a:ext cx="1693" cy="1693"/>
            </a:xfrm>
            <a:custGeom>
              <a:avLst/>
              <a:gdLst>
                <a:gd name="T0" fmla="*/ 169333 w 169333"/>
                <a:gd name="T1" fmla="*/ 84667 h 169333"/>
                <a:gd name="T2" fmla="*/ 169333 w 169333"/>
                <a:gd name="T3" fmla="*/ 131426 h 169333"/>
                <a:gd name="T4" fmla="*/ 131427 w 169333"/>
                <a:gd name="T5" fmla="*/ 169333 h 169333"/>
                <a:gd name="T6" fmla="*/ 84667 w 169333"/>
                <a:gd name="T7" fmla="*/ 169333 h 169333"/>
                <a:gd name="T8" fmla="*/ 37906 w 169333"/>
                <a:gd name="T9" fmla="*/ 169333 h 169333"/>
                <a:gd name="T10" fmla="*/ 0 w 169333"/>
                <a:gd name="T11" fmla="*/ 131426 h 169333"/>
                <a:gd name="T12" fmla="*/ 0 w 169333"/>
                <a:gd name="T13" fmla="*/ 84667 h 169333"/>
                <a:gd name="T14" fmla="*/ 0 w 169333"/>
                <a:gd name="T15" fmla="*/ 37907 h 169333"/>
                <a:gd name="T16" fmla="*/ 37906 w 169333"/>
                <a:gd name="T17" fmla="*/ 0 h 169333"/>
                <a:gd name="T18" fmla="*/ 84667 w 169333"/>
                <a:gd name="T19" fmla="*/ 0 h 169333"/>
                <a:gd name="T20" fmla="*/ 131427 w 169333"/>
                <a:gd name="T21" fmla="*/ 0 h 169333"/>
                <a:gd name="T22" fmla="*/ 169333 w 169333"/>
                <a:gd name="T23" fmla="*/ 37907 h 169333"/>
                <a:gd name="T24" fmla="*/ 169333 w 169333"/>
                <a:gd name="T25" fmla="*/ 84667 h 169333"/>
                <a:gd name="T26" fmla="*/ 0 w 169333"/>
                <a:gd name="T27" fmla="*/ 0 h 169333"/>
                <a:gd name="T28" fmla="*/ 169333 w 169333"/>
                <a:gd name="T29" fmla="*/ 169333 h 169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69333" h="169333">
                  <a:moveTo>
                    <a:pt x="169333" y="84667"/>
                  </a:moveTo>
                  <a:cubicBezTo>
                    <a:pt x="169333" y="131426"/>
                    <a:pt x="131427" y="169333"/>
                    <a:pt x="84667" y="169333"/>
                  </a:cubicBezTo>
                  <a:cubicBezTo>
                    <a:pt x="37906" y="169333"/>
                    <a:pt x="0" y="131426"/>
                    <a:pt x="0" y="84667"/>
                  </a:cubicBezTo>
                  <a:cubicBezTo>
                    <a:pt x="0" y="37907"/>
                    <a:pt x="37906" y="0"/>
                    <a:pt x="84667" y="0"/>
                  </a:cubicBezTo>
                  <a:cubicBezTo>
                    <a:pt x="131427" y="0"/>
                    <a:pt x="169333" y="37907"/>
                    <a:pt x="169333" y="84667"/>
                  </a:cubicBez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Shape 1086">
              <a:extLst>
                <a:ext uri="{FF2B5EF4-FFF2-40B4-BE49-F238E27FC236}">
                  <a16:creationId xmlns:a16="http://schemas.microsoft.com/office/drawing/2014/main" id="{7818C20A-B82F-4CF7-B3D0-07A137A9B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8" y="12087"/>
              <a:ext cx="2540" cy="2540"/>
            </a:xfrm>
            <a:custGeom>
              <a:avLst/>
              <a:gdLst>
                <a:gd name="T0" fmla="*/ 254000 w 254000"/>
                <a:gd name="T1" fmla="*/ 127000 h 254000"/>
                <a:gd name="T2" fmla="*/ 254000 w 254000"/>
                <a:gd name="T3" fmla="*/ 197140 h 254000"/>
                <a:gd name="T4" fmla="*/ 197140 w 254000"/>
                <a:gd name="T5" fmla="*/ 254000 h 254000"/>
                <a:gd name="T6" fmla="*/ 127000 w 254000"/>
                <a:gd name="T7" fmla="*/ 254000 h 254000"/>
                <a:gd name="T8" fmla="*/ 56860 w 254000"/>
                <a:gd name="T9" fmla="*/ 254000 h 254000"/>
                <a:gd name="T10" fmla="*/ 0 w 254000"/>
                <a:gd name="T11" fmla="*/ 197140 h 254000"/>
                <a:gd name="T12" fmla="*/ 0 w 254000"/>
                <a:gd name="T13" fmla="*/ 127000 h 254000"/>
                <a:gd name="T14" fmla="*/ 0 w 254000"/>
                <a:gd name="T15" fmla="*/ 56859 h 254000"/>
                <a:gd name="T16" fmla="*/ 56860 w 254000"/>
                <a:gd name="T17" fmla="*/ 0 h 254000"/>
                <a:gd name="T18" fmla="*/ 127000 w 254000"/>
                <a:gd name="T19" fmla="*/ 0 h 254000"/>
                <a:gd name="T20" fmla="*/ 197140 w 254000"/>
                <a:gd name="T21" fmla="*/ 0 h 254000"/>
                <a:gd name="T22" fmla="*/ 254000 w 254000"/>
                <a:gd name="T23" fmla="*/ 56859 h 254000"/>
                <a:gd name="T24" fmla="*/ 254000 w 254000"/>
                <a:gd name="T25" fmla="*/ 127000 h 254000"/>
                <a:gd name="T26" fmla="*/ 0 w 254000"/>
                <a:gd name="T27" fmla="*/ 0 h 254000"/>
                <a:gd name="T28" fmla="*/ 254000 w 254000"/>
                <a:gd name="T29" fmla="*/ 254000 h 25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254000" h="254000">
                  <a:moveTo>
                    <a:pt x="254000" y="127000"/>
                  </a:moveTo>
                  <a:cubicBezTo>
                    <a:pt x="254000" y="197140"/>
                    <a:pt x="197140" y="254000"/>
                    <a:pt x="127000" y="254000"/>
                  </a:cubicBezTo>
                  <a:cubicBezTo>
                    <a:pt x="56860" y="254000"/>
                    <a:pt x="0" y="197140"/>
                    <a:pt x="0" y="127000"/>
                  </a:cubicBezTo>
                  <a:cubicBezTo>
                    <a:pt x="0" y="56859"/>
                    <a:pt x="56860" y="0"/>
                    <a:pt x="127000" y="0"/>
                  </a:cubicBezTo>
                  <a:cubicBezTo>
                    <a:pt x="197140" y="0"/>
                    <a:pt x="254000" y="56859"/>
                    <a:pt x="254000" y="127000"/>
                  </a:cubicBez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Shape 1087">
              <a:extLst>
                <a:ext uri="{FF2B5EF4-FFF2-40B4-BE49-F238E27FC236}">
                  <a16:creationId xmlns:a16="http://schemas.microsoft.com/office/drawing/2014/main" id="{3970AF21-035A-4808-A5C0-7E5D8AC12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" y="10327"/>
              <a:ext cx="1564" cy="315"/>
            </a:xfrm>
            <a:custGeom>
              <a:avLst/>
              <a:gdLst>
                <a:gd name="T0" fmla="*/ 156384 w 156384"/>
                <a:gd name="T1" fmla="*/ 28117 h 31440"/>
                <a:gd name="T2" fmla="*/ 101808 w 156384"/>
                <a:gd name="T3" fmla="*/ 31440 h 31440"/>
                <a:gd name="T4" fmla="*/ 47238 w 156384"/>
                <a:gd name="T5" fmla="*/ 21629 h 31440"/>
                <a:gd name="T6" fmla="*/ 0 w 156384"/>
                <a:gd name="T7" fmla="*/ 0 h 31440"/>
                <a:gd name="T8" fmla="*/ 0 w 156384"/>
                <a:gd name="T9" fmla="*/ 0 h 31440"/>
                <a:gd name="T10" fmla="*/ 156384 w 156384"/>
                <a:gd name="T11" fmla="*/ 31440 h 3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56384" h="31440">
                  <a:moveTo>
                    <a:pt x="156384" y="28117"/>
                  </a:moveTo>
                  <a:cubicBezTo>
                    <a:pt x="101808" y="31440"/>
                    <a:pt x="47238" y="21629"/>
                    <a:pt x="0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Shape 1088">
              <a:extLst>
                <a:ext uri="{FF2B5EF4-FFF2-40B4-BE49-F238E27FC236}">
                  <a16:creationId xmlns:a16="http://schemas.microsoft.com/office/drawing/2014/main" id="{6699FD4A-7554-47DF-8C0E-A683FE202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0" y="13685"/>
              <a:ext cx="685" cy="135"/>
            </a:xfrm>
            <a:custGeom>
              <a:avLst/>
              <a:gdLst>
                <a:gd name="T0" fmla="*/ 68421 w 68421"/>
                <a:gd name="T1" fmla="*/ 0 h 13457"/>
                <a:gd name="T2" fmla="*/ 46475 w 68421"/>
                <a:gd name="T3" fmla="*/ 6796 h 13457"/>
                <a:gd name="T4" fmla="*/ 23470 w 68421"/>
                <a:gd name="T5" fmla="*/ 11320 h 13457"/>
                <a:gd name="T6" fmla="*/ 0 w 68421"/>
                <a:gd name="T7" fmla="*/ 13457 h 13457"/>
                <a:gd name="T8" fmla="*/ 0 w 68421"/>
                <a:gd name="T9" fmla="*/ 0 h 13457"/>
                <a:gd name="T10" fmla="*/ 68421 w 68421"/>
                <a:gd name="T11" fmla="*/ 13457 h 13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68421" h="13457">
                  <a:moveTo>
                    <a:pt x="68421" y="0"/>
                  </a:moveTo>
                  <a:cubicBezTo>
                    <a:pt x="46475" y="6796"/>
                    <a:pt x="23470" y="11320"/>
                    <a:pt x="0" y="13457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Shape 1089">
              <a:extLst>
                <a:ext uri="{FF2B5EF4-FFF2-40B4-BE49-F238E27FC236}">
                  <a16:creationId xmlns:a16="http://schemas.microsoft.com/office/drawing/2014/main" id="{FEF3229B-371C-4110-8837-A2097211C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8" y="14550"/>
              <a:ext cx="412" cy="614"/>
            </a:xfrm>
            <a:custGeom>
              <a:avLst/>
              <a:gdLst>
                <a:gd name="T0" fmla="*/ 41227 w 41227"/>
                <a:gd name="T1" fmla="*/ 61384 h 61384"/>
                <a:gd name="T2" fmla="*/ 24719 w 41227"/>
                <a:gd name="T3" fmla="*/ 42127 h 61384"/>
                <a:gd name="T4" fmla="*/ 10899 w 41227"/>
                <a:gd name="T5" fmla="*/ 21548 h 61384"/>
                <a:gd name="T6" fmla="*/ 0 w 41227"/>
                <a:gd name="T7" fmla="*/ 0 h 61384"/>
                <a:gd name="T8" fmla="*/ 0 w 41227"/>
                <a:gd name="T9" fmla="*/ 0 h 61384"/>
                <a:gd name="T10" fmla="*/ 41227 w 41227"/>
                <a:gd name="T11" fmla="*/ 61384 h 6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41227" h="61384">
                  <a:moveTo>
                    <a:pt x="41227" y="61384"/>
                  </a:moveTo>
                  <a:cubicBezTo>
                    <a:pt x="24719" y="42127"/>
                    <a:pt x="10899" y="21548"/>
                    <a:pt x="0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1090">
              <a:extLst>
                <a:ext uri="{FF2B5EF4-FFF2-40B4-BE49-F238E27FC236}">
                  <a16:creationId xmlns:a16="http://schemas.microsoft.com/office/drawing/2014/main" id="{99FD7E7B-0586-4B47-B9C2-3875AC287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0" y="13633"/>
              <a:ext cx="164" cy="674"/>
            </a:xfrm>
            <a:custGeom>
              <a:avLst/>
              <a:gdLst>
                <a:gd name="T0" fmla="*/ 16462 w 16462"/>
                <a:gd name="T1" fmla="*/ 0 h 67355"/>
                <a:gd name="T2" fmla="*/ 14034 w 16462"/>
                <a:gd name="T3" fmla="*/ 22841 h 67355"/>
                <a:gd name="T4" fmla="*/ 8517 w 16462"/>
                <a:gd name="T5" fmla="*/ 45419 h 67355"/>
                <a:gd name="T6" fmla="*/ 0 w 16462"/>
                <a:gd name="T7" fmla="*/ 67355 h 67355"/>
                <a:gd name="T8" fmla="*/ 0 w 16462"/>
                <a:gd name="T9" fmla="*/ 0 h 67355"/>
                <a:gd name="T10" fmla="*/ 16462 w 16462"/>
                <a:gd name="T11" fmla="*/ 67355 h 67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6462" h="67355">
                  <a:moveTo>
                    <a:pt x="16462" y="0"/>
                  </a:moveTo>
                  <a:cubicBezTo>
                    <a:pt x="14034" y="22841"/>
                    <a:pt x="8517" y="45419"/>
                    <a:pt x="0" y="67355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Shape 1091">
              <a:extLst>
                <a:ext uri="{FF2B5EF4-FFF2-40B4-BE49-F238E27FC236}">
                  <a16:creationId xmlns:a16="http://schemas.microsoft.com/office/drawing/2014/main" id="{7D7BA4EE-58F3-465C-88DA-200441F0E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7" y="9471"/>
              <a:ext cx="2019" cy="2518"/>
            </a:xfrm>
            <a:custGeom>
              <a:avLst/>
              <a:gdLst>
                <a:gd name="T0" fmla="*/ 0 w 201835"/>
                <a:gd name="T1" fmla="*/ 0 h 251729"/>
                <a:gd name="T2" fmla="*/ 123743 w 201835"/>
                <a:gd name="T3" fmla="*/ 46840 h 251729"/>
                <a:gd name="T4" fmla="*/ 201835 w 201835"/>
                <a:gd name="T5" fmla="*/ 144772 h 251729"/>
                <a:gd name="T6" fmla="*/ 200729 w 201835"/>
                <a:gd name="T7" fmla="*/ 251729 h 251729"/>
                <a:gd name="T8" fmla="*/ 0 w 201835"/>
                <a:gd name="T9" fmla="*/ 0 h 251729"/>
                <a:gd name="T10" fmla="*/ 201835 w 201835"/>
                <a:gd name="T11" fmla="*/ 251729 h 251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01835" h="251729">
                  <a:moveTo>
                    <a:pt x="0" y="0"/>
                  </a:moveTo>
                  <a:cubicBezTo>
                    <a:pt x="123743" y="46840"/>
                    <a:pt x="201835" y="144772"/>
                    <a:pt x="200729" y="251729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Shape 1092">
              <a:extLst>
                <a:ext uri="{FF2B5EF4-FFF2-40B4-BE49-F238E27FC236}">
                  <a16:creationId xmlns:a16="http://schemas.microsoft.com/office/drawing/2014/main" id="{85A1B868-5451-4FB4-80C8-101C67AEE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8" y="6790"/>
              <a:ext cx="894" cy="944"/>
            </a:xfrm>
            <a:custGeom>
              <a:avLst/>
              <a:gdLst>
                <a:gd name="T0" fmla="*/ 89381 w 89381"/>
                <a:gd name="T1" fmla="*/ 0 h 94392"/>
                <a:gd name="T2" fmla="*/ 69341 w 89381"/>
                <a:gd name="T3" fmla="*/ 36421 h 94392"/>
                <a:gd name="T4" fmla="*/ 38748 w 89381"/>
                <a:gd name="T5" fmla="*/ 68730 h 94392"/>
                <a:gd name="T6" fmla="*/ 0 w 89381"/>
                <a:gd name="T7" fmla="*/ 94392 h 94392"/>
                <a:gd name="T8" fmla="*/ 0 w 89381"/>
                <a:gd name="T9" fmla="*/ 0 h 94392"/>
                <a:gd name="T10" fmla="*/ 89381 w 89381"/>
                <a:gd name="T11" fmla="*/ 94392 h 94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89381" h="94392">
                  <a:moveTo>
                    <a:pt x="89381" y="0"/>
                  </a:moveTo>
                  <a:cubicBezTo>
                    <a:pt x="69341" y="36421"/>
                    <a:pt x="38748" y="68730"/>
                    <a:pt x="0" y="94392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Shape 1093">
              <a:extLst>
                <a:ext uri="{FF2B5EF4-FFF2-40B4-BE49-F238E27FC236}">
                  <a16:creationId xmlns:a16="http://schemas.microsoft.com/office/drawing/2014/main" id="{BE4D6530-238B-46F8-A884-088BB05DF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7" y="3288"/>
              <a:ext cx="50" cy="446"/>
            </a:xfrm>
            <a:custGeom>
              <a:avLst/>
              <a:gdLst>
                <a:gd name="T0" fmla="*/ 0 w 4994"/>
                <a:gd name="T1" fmla="*/ 0 h 44579"/>
                <a:gd name="T2" fmla="*/ 3414 w 4994"/>
                <a:gd name="T3" fmla="*/ 14708 h 44579"/>
                <a:gd name="T4" fmla="*/ 4994 w 4994"/>
                <a:gd name="T5" fmla="*/ 29636 h 44579"/>
                <a:gd name="T6" fmla="*/ 4719 w 4994"/>
                <a:gd name="T7" fmla="*/ 44579 h 44579"/>
                <a:gd name="T8" fmla="*/ 0 w 4994"/>
                <a:gd name="T9" fmla="*/ 0 h 44579"/>
                <a:gd name="T10" fmla="*/ 4994 w 4994"/>
                <a:gd name="T11" fmla="*/ 44579 h 44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4994" h="44579">
                  <a:moveTo>
                    <a:pt x="0" y="0"/>
                  </a:moveTo>
                  <a:cubicBezTo>
                    <a:pt x="3414" y="14708"/>
                    <a:pt x="4994" y="29636"/>
                    <a:pt x="4719" y="44579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Shape 1094">
              <a:extLst>
                <a:ext uri="{FF2B5EF4-FFF2-40B4-BE49-F238E27FC236}">
                  <a16:creationId xmlns:a16="http://schemas.microsoft.com/office/drawing/2014/main" id="{52C9C49C-EAF8-4624-A97F-796C18C97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09" y="2199"/>
              <a:ext cx="458" cy="569"/>
            </a:xfrm>
            <a:custGeom>
              <a:avLst/>
              <a:gdLst>
                <a:gd name="T0" fmla="*/ 0 w 45788"/>
                <a:gd name="T1" fmla="*/ 56852 h 56852"/>
                <a:gd name="T2" fmla="*/ 11645 w 45788"/>
                <a:gd name="T3" fmla="*/ 36285 h 56852"/>
                <a:gd name="T4" fmla="*/ 27068 w 45788"/>
                <a:gd name="T5" fmla="*/ 17135 h 56852"/>
                <a:gd name="T6" fmla="*/ 45788 w 45788"/>
                <a:gd name="T7" fmla="*/ 0 h 56852"/>
                <a:gd name="T8" fmla="*/ 0 w 45788"/>
                <a:gd name="T9" fmla="*/ 0 h 56852"/>
                <a:gd name="T10" fmla="*/ 45788 w 45788"/>
                <a:gd name="T11" fmla="*/ 56852 h 56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45788" h="56852">
                  <a:moveTo>
                    <a:pt x="0" y="56852"/>
                  </a:moveTo>
                  <a:cubicBezTo>
                    <a:pt x="11645" y="36285"/>
                    <a:pt x="27068" y="17135"/>
                    <a:pt x="45788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Shape 1095">
              <a:extLst>
                <a:ext uri="{FF2B5EF4-FFF2-40B4-BE49-F238E27FC236}">
                  <a16:creationId xmlns:a16="http://schemas.microsoft.com/office/drawing/2014/main" id="{77DEFD6C-3E7F-4E60-B823-324CAA36A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6" y="2549"/>
              <a:ext cx="222" cy="490"/>
            </a:xfrm>
            <a:custGeom>
              <a:avLst/>
              <a:gdLst>
                <a:gd name="T0" fmla="*/ 0 w 22177"/>
                <a:gd name="T1" fmla="*/ 49030 h 49030"/>
                <a:gd name="T2" fmla="*/ 4752 w 22177"/>
                <a:gd name="T3" fmla="*/ 32034 h 49030"/>
                <a:gd name="T4" fmla="*/ 12201 w 22177"/>
                <a:gd name="T5" fmla="*/ 15565 h 49030"/>
                <a:gd name="T6" fmla="*/ 22177 w 22177"/>
                <a:gd name="T7" fmla="*/ 0 h 49030"/>
                <a:gd name="T8" fmla="*/ 0 w 22177"/>
                <a:gd name="T9" fmla="*/ 0 h 49030"/>
                <a:gd name="T10" fmla="*/ 22177 w 22177"/>
                <a:gd name="T11" fmla="*/ 49030 h 49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2177" h="49030">
                  <a:moveTo>
                    <a:pt x="0" y="49030"/>
                  </a:moveTo>
                  <a:cubicBezTo>
                    <a:pt x="4752" y="32034"/>
                    <a:pt x="12201" y="15565"/>
                    <a:pt x="22177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Shape 1096">
              <a:extLst>
                <a:ext uri="{FF2B5EF4-FFF2-40B4-BE49-F238E27FC236}">
                  <a16:creationId xmlns:a16="http://schemas.microsoft.com/office/drawing/2014/main" id="{7B2C5AC6-AFE3-462B-899F-A2A6A4865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1" y="3205"/>
              <a:ext cx="802" cy="476"/>
            </a:xfrm>
            <a:custGeom>
              <a:avLst/>
              <a:gdLst>
                <a:gd name="T0" fmla="*/ 0 w 80249"/>
                <a:gd name="T1" fmla="*/ 0 h 47568"/>
                <a:gd name="T2" fmla="*/ 29128 w 80249"/>
                <a:gd name="T3" fmla="*/ 13271 h 47568"/>
                <a:gd name="T4" fmla="*/ 56074 w 80249"/>
                <a:gd name="T5" fmla="*/ 29244 h 47568"/>
                <a:gd name="T6" fmla="*/ 80249 w 80249"/>
                <a:gd name="T7" fmla="*/ 47568 h 47568"/>
                <a:gd name="T8" fmla="*/ 0 w 80249"/>
                <a:gd name="T9" fmla="*/ 0 h 47568"/>
                <a:gd name="T10" fmla="*/ 80249 w 80249"/>
                <a:gd name="T11" fmla="*/ 47568 h 47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80249" h="47568">
                  <a:moveTo>
                    <a:pt x="0" y="0"/>
                  </a:moveTo>
                  <a:cubicBezTo>
                    <a:pt x="29128" y="13271"/>
                    <a:pt x="56074" y="29244"/>
                    <a:pt x="80249" y="47568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Shape 1097">
              <a:extLst>
                <a:ext uri="{FF2B5EF4-FFF2-40B4-BE49-F238E27FC236}">
                  <a16:creationId xmlns:a16="http://schemas.microsoft.com/office/drawing/2014/main" id="{A5B22FE2-8E49-487C-B2C5-5F7C9D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5" y="6443"/>
              <a:ext cx="140" cy="501"/>
            </a:xfrm>
            <a:custGeom>
              <a:avLst/>
              <a:gdLst>
                <a:gd name="T0" fmla="*/ 14005 w 14005"/>
                <a:gd name="T1" fmla="*/ 50047 h 50047"/>
                <a:gd name="T2" fmla="*/ 7646 w 14005"/>
                <a:gd name="T3" fmla="*/ 33678 h 50047"/>
                <a:gd name="T4" fmla="*/ 2963 w 14005"/>
                <a:gd name="T5" fmla="*/ 16944 h 50047"/>
                <a:gd name="T6" fmla="*/ 0 w 14005"/>
                <a:gd name="T7" fmla="*/ 0 h 50047"/>
                <a:gd name="T8" fmla="*/ 0 w 14005"/>
                <a:gd name="T9" fmla="*/ 0 h 50047"/>
                <a:gd name="T10" fmla="*/ 14005 w 14005"/>
                <a:gd name="T11" fmla="*/ 50047 h 50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4005" h="50047">
                  <a:moveTo>
                    <a:pt x="14005" y="50047"/>
                  </a:moveTo>
                  <a:cubicBezTo>
                    <a:pt x="7646" y="33678"/>
                    <a:pt x="2963" y="16944"/>
                    <a:pt x="0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Shape 46828">
              <a:extLst>
                <a:ext uri="{FF2B5EF4-FFF2-40B4-BE49-F238E27FC236}">
                  <a16:creationId xmlns:a16="http://schemas.microsoft.com/office/drawing/2014/main" id="{4EB0794B-63B1-4162-8C3D-02320B007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2" y="14454"/>
              <a:ext cx="9906" cy="2000"/>
            </a:xfrm>
            <a:custGeom>
              <a:avLst/>
              <a:gdLst>
                <a:gd name="T0" fmla="*/ 0 w 990578"/>
                <a:gd name="T1" fmla="*/ 0 h 200055"/>
                <a:gd name="T2" fmla="*/ 990578 w 990578"/>
                <a:gd name="T3" fmla="*/ 0 h 200055"/>
                <a:gd name="T4" fmla="*/ 990578 w 990578"/>
                <a:gd name="T5" fmla="*/ 200055 h 200055"/>
                <a:gd name="T6" fmla="*/ 0 w 990578"/>
                <a:gd name="T7" fmla="*/ 200055 h 200055"/>
                <a:gd name="T8" fmla="*/ 0 w 990578"/>
                <a:gd name="T9" fmla="*/ 0 h 200055"/>
                <a:gd name="T10" fmla="*/ 0 w 990578"/>
                <a:gd name="T11" fmla="*/ 0 h 200055"/>
                <a:gd name="T12" fmla="*/ 990578 w 990578"/>
                <a:gd name="T13" fmla="*/ 200055 h 200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90578" h="200055">
                  <a:moveTo>
                    <a:pt x="0" y="0"/>
                  </a:moveTo>
                  <a:lnTo>
                    <a:pt x="990578" y="0"/>
                  </a:lnTo>
                  <a:lnTo>
                    <a:pt x="990578" y="200055"/>
                  </a:lnTo>
                  <a:lnTo>
                    <a:pt x="0" y="20005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en-US" dirty="0"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</a:t>
              </a:r>
              <a:r>
                <a:rPr lang="en-US" altLang="en-US" sz="2400" b="1" dirty="0" err="1"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Réseau</a:t>
              </a:r>
              <a:r>
                <a:rPr lang="en-US" altLang="en-US" sz="2400" b="1" dirty="0"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Internet</a:t>
              </a:r>
              <a:r>
                <a:rPr lang="en-US" altLang="en-US" sz="2400" dirty="0"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lang="en-US" altLang="en-US" sz="2400" dirty="0">
                <a:latin typeface="Arial" panose="020B0604020202020204" pitchFamily="34" charset="0"/>
              </a:endParaRPr>
            </a:p>
            <a:p>
              <a:endParaRPr lang="en-US" dirty="0"/>
            </a:p>
          </p:txBody>
        </p:sp>
        <p:sp>
          <p:nvSpPr>
            <p:cNvPr id="40" name="Rectangle 1099">
              <a:extLst>
                <a:ext uri="{FF2B5EF4-FFF2-40B4-BE49-F238E27FC236}">
                  <a16:creationId xmlns:a16="http://schemas.microsoft.com/office/drawing/2014/main" id="{230940BE-7C01-43DE-9ACA-F36250523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9" y="14802"/>
              <a:ext cx="12301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Shape 1100">
              <a:extLst>
                <a:ext uri="{FF2B5EF4-FFF2-40B4-BE49-F238E27FC236}">
                  <a16:creationId xmlns:a16="http://schemas.microsoft.com/office/drawing/2014/main" id="{29C31035-DEFF-4172-96B6-F8E4A7C95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" y="6805"/>
              <a:ext cx="24622" cy="0"/>
            </a:xfrm>
            <a:custGeom>
              <a:avLst/>
              <a:gdLst>
                <a:gd name="T0" fmla="*/ 0 w 2462213"/>
                <a:gd name="T1" fmla="*/ 2462213 w 2462213"/>
                <a:gd name="T2" fmla="*/ 0 w 2462213"/>
                <a:gd name="T3" fmla="*/ 2462213 w 24622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T2" t="0" r="T3" b="0"/>
              <a:pathLst>
                <a:path w="2462213">
                  <a:moveTo>
                    <a:pt x="0" y="0"/>
                  </a:moveTo>
                  <a:lnTo>
                    <a:pt x="2462213" y="0"/>
                  </a:lnTo>
                </a:path>
              </a:pathLst>
            </a:custGeom>
            <a:noFill/>
            <a:ln w="1428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Shape 1101">
              <a:extLst>
                <a:ext uri="{FF2B5EF4-FFF2-40B4-BE49-F238E27FC236}">
                  <a16:creationId xmlns:a16="http://schemas.microsoft.com/office/drawing/2014/main" id="{08806AB0-5B24-4849-BE9E-701861CEB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37" y="6591"/>
              <a:ext cx="429" cy="428"/>
            </a:xfrm>
            <a:custGeom>
              <a:avLst/>
              <a:gdLst>
                <a:gd name="T0" fmla="*/ 0 w 42863"/>
                <a:gd name="T1" fmla="*/ 0 h 42863"/>
                <a:gd name="T2" fmla="*/ 42863 w 42863"/>
                <a:gd name="T3" fmla="*/ 21431 h 42863"/>
                <a:gd name="T4" fmla="*/ 0 w 42863"/>
                <a:gd name="T5" fmla="*/ 42863 h 42863"/>
                <a:gd name="T6" fmla="*/ 0 w 42863"/>
                <a:gd name="T7" fmla="*/ 0 h 42863"/>
                <a:gd name="T8" fmla="*/ 0 w 42863"/>
                <a:gd name="T9" fmla="*/ 0 h 42863"/>
                <a:gd name="T10" fmla="*/ 42863 w 42863"/>
                <a:gd name="T11" fmla="*/ 42863 h 42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42863" h="42863">
                  <a:moveTo>
                    <a:pt x="0" y="0"/>
                  </a:moveTo>
                  <a:lnTo>
                    <a:pt x="42863" y="21431"/>
                  </a:lnTo>
                  <a:lnTo>
                    <a:pt x="0" y="42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1102">
              <a:extLst>
                <a:ext uri="{FF2B5EF4-FFF2-40B4-BE49-F238E27FC236}">
                  <a16:creationId xmlns:a16="http://schemas.microsoft.com/office/drawing/2014/main" id="{860FF05E-5C2B-4930-B9E2-8D91C038B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0" y="3344"/>
              <a:ext cx="7884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  http://www...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1103">
              <a:extLst>
                <a:ext uri="{FF2B5EF4-FFF2-40B4-BE49-F238E27FC236}">
                  <a16:creationId xmlns:a16="http://schemas.microsoft.com/office/drawing/2014/main" id="{6CAA6DC4-6B17-421A-BB3E-37BEFF511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9" y="3562"/>
              <a:ext cx="804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1104">
              <a:extLst>
                <a:ext uri="{FF2B5EF4-FFF2-40B4-BE49-F238E27FC236}">
                  <a16:creationId xmlns:a16="http://schemas.microsoft.com/office/drawing/2014/main" id="{5A3EB3EB-C74B-4414-B385-DEA16B2C3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8" y="3344"/>
              <a:ext cx="470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.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36954">
              <a:extLst>
                <a:ext uri="{FF2B5EF4-FFF2-40B4-BE49-F238E27FC236}">
                  <a16:creationId xmlns:a16="http://schemas.microsoft.com/office/drawing/2014/main" id="{B06C4566-C3C5-460C-8534-6E0E72570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9" y="4868"/>
              <a:ext cx="563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36955">
              <a:extLst>
                <a:ext uri="{FF2B5EF4-FFF2-40B4-BE49-F238E27FC236}">
                  <a16:creationId xmlns:a16="http://schemas.microsoft.com/office/drawing/2014/main" id="{133E57B5-882E-404D-8555-63B80CA36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2" y="4868"/>
              <a:ext cx="6292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kumimoji="0" lang="en-US" altLang="en-US" sz="24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requ</a:t>
              </a:r>
              <a:r>
                <a:rPr lang="en-US" sz="2400" i="1" dirty="0" err="1"/>
                <a:t>ê</a:t>
              </a:r>
              <a:r>
                <a:rPr kumimoji="0" lang="en-US" altLang="en-US" sz="24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te</a:t>
              </a: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) 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Shape 1106">
              <a:extLst>
                <a:ext uri="{FF2B5EF4-FFF2-40B4-BE49-F238E27FC236}">
                  <a16:creationId xmlns:a16="http://schemas.microsoft.com/office/drawing/2014/main" id="{CA71D1F9-2B2F-4B93-8B2F-F3726776B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2" y="8710"/>
              <a:ext cx="25004" cy="0"/>
            </a:xfrm>
            <a:custGeom>
              <a:avLst/>
              <a:gdLst>
                <a:gd name="T0" fmla="*/ 2500312 w 2500312"/>
                <a:gd name="T1" fmla="*/ 0 h 1"/>
                <a:gd name="T2" fmla="*/ 0 w 2500312"/>
                <a:gd name="T3" fmla="*/ 1 h 1"/>
                <a:gd name="T4" fmla="*/ 0 w 2500312"/>
                <a:gd name="T5" fmla="*/ 0 h 1"/>
                <a:gd name="T6" fmla="*/ 2500312 w 250031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500312" h="1">
                  <a:moveTo>
                    <a:pt x="2500312" y="0"/>
                  </a:moveTo>
                  <a:lnTo>
                    <a:pt x="0" y="1"/>
                  </a:lnTo>
                </a:path>
              </a:pathLst>
            </a:custGeom>
            <a:noFill/>
            <a:ln w="1428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Shape 1107">
              <a:extLst>
                <a:ext uri="{FF2B5EF4-FFF2-40B4-BE49-F238E27FC236}">
                  <a16:creationId xmlns:a16="http://schemas.microsoft.com/office/drawing/2014/main" id="{920CFBAC-36FC-40D5-A414-CFA16F288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" y="8496"/>
              <a:ext cx="428" cy="428"/>
            </a:xfrm>
            <a:custGeom>
              <a:avLst/>
              <a:gdLst>
                <a:gd name="T0" fmla="*/ 42863 w 42863"/>
                <a:gd name="T1" fmla="*/ 0 h 42863"/>
                <a:gd name="T2" fmla="*/ 42863 w 42863"/>
                <a:gd name="T3" fmla="*/ 42863 h 42863"/>
                <a:gd name="T4" fmla="*/ 0 w 42863"/>
                <a:gd name="T5" fmla="*/ 21431 h 42863"/>
                <a:gd name="T6" fmla="*/ 42863 w 42863"/>
                <a:gd name="T7" fmla="*/ 0 h 42863"/>
                <a:gd name="T8" fmla="*/ 0 w 42863"/>
                <a:gd name="T9" fmla="*/ 0 h 42863"/>
                <a:gd name="T10" fmla="*/ 42863 w 42863"/>
                <a:gd name="T11" fmla="*/ 42863 h 42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42863" h="42863">
                  <a:moveTo>
                    <a:pt x="42863" y="0"/>
                  </a:moveTo>
                  <a:lnTo>
                    <a:pt x="42863" y="42863"/>
                  </a:lnTo>
                  <a:lnTo>
                    <a:pt x="0" y="21431"/>
                  </a:lnTo>
                  <a:lnTo>
                    <a:pt x="428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1108">
              <a:extLst>
                <a:ext uri="{FF2B5EF4-FFF2-40B4-BE49-F238E27FC236}">
                  <a16:creationId xmlns:a16="http://schemas.microsoft.com/office/drawing/2014/main" id="{A8148E07-C6E5-44AC-8D66-736C6C177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0" y="10123"/>
              <a:ext cx="7513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 Page web 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36956">
              <a:extLst>
                <a:ext uri="{FF2B5EF4-FFF2-40B4-BE49-F238E27FC236}">
                  <a16:creationId xmlns:a16="http://schemas.microsoft.com/office/drawing/2014/main" id="{21885A7E-61B7-45E8-BB9E-BE2CF5ACF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7" y="11647"/>
              <a:ext cx="562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36957">
              <a:extLst>
                <a:ext uri="{FF2B5EF4-FFF2-40B4-BE49-F238E27FC236}">
                  <a16:creationId xmlns:a16="http://schemas.microsoft.com/office/drawing/2014/main" id="{B2AC9853-667F-4C57-8A5E-6EF03D7CE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9" y="11647"/>
              <a:ext cx="6668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kumimoji="0" lang="en-US" altLang="en-US" sz="24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réponse</a:t>
              </a: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) 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1110">
              <a:extLst>
                <a:ext uri="{FF2B5EF4-FFF2-40B4-BE49-F238E27FC236}">
                  <a16:creationId xmlns:a16="http://schemas.microsoft.com/office/drawing/2014/main" id="{AC097649-1F76-4056-B69D-096D86AE4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7" y="7007"/>
              <a:ext cx="12483" cy="2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</a:t>
              </a:r>
              <a:r>
                <a:rPr kumimoji="0" lang="en-US" altLang="en-US" sz="2400" b="1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lgerian" panose="04020705040A02060702" pitchFamily="82" charset="0"/>
                  <a:ea typeface="Arial" panose="020B0604020202020204" pitchFamily="34" charset="0"/>
                  <a:cs typeface="Times New Roman" panose="02020603050405020304" pitchFamily="18" charset="0"/>
                </a:rPr>
                <a:t>Protocole</a:t>
              </a: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lgerian" panose="04020705040A02060702" pitchFamily="82" charset="0"/>
                  <a:ea typeface="Arial" panose="020B0604020202020204" pitchFamily="34" charset="0"/>
                  <a:cs typeface="Times New Roman" panose="02020603050405020304" pitchFamily="18" charset="0"/>
                </a:rPr>
                <a:t> HTTP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lgerian" panose="04020705040A02060702" pitchFamily="82" charset="0"/>
              </a:endParaRPr>
            </a:p>
          </p:txBody>
        </p:sp>
        <p:sp>
          <p:nvSpPr>
            <p:cNvPr id="54" name="Rectangle 1111">
              <a:extLst>
                <a:ext uri="{FF2B5EF4-FFF2-40B4-BE49-F238E27FC236}">
                  <a16:creationId xmlns:a16="http://schemas.microsoft.com/office/drawing/2014/main" id="{31DE31F7-2B77-4060-9E8F-95DEBCFAE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75" y="7242"/>
              <a:ext cx="469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1118">
              <a:extLst>
                <a:ext uri="{FF2B5EF4-FFF2-40B4-BE49-F238E27FC236}">
                  <a16:creationId xmlns:a16="http://schemas.microsoft.com/office/drawing/2014/main" id="{BE3D4C1E-3D40-41A8-BECE-CB5753DFA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2" y="14418"/>
              <a:ext cx="3604" cy="1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1119">
              <a:extLst>
                <a:ext uri="{FF2B5EF4-FFF2-40B4-BE49-F238E27FC236}">
                  <a16:creationId xmlns:a16="http://schemas.microsoft.com/office/drawing/2014/main" id="{CAD267B5-9421-4EBA-8C96-32844C77D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2" y="14418"/>
              <a:ext cx="375" cy="1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8" name="Rectangle 83">
            <a:extLst>
              <a:ext uri="{FF2B5EF4-FFF2-40B4-BE49-F238E27FC236}">
                <a16:creationId xmlns:a16="http://schemas.microsoft.com/office/drawing/2014/main" id="{0D275C5D-AAEB-434A-B8D1-17D7B04F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594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F59F0-75F1-468D-ADD1-9CD1DBF9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52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55078D-63E4-426E-884B-46973CD0B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6"/>
            <a:ext cx="10515600" cy="512124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Sur notre fameuse page d’accueil de google, nous voyons clairement du texte avec des couleurs, une barre de recherche, des liens permettant d’accéder à d’autres pages…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b="1" u="sng" dirty="0">
                <a:solidFill>
                  <a:srgbClr val="C00000"/>
                </a:solidFill>
                <a:latin typeface="Algerian" panose="04020705040A02060702" pitchFamily="82" charset="0"/>
              </a:rPr>
              <a:t>Mais comment a-t-on réussi à écrire tout ça ? </a:t>
            </a: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Il faut pour cela, utiliser 2 langages de programmation : HTML ET CSS.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Le HTML servira à mettre en place l’architecture ou la « colonne vertébrale » de notre page et le CSS permettra de mettre en forme cette architecture à travers l’ajout des couleurs, la disposition des éléments sur notre page… et tout ça, selon nos désirs.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3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0590"/>
          </a:xfrm>
        </p:spPr>
        <p:txBody>
          <a:bodyPr>
            <a:normAutofit fontScale="90000"/>
          </a:bodyPr>
          <a:lstStyle/>
          <a:p>
            <a:r>
              <a:rPr lang="fr-FR" b="1" i="1" dirty="0"/>
              <a:t>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5- Qu’est-ce que le HTML ?</a:t>
            </a:r>
            <a:endParaRPr lang="en-US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6"/>
            <a:ext cx="10515600" cy="5511339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HTML est un acronyme. Son vrai nom est </a:t>
            </a:r>
            <a:r>
              <a:rPr lang="fr-FR" i="1" dirty="0">
                <a:solidFill>
                  <a:srgbClr val="C00000"/>
                </a:solidFill>
              </a:rPr>
              <a:t>H</a:t>
            </a:r>
            <a:r>
              <a:rPr lang="fr-FR" i="1" dirty="0"/>
              <a:t>yper</a:t>
            </a:r>
            <a:r>
              <a:rPr lang="fr-FR" i="1" dirty="0">
                <a:solidFill>
                  <a:srgbClr val="C00000"/>
                </a:solidFill>
              </a:rPr>
              <a:t>T</a:t>
            </a:r>
            <a:r>
              <a:rPr lang="fr-FR" i="1" dirty="0"/>
              <a:t>ext </a:t>
            </a:r>
            <a:r>
              <a:rPr lang="fr-FR" i="1" dirty="0">
                <a:solidFill>
                  <a:srgbClr val="C00000"/>
                </a:solidFill>
              </a:rPr>
              <a:t>M</a:t>
            </a:r>
            <a:r>
              <a:rPr lang="fr-FR" i="1" dirty="0"/>
              <a:t>arkup </a:t>
            </a:r>
            <a:r>
              <a:rPr lang="fr-FR" i="1" dirty="0" err="1">
                <a:solidFill>
                  <a:srgbClr val="C00000"/>
                </a:solidFill>
              </a:rPr>
              <a:t>L</a:t>
            </a:r>
            <a:r>
              <a:rPr lang="fr-FR" i="1" dirty="0" err="1"/>
              <a:t>anguage</a:t>
            </a:r>
            <a:r>
              <a:rPr lang="fr-FR" dirty="0"/>
              <a:t>. 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C’est un langage de programmation. Pour être plus précis, un langage de description ou d’affichage car c’est grâce à ce langage que nous allons pouvoir afficher du texte ou autre élément structurant sur une page web.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Pour être plus technique, c’est un langage de balisage. C’est-à-dire que tous ses éléments lorsqu’ils sont utilisés devront être mis entre </a:t>
            </a:r>
            <a:r>
              <a:rPr lang="fr-FR" dirty="0">
                <a:solidFill>
                  <a:srgbClr val="C00000"/>
                </a:solidFill>
              </a:rPr>
              <a:t>&lt; &gt;</a:t>
            </a:r>
            <a:r>
              <a:rPr lang="fr-FR" dirty="0"/>
              <a:t>. 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Il permet également de structurer tous les éléments de notre page afin d’éviter que les choses n’y soient disposées n’importe comment.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9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0590"/>
          </a:xfrm>
        </p:spPr>
        <p:txBody>
          <a:bodyPr>
            <a:normAutofit fontScale="90000"/>
          </a:bodyPr>
          <a:lstStyle/>
          <a:p>
            <a:r>
              <a:rPr lang="fr-FR" dirty="0"/>
              <a:t>		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6- Nos outils de développeur</a:t>
            </a:r>
            <a:endParaRPr lang="en-US" b="1" u="sng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6"/>
            <a:ext cx="10515600" cy="5511339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b="1" u="sng" dirty="0"/>
              <a:t>Un </a:t>
            </a:r>
            <a:r>
              <a:rPr lang="en-US" b="1" u="sng" dirty="0" err="1"/>
              <a:t>éditeur</a:t>
            </a:r>
            <a:r>
              <a:rPr lang="en-US" b="1" u="sng" dirty="0"/>
              <a:t> de code </a:t>
            </a:r>
            <a:r>
              <a:rPr lang="en-US" dirty="0"/>
              <a:t>: Visual Studio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b="1" u="sng" dirty="0"/>
              <a:t>Un </a:t>
            </a:r>
            <a:r>
              <a:rPr lang="en-US" b="1" u="sng" dirty="0" err="1"/>
              <a:t>navigateur</a:t>
            </a:r>
            <a:r>
              <a:rPr lang="en-US" b="1" u="sng" dirty="0"/>
              <a:t> </a:t>
            </a:r>
            <a:r>
              <a:rPr lang="en-US" dirty="0"/>
              <a:t>: Chrome </a:t>
            </a:r>
            <a:r>
              <a:rPr lang="en-US" dirty="0" err="1"/>
              <a:t>ou</a:t>
            </a:r>
            <a:r>
              <a:rPr lang="en-US" dirty="0"/>
              <a:t> Safari…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7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6"/>
            <a:ext cx="10515600" cy="551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</a:t>
            </a:r>
            <a:r>
              <a:rPr lang="fr-FR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7-a) Squelette (structure globale) d’une page</a:t>
            </a:r>
            <a:endParaRPr lang="en-US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Image 8" descr="Une image contenant moniteur, écran, télévision, ordinateur&#10;&#10;Description générée automatiquement">
            <a:extLst>
              <a:ext uri="{FF2B5EF4-FFF2-40B4-BE49-F238E27FC236}">
                <a16:creationId xmlns:a16="http://schemas.microsoft.com/office/drawing/2014/main" id="{0FDAFB0B-D483-461F-BD26-4A0B1FAC8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03" y="2431669"/>
            <a:ext cx="6992326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04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6"/>
            <a:ext cx="10515600" cy="551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</a:t>
            </a:r>
            <a:r>
              <a:rPr lang="fr-FR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7-b) Principales balises et attributs HTML5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sz="24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6-B)a- Les balises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&lt;!DOCTYPE html&gt;  </a:t>
            </a:r>
            <a:r>
              <a:rPr lang="fr-FR" dirty="0"/>
              <a:t>: Pour signifier que c’est un document de type HTML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&lt;html&gt;&lt;/html&gt; </a:t>
            </a:r>
            <a:r>
              <a:rPr lang="fr-FR" dirty="0"/>
              <a:t>: C’est à l’intérieur que l’on mettra notre code HTML 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head</a:t>
            </a:r>
            <a:r>
              <a:rPr lang="fr-FR" dirty="0">
                <a:solidFill>
                  <a:srgbClr val="C00000"/>
                </a:solidFill>
              </a:rPr>
              <a:t>&gt;&lt;/</a:t>
            </a:r>
            <a:r>
              <a:rPr lang="fr-FR" dirty="0" err="1">
                <a:solidFill>
                  <a:srgbClr val="C00000"/>
                </a:solidFill>
              </a:rPr>
              <a:t>head</a:t>
            </a:r>
            <a:r>
              <a:rPr lang="fr-FR" dirty="0">
                <a:solidFill>
                  <a:srgbClr val="C00000"/>
                </a:solidFill>
              </a:rPr>
              <a:t>&gt; </a:t>
            </a:r>
            <a:r>
              <a:rPr lang="fr-FR" dirty="0"/>
              <a:t>: Entête de notre code HTML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&lt;body&gt;&lt;/body&gt; </a:t>
            </a:r>
            <a:r>
              <a:rPr lang="fr-FR" dirty="0"/>
              <a:t>: Contenu de notre page. C’est là que nous mettrons notre code qui s’affichera sur la page proprement dit.</a:t>
            </a: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1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6"/>
            <a:ext cx="10515600" cy="551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600" b="1" dirty="0"/>
              <a:t>HTML5</a:t>
            </a:r>
            <a:r>
              <a:rPr lang="fr-FR" sz="2600" dirty="0"/>
              <a:t> est un </a:t>
            </a:r>
            <a:r>
              <a:rPr lang="fr-FR" sz="2600" b="1" u="sng" dirty="0"/>
              <a:t>langage de balisage</a:t>
            </a:r>
            <a:r>
              <a:rPr lang="fr-FR" sz="2600" b="1" dirty="0"/>
              <a:t>.</a:t>
            </a:r>
            <a:r>
              <a:rPr lang="en-US" sz="2600" b="1" dirty="0"/>
              <a:t> </a:t>
            </a:r>
            <a:r>
              <a:rPr lang="fr-FR" sz="2600" b="1" dirty="0"/>
              <a:t>I</a:t>
            </a:r>
            <a:r>
              <a:rPr lang="fr-FR" sz="2600" dirty="0"/>
              <a:t>l existe </a:t>
            </a:r>
            <a:r>
              <a:rPr lang="fr-FR" sz="2600" b="1" dirty="0"/>
              <a:t>2 types d’éléments :  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lvl="0" indent="0" fontAlgn="base">
              <a:buNone/>
            </a:pPr>
            <a:r>
              <a:rPr lang="fr-FR" sz="2600" b="1" u="sng" dirty="0">
                <a:latin typeface="Lucida Handwriting" panose="03010101010101010101" pitchFamily="66" charset="0"/>
              </a:rPr>
              <a:t>Éléments standards (les plus courants) composés de </a:t>
            </a:r>
            <a:r>
              <a:rPr lang="fr-FR" sz="2600" dirty="0"/>
              <a:t>: </a:t>
            </a:r>
          </a:p>
          <a:p>
            <a:pPr marL="0" lvl="0" indent="0" fontAlgn="base">
              <a:buNone/>
            </a:pPr>
            <a:r>
              <a:rPr lang="fr-FR" sz="2600" dirty="0"/>
              <a:t>	une balise "ouvrante" + une balise "fermante" </a:t>
            </a:r>
            <a:endParaRPr lang="en-US" sz="2600" dirty="0"/>
          </a:p>
          <a:p>
            <a:pPr marL="0" lvl="0" indent="0" fontAlgn="base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u="sng" dirty="0" err="1"/>
              <a:t>Exemple</a:t>
            </a:r>
            <a:r>
              <a:rPr lang="en-US" sz="2600" u="sng" dirty="0"/>
              <a:t>: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&lt;html&gt;&lt;/html&gt; </a:t>
            </a:r>
          </a:p>
          <a:p>
            <a:pPr marL="0" indent="0">
              <a:buNone/>
            </a:pPr>
            <a:r>
              <a:rPr lang="en-US" sz="2600" dirty="0"/>
              <a:t>	&lt;head&gt;&lt;/head&gt;</a:t>
            </a:r>
          </a:p>
          <a:p>
            <a:pPr marL="0" indent="0">
              <a:buNone/>
            </a:pPr>
            <a:r>
              <a:rPr lang="en-US" sz="2600" dirty="0"/>
              <a:t>	&lt;body&gt;&lt;/body&gt;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76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6"/>
            <a:ext cx="10515600" cy="551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lvl="0" indent="0" fontAlgn="base">
              <a:buNone/>
            </a:pPr>
            <a:r>
              <a:rPr lang="fr-FR" sz="3100" b="1" u="sng" dirty="0">
                <a:latin typeface="Lucida Handwriting" panose="03010101010101010101" pitchFamily="66" charset="0"/>
              </a:rPr>
              <a:t>Eléments "vides" composés de </a:t>
            </a:r>
            <a:r>
              <a:rPr lang="fr-FR" sz="3100" dirty="0"/>
              <a:t>:  une seule balise " </a:t>
            </a:r>
            <a:r>
              <a:rPr lang="fr-FR" sz="3100" dirty="0" err="1"/>
              <a:t>auto-fermante</a:t>
            </a:r>
            <a:r>
              <a:rPr lang="fr-FR" sz="3100" dirty="0"/>
              <a:t> ". On les appelle également des balises orphelines. </a:t>
            </a:r>
          </a:p>
          <a:p>
            <a:pPr marL="0" indent="0">
              <a:buNone/>
            </a:pPr>
            <a:r>
              <a:rPr lang="fr-FR" sz="3100" u="sng" dirty="0"/>
              <a:t>Exemple:   </a:t>
            </a:r>
            <a:endParaRPr lang="en-US" sz="3100" dirty="0"/>
          </a:p>
          <a:p>
            <a:pPr marL="0" indent="0">
              <a:buNone/>
            </a:pPr>
            <a:r>
              <a:rPr lang="fr-FR" sz="3100" dirty="0"/>
              <a:t> 	  </a:t>
            </a:r>
            <a:endParaRPr lang="en-US" sz="3100" dirty="0"/>
          </a:p>
          <a:p>
            <a:pPr marL="0" indent="0">
              <a:buNone/>
            </a:pPr>
            <a:r>
              <a:rPr lang="fr-FR" sz="3100" dirty="0"/>
              <a:t>             &lt;</a:t>
            </a:r>
            <a:r>
              <a:rPr lang="fr-FR" sz="3100" dirty="0" err="1"/>
              <a:t>br</a:t>
            </a:r>
            <a:r>
              <a:rPr lang="fr-FR" sz="3100" dirty="0"/>
              <a:t>/&gt; &lt;</a:t>
            </a:r>
            <a:r>
              <a:rPr lang="fr-FR" sz="3100" dirty="0" err="1"/>
              <a:t>hr</a:t>
            </a:r>
            <a:r>
              <a:rPr lang="fr-FR" sz="3100" dirty="0"/>
              <a:t>/&gt; &lt;</a:t>
            </a:r>
            <a:r>
              <a:rPr lang="fr-FR" sz="3100" dirty="0" err="1"/>
              <a:t>img</a:t>
            </a:r>
            <a:r>
              <a:rPr lang="fr-FR" sz="3100" dirty="0"/>
              <a:t>/&gt; </a:t>
            </a:r>
            <a:endParaRPr lang="en-US" sz="3100" dirty="0"/>
          </a:p>
          <a:p>
            <a:pPr marL="0" indent="0">
              <a:buNone/>
            </a:pPr>
            <a:r>
              <a:rPr lang="fr-FR" sz="3100" dirty="0"/>
              <a:t> </a:t>
            </a:r>
            <a:endParaRPr lang="en-US" sz="3100" dirty="0"/>
          </a:p>
          <a:p>
            <a:pPr marL="0" indent="0">
              <a:buNone/>
            </a:pPr>
            <a:r>
              <a:rPr lang="fr-FR" sz="3100" dirty="0"/>
              <a:t> </a:t>
            </a:r>
            <a:endParaRPr lang="en-US" sz="3100" dirty="0"/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39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6"/>
            <a:ext cx="10515600" cy="551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b="1" u="sng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7-B) b- Les attributs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	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>
                <a:solidFill>
                  <a:srgbClr val="C00000"/>
                </a:solidFill>
              </a:rPr>
              <a:t>html</a:t>
            </a:r>
            <a:r>
              <a:rPr lang="fr-FR" dirty="0"/>
              <a:t>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lang</a:t>
            </a:r>
            <a:r>
              <a:rPr lang="fr-FR" dirty="0"/>
              <a:t>="</a:t>
            </a:r>
            <a:r>
              <a:rPr lang="fr-FR" dirty="0" err="1"/>
              <a:t>fr</a:t>
            </a:r>
            <a:r>
              <a:rPr lang="fr-FR" dirty="0"/>
              <a:t>"&gt; :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lang</a:t>
            </a:r>
            <a:r>
              <a:rPr lang="fr-FR" dirty="0"/>
              <a:t> est un attribut de la balise ouvrante de l’élément html.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Cet attribut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lang</a:t>
            </a:r>
            <a:r>
              <a:rPr lang="fr-FR" dirty="0"/>
              <a:t> possède une valeur "</a:t>
            </a:r>
            <a:r>
              <a:rPr lang="fr-FR" dirty="0" err="1"/>
              <a:t>fr</a:t>
            </a:r>
            <a:r>
              <a:rPr lang="fr-FR" dirty="0"/>
              <a:t>" qui veut tout simplement signifier que ce fichier sera rédigé ou sera destiné à un public français.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Voyons plus en détails le principe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1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C2BA0-3675-448E-9794-E03A37EE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16"/>
            <a:ext cx="10515600" cy="739832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rgbClr val="0070C0"/>
                </a:solidFill>
                <a:latin typeface="Algerian" panose="04020705040A02060702" pitchFamily="82" charset="0"/>
              </a:rPr>
              <a:t>					</a:t>
            </a:r>
            <a:r>
              <a:rPr lang="de-DE" b="1" dirty="0" err="1">
                <a:solidFill>
                  <a:srgbClr val="0070C0"/>
                </a:solidFill>
                <a:latin typeface="Algerian" panose="04020705040A02060702" pitchFamily="82" charset="0"/>
              </a:rPr>
              <a:t>html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5BC3C4-77D0-40D7-B484-701009FCB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468"/>
            <a:ext cx="10515600" cy="5702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i="1" u="sng" dirty="0">
                <a:solidFill>
                  <a:srgbClr val="7030A0"/>
                </a:solidFill>
                <a:latin typeface="Algerian" panose="04020705040A02060702" pitchFamily="82" charset="0"/>
              </a:rPr>
              <a:t>SOMMAIRE</a:t>
            </a:r>
          </a:p>
          <a:p>
            <a:pPr marL="0" indent="0">
              <a:buNone/>
            </a:pPr>
            <a:endParaRPr lang="en-US" i="1" dirty="0">
              <a:solidFill>
                <a:srgbClr val="7030A0"/>
              </a:solidFill>
              <a:latin typeface="Algerian" panose="04020705040A02060702" pitchFamily="82" charset="0"/>
            </a:endParaRPr>
          </a:p>
          <a:p>
            <a:pPr marL="0" lvl="0" indent="0">
              <a:buNone/>
            </a:pPr>
            <a:r>
              <a:rPr lang="fr-FR" sz="3000" dirty="0"/>
              <a:t>1-Qu’est-ce que le web ?</a:t>
            </a:r>
            <a:endParaRPr lang="en-US" sz="3000" dirty="0"/>
          </a:p>
          <a:p>
            <a:pPr marL="0" indent="0">
              <a:buNone/>
            </a:pPr>
            <a:r>
              <a:rPr lang="fr-FR" sz="3000" dirty="0"/>
              <a:t>2- Qu’est-ce qu’un site web ? </a:t>
            </a:r>
            <a:endParaRPr lang="en-US" sz="3000" dirty="0"/>
          </a:p>
          <a:p>
            <a:pPr marL="0" lvl="0" indent="0">
              <a:buNone/>
            </a:pPr>
            <a:r>
              <a:rPr lang="fr-FR" sz="3000" dirty="0"/>
              <a:t>3-Qu’est-ce qu’une page web ?</a:t>
            </a:r>
            <a:endParaRPr lang="en-US" sz="3000" dirty="0"/>
          </a:p>
          <a:p>
            <a:pPr marL="0" indent="0">
              <a:buNone/>
            </a:pPr>
            <a:r>
              <a:rPr lang="fr-FR" sz="3000" dirty="0"/>
              <a:t>4- Comment visualiser une page web ?</a:t>
            </a:r>
            <a:endParaRPr lang="en-US" sz="3000" dirty="0"/>
          </a:p>
          <a:p>
            <a:pPr marL="0" indent="0">
              <a:buNone/>
            </a:pPr>
            <a:r>
              <a:rPr lang="fr-FR" sz="3000" dirty="0"/>
              <a:t>5- Qu’est-ce que le HTML ? </a:t>
            </a:r>
          </a:p>
          <a:p>
            <a:pPr marL="0" indent="0">
              <a:buNone/>
            </a:pPr>
            <a:r>
              <a:rPr lang="fr-FR" sz="3000" dirty="0"/>
              <a:t>6- Nos outils de développeur</a:t>
            </a:r>
            <a:endParaRPr lang="en-US" sz="3000" dirty="0"/>
          </a:p>
          <a:p>
            <a:pPr marL="0" indent="0">
              <a:buNone/>
            </a:pPr>
            <a:r>
              <a:rPr lang="fr-FR" sz="3000" dirty="0"/>
              <a:t>7-Comment structurer un document HTML ?</a:t>
            </a:r>
            <a:endParaRPr lang="en-US" sz="3000" dirty="0"/>
          </a:p>
          <a:p>
            <a:pPr marL="0" indent="0">
              <a:buNone/>
            </a:pPr>
            <a:r>
              <a:rPr lang="fr-FR" sz="3000" dirty="0"/>
              <a:t>	7-a) Squelette (structure globale d’une page HTML)</a:t>
            </a:r>
            <a:endParaRPr lang="en-US" sz="3000" dirty="0"/>
          </a:p>
          <a:p>
            <a:pPr marL="0" indent="0">
              <a:buNone/>
            </a:pPr>
            <a:r>
              <a:rPr lang="fr-FR" sz="3000" dirty="0"/>
              <a:t>	7-b) Principales balises et attributs HTML 5</a:t>
            </a:r>
            <a:endParaRPr lang="en-US" sz="3000" dirty="0"/>
          </a:p>
          <a:p>
            <a:pPr marL="0" indent="0">
              <a:buNone/>
            </a:pPr>
            <a:r>
              <a:rPr lang="fr-FR" sz="3000" dirty="0"/>
              <a:t>	</a:t>
            </a:r>
            <a:r>
              <a:rPr lang="en-US" sz="3000" dirty="0"/>
              <a:t>7-c) Structure head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40968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67" y="1055716"/>
            <a:ext cx="10722033" cy="551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600" dirty="0"/>
          </a:p>
          <a:p>
            <a:pPr marL="0" indent="0">
              <a:buNone/>
            </a:pPr>
            <a:endParaRPr lang="fr-FR" sz="2600" dirty="0"/>
          </a:p>
          <a:p>
            <a:pPr marL="0" indent="0">
              <a:buNone/>
            </a:pPr>
            <a:endParaRPr lang="fr-FR" sz="2600" dirty="0"/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>
                <a:solidFill>
                  <a:srgbClr val="C00000"/>
                </a:solidFill>
              </a:rPr>
              <a:t>élément</a:t>
            </a:r>
            <a:r>
              <a:rPr lang="fr-FR" dirty="0"/>
              <a:t>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attribut1</a:t>
            </a:r>
            <a:r>
              <a:rPr lang="fr-FR" dirty="0"/>
              <a:t>= "valeur"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attribut2</a:t>
            </a:r>
            <a:r>
              <a:rPr lang="fr-FR" dirty="0"/>
              <a:t>= "valeur"…&gt; contenu &lt;/</a:t>
            </a:r>
            <a:r>
              <a:rPr lang="fr-FR" dirty="0">
                <a:solidFill>
                  <a:srgbClr val="C00000"/>
                </a:solidFill>
              </a:rPr>
              <a:t>élément</a:t>
            </a:r>
            <a:r>
              <a:rPr lang="fr-FR" dirty="0"/>
              <a:t>&gt; </a:t>
            </a:r>
            <a:endParaRPr lang="en-US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>
                <a:solidFill>
                  <a:srgbClr val="C00000"/>
                </a:solidFill>
              </a:rPr>
              <a:t>élément</a:t>
            </a:r>
            <a:r>
              <a:rPr lang="fr-FR" dirty="0"/>
              <a:t>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attribut1</a:t>
            </a:r>
            <a:r>
              <a:rPr lang="fr-FR" dirty="0"/>
              <a:t>= "valeur"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attribut2</a:t>
            </a:r>
            <a:r>
              <a:rPr lang="fr-FR" dirty="0"/>
              <a:t>= "valeur"… /&gt; </a:t>
            </a:r>
            <a:endParaRPr lang="en-US" dirty="0"/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98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6"/>
            <a:ext cx="10515600" cy="551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</a:t>
            </a:r>
            <a:r>
              <a:rPr lang="fr-FR" sz="33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7-c) structure du </a:t>
            </a:r>
            <a:r>
              <a:rPr lang="fr-FR" sz="3300" b="1" u="sng" dirty="0" err="1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head</a:t>
            </a:r>
            <a:endParaRPr lang="en-US" sz="3300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sz="3100" dirty="0"/>
              <a:t>Le </a:t>
            </a:r>
            <a:r>
              <a:rPr lang="fr-FR" sz="3100" b="1" dirty="0" err="1"/>
              <a:t>head</a:t>
            </a:r>
            <a:r>
              <a:rPr lang="fr-FR" sz="3100" dirty="0"/>
              <a:t> contient des éléments qui donnent des informations sur le document </a:t>
            </a:r>
            <a:r>
              <a:rPr lang="en-US" sz="3100" dirty="0"/>
              <a:t>(meta, title, link, style, script).</a:t>
            </a:r>
          </a:p>
          <a:p>
            <a:pPr marL="0" indent="0">
              <a:buNone/>
            </a:pPr>
            <a:r>
              <a:rPr lang="en-US" sz="3100" u="sng" dirty="0" err="1"/>
              <a:t>Exemple</a:t>
            </a:r>
            <a:r>
              <a:rPr lang="en-US" sz="3100" u="sng" dirty="0"/>
              <a:t> : </a:t>
            </a:r>
            <a:endParaRPr lang="en-US" sz="3100" dirty="0"/>
          </a:p>
          <a:p>
            <a:pPr marL="0" indent="0">
              <a:buNone/>
            </a:pPr>
            <a:r>
              <a:rPr lang="en-US" sz="3100" dirty="0"/>
              <a:t> </a:t>
            </a:r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 descr="Une image contenant assis, noir, écran, télévision&#10;&#10;Description générée automatiquement">
            <a:extLst>
              <a:ext uri="{FF2B5EF4-FFF2-40B4-BE49-F238E27FC236}">
                <a16:creationId xmlns:a16="http://schemas.microsoft.com/office/drawing/2014/main" id="{42B287ED-504B-45BE-946E-61AC9C5B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29" y="4351504"/>
            <a:ext cx="8579917" cy="209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2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600178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</a:t>
            </a:r>
          </a:p>
          <a:p>
            <a:pPr marL="0" indent="0">
              <a:buNone/>
            </a:pPr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</a:t>
            </a:r>
            <a:r>
              <a:rPr lang="fr-FR" sz="132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7-d) structure body</a:t>
            </a:r>
            <a:endParaRPr lang="en-US" sz="13200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sz="8800" dirty="0"/>
              <a:t>Le body est composé des éléments utiles pour organiser le document en grandes</a:t>
            </a:r>
          </a:p>
          <a:p>
            <a:pPr marL="0" indent="0">
              <a:buNone/>
            </a:pPr>
            <a:r>
              <a:rPr lang="fr-FR" sz="8800" dirty="0"/>
              <a:t>divisions/sections  (important lors de la phase de design d’une page, d’un site) </a:t>
            </a:r>
            <a:endParaRPr lang="en-US" sz="8800" dirty="0"/>
          </a:p>
          <a:p>
            <a:pPr marL="0" indent="0">
              <a:buNone/>
            </a:pPr>
            <a:r>
              <a:rPr lang="fr-FR" sz="8800" dirty="0"/>
              <a:t>(</a:t>
            </a:r>
            <a:r>
              <a:rPr lang="en-US" sz="8800" dirty="0"/>
              <a:t>body, section, aside, nav, article, header, footer)</a:t>
            </a:r>
          </a:p>
          <a:p>
            <a:pPr marL="0" indent="0">
              <a:buNone/>
            </a:pPr>
            <a:endParaRPr lang="en-US" sz="8800" dirty="0"/>
          </a:p>
          <a:p>
            <a:pPr marL="0" indent="0">
              <a:buNone/>
            </a:pPr>
            <a:r>
              <a:rPr lang="fr-FR" sz="8800" dirty="0">
                <a:solidFill>
                  <a:srgbClr val="C00000"/>
                </a:solidFill>
              </a:rPr>
              <a:t>body</a:t>
            </a:r>
            <a:r>
              <a:rPr lang="fr-FR" sz="8800" dirty="0"/>
              <a:t> : la racine des divisions </a:t>
            </a:r>
            <a:endParaRPr lang="en-US" sz="8800" dirty="0"/>
          </a:p>
          <a:p>
            <a:pPr marL="0" indent="0">
              <a:buNone/>
            </a:pPr>
            <a:r>
              <a:rPr lang="fr-FR" sz="8800" dirty="0">
                <a:solidFill>
                  <a:srgbClr val="C00000"/>
                </a:solidFill>
              </a:rPr>
              <a:t>    </a:t>
            </a:r>
            <a:r>
              <a:rPr lang="fr-FR" sz="8800" dirty="0" err="1">
                <a:solidFill>
                  <a:srgbClr val="C00000"/>
                </a:solidFill>
              </a:rPr>
              <a:t>nav</a:t>
            </a:r>
            <a:r>
              <a:rPr lang="fr-FR" sz="8800" dirty="0"/>
              <a:t> : division pour les liens de navigation (le menu)</a:t>
            </a:r>
            <a:endParaRPr lang="en-US" sz="8800" dirty="0"/>
          </a:p>
          <a:p>
            <a:pPr marL="0" indent="0">
              <a:buNone/>
            </a:pPr>
            <a:r>
              <a:rPr lang="fr-FR" sz="8800" dirty="0">
                <a:solidFill>
                  <a:srgbClr val="C00000"/>
                </a:solidFill>
              </a:rPr>
              <a:t>    section</a:t>
            </a:r>
            <a:r>
              <a:rPr lang="fr-FR" sz="8800" dirty="0"/>
              <a:t> : division générique regroupant un même sujet  </a:t>
            </a:r>
            <a:endParaRPr lang="en-US" sz="8800" dirty="0"/>
          </a:p>
          <a:p>
            <a:pPr marL="0" indent="0">
              <a:buNone/>
            </a:pPr>
            <a:r>
              <a:rPr lang="fr-FR" sz="8800" dirty="0">
                <a:solidFill>
                  <a:srgbClr val="C00000"/>
                </a:solidFill>
              </a:rPr>
              <a:t>    article</a:t>
            </a:r>
            <a:r>
              <a:rPr lang="fr-FR" sz="8800" dirty="0"/>
              <a:t> : division de contenu indépendant </a:t>
            </a:r>
            <a:endParaRPr lang="en-US" sz="8800" dirty="0"/>
          </a:p>
          <a:p>
            <a:pPr marL="0" indent="0">
              <a:buNone/>
            </a:pPr>
            <a:r>
              <a:rPr lang="fr-FR" sz="8800" dirty="0">
                <a:solidFill>
                  <a:srgbClr val="C00000"/>
                </a:solidFill>
              </a:rPr>
              <a:t>    </a:t>
            </a:r>
            <a:r>
              <a:rPr lang="fr-FR" sz="8800" dirty="0" err="1">
                <a:solidFill>
                  <a:srgbClr val="C00000"/>
                </a:solidFill>
              </a:rPr>
              <a:t>aside</a:t>
            </a:r>
            <a:r>
              <a:rPr lang="fr-FR" sz="8800" dirty="0"/>
              <a:t> : division dont le contenu est un complément par rapport à ce qui l'entoure </a:t>
            </a:r>
            <a:endParaRPr lang="en-US" sz="8800" dirty="0"/>
          </a:p>
          <a:p>
            <a:pPr marL="0" indent="0">
              <a:buNone/>
            </a:pPr>
            <a:r>
              <a:rPr lang="fr-FR" sz="8800" dirty="0">
                <a:solidFill>
                  <a:srgbClr val="C00000"/>
                </a:solidFill>
              </a:rPr>
              <a:t>    header</a:t>
            </a:r>
            <a:r>
              <a:rPr lang="fr-FR" sz="8800" dirty="0"/>
              <a:t> : introduction du document entier (en-tête de page) ou d'une section, d'un article,…  </a:t>
            </a:r>
            <a:endParaRPr lang="en-US" sz="8800" dirty="0"/>
          </a:p>
          <a:p>
            <a:pPr marL="0" indent="0">
              <a:buNone/>
            </a:pPr>
            <a:r>
              <a:rPr lang="fr-FR" sz="8800" dirty="0">
                <a:solidFill>
                  <a:srgbClr val="C00000"/>
                </a:solidFill>
              </a:rPr>
              <a:t>    </a:t>
            </a:r>
            <a:r>
              <a:rPr lang="fr-FR" sz="8800" dirty="0" err="1">
                <a:solidFill>
                  <a:srgbClr val="C00000"/>
                </a:solidFill>
              </a:rPr>
              <a:t>footer</a:t>
            </a:r>
            <a:r>
              <a:rPr lang="fr-FR" sz="8800" dirty="0"/>
              <a:t> : conclusion du document entier (pied de page), ou d'une section, d'un article,… </a:t>
            </a:r>
            <a:endParaRPr lang="en-US" sz="8800" dirty="0"/>
          </a:p>
          <a:p>
            <a:pPr marL="0" indent="0">
              <a:buNone/>
            </a:pPr>
            <a:r>
              <a:rPr lang="fr-FR" sz="8800" dirty="0">
                <a:solidFill>
                  <a:srgbClr val="C00000"/>
                </a:solidFill>
              </a:rPr>
              <a:t>    div</a:t>
            </a:r>
            <a:r>
              <a:rPr lang="fr-FR" sz="8800" dirty="0"/>
              <a:t> : cet élément à la capacité de remplir toutes les fonctions que peuvent remplir </a:t>
            </a:r>
            <a:r>
              <a:rPr lang="fr-FR" sz="8800" dirty="0" err="1"/>
              <a:t>nav</a:t>
            </a:r>
            <a:r>
              <a:rPr lang="fr-FR" sz="8800" dirty="0"/>
              <a:t>, section, article, </a:t>
            </a:r>
            <a:r>
              <a:rPr lang="fr-FR" sz="8800" dirty="0" err="1"/>
              <a:t>aside</a:t>
            </a:r>
            <a:r>
              <a:rPr lang="fr-FR" sz="8800" dirty="0"/>
              <a:t>, header, </a:t>
            </a:r>
            <a:r>
              <a:rPr lang="fr-FR" sz="8800" dirty="0" err="1"/>
              <a:t>footer</a:t>
            </a:r>
            <a:endParaRPr lang="en-US" sz="8800" dirty="0"/>
          </a:p>
          <a:p>
            <a:pPr marL="0" indent="0">
              <a:buNone/>
            </a:pPr>
            <a:r>
              <a:rPr lang="en-US" sz="3100" dirty="0"/>
              <a:t> </a:t>
            </a:r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2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569529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fr-FR" b="1" dirty="0"/>
              <a:t>		</a:t>
            </a:r>
          </a:p>
          <a:p>
            <a:pPr marL="1371600" lvl="3" indent="0">
              <a:buNone/>
            </a:pPr>
            <a:r>
              <a:rPr lang="fr-FR" sz="26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</a:t>
            </a:r>
            <a:r>
              <a:rPr lang="fr-FR" sz="33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7-e) Les commentaires</a:t>
            </a:r>
            <a:endParaRPr lang="en-US" sz="3300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Un commentaire HTML à 2 principales fonctions :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	-Description du code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	-Mettre un code déjà écrit en mode « off » afin qu’il ne puisse plus être pris en compte par le navigateur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Voici la syntaxe : </a:t>
            </a:r>
            <a:r>
              <a:rPr lang="fr-FR" dirty="0">
                <a:solidFill>
                  <a:srgbClr val="C00000"/>
                </a:solidFill>
              </a:rPr>
              <a:t>&lt; !-- </a:t>
            </a:r>
            <a:r>
              <a:rPr lang="fr-FR" dirty="0"/>
              <a:t>code ou texte à l’intérieur </a:t>
            </a:r>
            <a:r>
              <a:rPr lang="fr-FR" dirty="0">
                <a:solidFill>
                  <a:srgbClr val="C00000"/>
                </a:solidFill>
              </a:rPr>
              <a:t>--&gt;</a:t>
            </a:r>
            <a:r>
              <a:rPr lang="fr-FR" dirty="0"/>
              <a:t> 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	 </a:t>
            </a:r>
            <a:endParaRPr lang="en-US" dirty="0"/>
          </a:p>
          <a:p>
            <a:pPr marL="0" indent="0">
              <a:buNone/>
            </a:pPr>
            <a:r>
              <a:rPr lang="en-US" sz="3100" dirty="0"/>
              <a:t> </a:t>
            </a:r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59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5695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b="1" dirty="0">
              <a:solidFill>
                <a:srgbClr val="C0000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fr-FR" b="1" dirty="0">
              <a:solidFill>
                <a:srgbClr val="C0000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sz="5400" b="1" dirty="0">
                <a:solidFill>
                  <a:srgbClr val="C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		PRATIQUONS un peu !</a:t>
            </a:r>
          </a:p>
          <a:p>
            <a:pPr marL="0" indent="0">
              <a:buNone/>
            </a:pPr>
            <a:endParaRPr lang="fr-FR" sz="5400" b="1" dirty="0">
              <a:solidFill>
                <a:srgbClr val="C0000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Créez la structure standard d’une page html </a:t>
            </a:r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en-US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399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802285"/>
          </a:xfrm>
        </p:spPr>
        <p:txBody>
          <a:bodyPr>
            <a:normAutofit fontScale="62500" lnSpcReduction="20000"/>
          </a:bodyPr>
          <a:lstStyle/>
          <a:p>
            <a:pPr marL="914400" lvl="2" indent="0">
              <a:buNone/>
            </a:pPr>
            <a:r>
              <a:rPr lang="fr-FR" b="1" dirty="0"/>
              <a:t>		</a:t>
            </a:r>
          </a:p>
          <a:p>
            <a:pPr marL="0" indent="0">
              <a:buNone/>
            </a:pPr>
            <a:r>
              <a:rPr lang="fr-FR" sz="26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</a:t>
            </a:r>
            <a:r>
              <a:rPr lang="fr-FR" b="1" dirty="0"/>
              <a:t> </a:t>
            </a:r>
            <a:r>
              <a:rPr lang="fr-FR" sz="47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7-f) Les balises principales de contenu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sz="36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7-f) </a:t>
            </a:r>
            <a:r>
              <a:rPr lang="fr-FR" sz="3600" b="1" u="sng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a-Les</a:t>
            </a:r>
            <a:r>
              <a:rPr lang="fr-FR" sz="36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Entêtes</a:t>
            </a:r>
            <a:r>
              <a:rPr lang="fr-FR" sz="39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endParaRPr lang="en-US" sz="3900" b="1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sz="3500" dirty="0"/>
              <a:t>Ce sont les titres </a:t>
            </a:r>
            <a:endParaRPr lang="en-US" sz="3500" dirty="0"/>
          </a:p>
          <a:p>
            <a:pPr marL="0" indent="0">
              <a:buNone/>
            </a:pPr>
            <a:r>
              <a:rPr lang="fr-FR" sz="3500" dirty="0"/>
              <a:t>h1, h2, h3, h4, h5, h6 </a:t>
            </a:r>
            <a:endParaRPr lang="en-US" sz="3500" dirty="0"/>
          </a:p>
          <a:p>
            <a:pPr marL="0" indent="0">
              <a:buNone/>
            </a:pPr>
            <a:r>
              <a:rPr lang="fr-FR" sz="3500" dirty="0"/>
              <a:t> </a:t>
            </a:r>
            <a:endParaRPr lang="en-US" sz="3500" dirty="0"/>
          </a:p>
          <a:p>
            <a:pPr marL="0" indent="0">
              <a:buNone/>
            </a:pPr>
            <a:r>
              <a:rPr lang="fr-FR" sz="3500" dirty="0">
                <a:solidFill>
                  <a:srgbClr val="C00000"/>
                </a:solidFill>
              </a:rPr>
              <a:t>&lt;h1&gt;</a:t>
            </a:r>
            <a:r>
              <a:rPr lang="fr-FR" sz="3500" dirty="0"/>
              <a:t>Ceci est un titre H1</a:t>
            </a:r>
            <a:r>
              <a:rPr lang="fr-FR" sz="3500" dirty="0">
                <a:solidFill>
                  <a:srgbClr val="C00000"/>
                </a:solidFill>
              </a:rPr>
              <a:t>&lt;/h1&gt; </a:t>
            </a:r>
            <a:endParaRPr lang="en-US" sz="3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3500" dirty="0">
                <a:solidFill>
                  <a:srgbClr val="C00000"/>
                </a:solidFill>
              </a:rPr>
              <a:t>&lt;h2&gt;</a:t>
            </a:r>
            <a:r>
              <a:rPr lang="fr-FR" sz="3500" dirty="0"/>
              <a:t>Ceci est un titre H2</a:t>
            </a:r>
            <a:r>
              <a:rPr lang="fr-FR" sz="3500" dirty="0">
                <a:solidFill>
                  <a:srgbClr val="C00000"/>
                </a:solidFill>
              </a:rPr>
              <a:t>&lt;/h2&gt; </a:t>
            </a:r>
            <a:endParaRPr lang="en-US" sz="3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3500" dirty="0">
                <a:solidFill>
                  <a:srgbClr val="C00000"/>
                </a:solidFill>
              </a:rPr>
              <a:t>&lt;h3&gt;</a:t>
            </a:r>
            <a:r>
              <a:rPr lang="fr-FR" sz="3500" dirty="0"/>
              <a:t>Ceci est un titre H3</a:t>
            </a:r>
            <a:r>
              <a:rPr lang="fr-FR" sz="3500" dirty="0">
                <a:solidFill>
                  <a:srgbClr val="C00000"/>
                </a:solidFill>
              </a:rPr>
              <a:t>&lt;/h3&gt;         </a:t>
            </a:r>
            <a:endParaRPr lang="en-US" sz="3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3500" dirty="0">
                <a:solidFill>
                  <a:srgbClr val="C00000"/>
                </a:solidFill>
              </a:rPr>
              <a:t>&lt;h4&gt;</a:t>
            </a:r>
            <a:r>
              <a:rPr lang="fr-FR" sz="3500" dirty="0"/>
              <a:t>Ceci est un titre H4</a:t>
            </a:r>
            <a:r>
              <a:rPr lang="fr-FR" sz="3500" dirty="0">
                <a:solidFill>
                  <a:srgbClr val="C00000"/>
                </a:solidFill>
              </a:rPr>
              <a:t>&lt;/h4&gt; </a:t>
            </a:r>
            <a:endParaRPr lang="en-US" sz="3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3500" dirty="0">
                <a:solidFill>
                  <a:srgbClr val="C00000"/>
                </a:solidFill>
              </a:rPr>
              <a:t>&lt;h5&gt;</a:t>
            </a:r>
            <a:r>
              <a:rPr lang="fr-FR" sz="3500" dirty="0"/>
              <a:t>Ceci est un titre H5</a:t>
            </a:r>
            <a:r>
              <a:rPr lang="fr-FR" sz="3500" dirty="0">
                <a:solidFill>
                  <a:srgbClr val="C00000"/>
                </a:solidFill>
              </a:rPr>
              <a:t>&lt;/h5&gt; </a:t>
            </a:r>
            <a:endParaRPr lang="en-US" sz="3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3500" dirty="0">
                <a:solidFill>
                  <a:srgbClr val="C00000"/>
                </a:solidFill>
              </a:rPr>
              <a:t>&lt;h6&gt;</a:t>
            </a:r>
            <a:r>
              <a:rPr lang="fr-FR" sz="3500" dirty="0"/>
              <a:t>Ceci est un titre H6</a:t>
            </a:r>
            <a:r>
              <a:rPr lang="fr-FR" sz="3500" dirty="0">
                <a:solidFill>
                  <a:srgbClr val="C00000"/>
                </a:solidFill>
              </a:rPr>
              <a:t>&lt;/h6&gt; </a:t>
            </a:r>
            <a:endParaRPr lang="en-US" sz="3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	 </a:t>
            </a:r>
            <a:endParaRPr lang="en-US" dirty="0"/>
          </a:p>
          <a:p>
            <a:pPr marL="0" indent="0">
              <a:buNone/>
            </a:pPr>
            <a:r>
              <a:rPr lang="en-US" sz="3100" dirty="0"/>
              <a:t> </a:t>
            </a:r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064">
            <a:extLst>
              <a:ext uri="{FF2B5EF4-FFF2-40B4-BE49-F238E27FC236}">
                <a16:creationId xmlns:a16="http://schemas.microsoft.com/office/drawing/2014/main" id="{5FE6EAB2-2F04-4AA4-83A8-AAD859CA22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05746" y="3429000"/>
            <a:ext cx="7431577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7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569529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fr-FR" b="1" dirty="0"/>
              <a:t>		</a:t>
            </a:r>
          </a:p>
          <a:p>
            <a:pPr marL="0" indent="0">
              <a:buNone/>
            </a:pPr>
            <a:r>
              <a:rPr lang="fr-FR" sz="25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7-f) b-Paragraphe, retour à la ligne, ligne horizontale</a:t>
            </a:r>
          </a:p>
          <a:p>
            <a:pPr marL="0" indent="0">
              <a:buNone/>
            </a:pPr>
            <a:endParaRPr lang="en-US" sz="3200" dirty="0">
              <a:solidFill>
                <a:schemeClr val="tx2">
                  <a:lumMod val="50000"/>
                </a:schemeClr>
              </a:solidFill>
              <a:latin typeface="Lucida Handwriting" panose="03010101010101010101" pitchFamily="66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&lt;p&gt;</a:t>
            </a:r>
            <a:r>
              <a:rPr lang="fr-FR" dirty="0"/>
              <a:t>Hello ! Ceci est mon premier paragraphe</a:t>
            </a:r>
            <a:r>
              <a:rPr lang="fr-FR" dirty="0">
                <a:solidFill>
                  <a:srgbClr val="C00000"/>
                </a:solidFill>
              </a:rPr>
              <a:t>&lt;/p&gt;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span</a:t>
            </a:r>
            <a:r>
              <a:rPr lang="fr-FR" dirty="0">
                <a:solidFill>
                  <a:srgbClr val="C00000"/>
                </a:solidFill>
              </a:rPr>
              <a:t>&gt;</a:t>
            </a:r>
            <a:r>
              <a:rPr lang="fr-FR" dirty="0"/>
              <a:t>Ceci permet aussi d’écrire du texte</a:t>
            </a:r>
            <a:r>
              <a:rPr lang="fr-FR" dirty="0">
                <a:solidFill>
                  <a:srgbClr val="C00000"/>
                </a:solidFill>
              </a:rPr>
              <a:t>&lt;/</a:t>
            </a:r>
            <a:r>
              <a:rPr lang="fr-FR" dirty="0" err="1">
                <a:solidFill>
                  <a:srgbClr val="C00000"/>
                </a:solidFill>
              </a:rPr>
              <a:t>span</a:t>
            </a:r>
            <a:r>
              <a:rPr lang="fr-FR" dirty="0">
                <a:solidFill>
                  <a:srgbClr val="C00000"/>
                </a:solidFill>
              </a:rPr>
              <a:t>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br</a:t>
            </a:r>
            <a:r>
              <a:rPr lang="fr-FR" dirty="0">
                <a:solidFill>
                  <a:srgbClr val="C00000"/>
                </a:solidFill>
              </a:rPr>
              <a:t>/&gt; </a:t>
            </a:r>
            <a:r>
              <a:rPr lang="fr-FR" dirty="0"/>
              <a:t>: pour faire un retour à la ligne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hr</a:t>
            </a:r>
            <a:r>
              <a:rPr lang="fr-FR" dirty="0">
                <a:solidFill>
                  <a:srgbClr val="C00000"/>
                </a:solidFill>
              </a:rPr>
              <a:t>/&gt; </a:t>
            </a:r>
            <a:r>
              <a:rPr lang="fr-FR" dirty="0"/>
              <a:t>: pour tracer une ligne horizontale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	 </a:t>
            </a:r>
            <a:endParaRPr lang="en-US" dirty="0"/>
          </a:p>
          <a:p>
            <a:pPr marL="0" indent="0">
              <a:buNone/>
            </a:pPr>
            <a:r>
              <a:rPr lang="en-US" sz="3100" dirty="0"/>
              <a:t> </a:t>
            </a:r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66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569529"/>
          </a:xfrm>
        </p:spPr>
        <p:txBody>
          <a:bodyPr>
            <a:normAutofit fontScale="85000" lnSpcReduction="20000"/>
          </a:bodyPr>
          <a:lstStyle/>
          <a:p>
            <a:pPr marL="914400" lvl="2" indent="0">
              <a:buNone/>
            </a:pPr>
            <a:r>
              <a:rPr lang="fr-FR" b="1" dirty="0"/>
              <a:t>		</a:t>
            </a:r>
          </a:p>
          <a:p>
            <a:pPr marL="0" indent="0">
              <a:buNone/>
            </a:pPr>
            <a:r>
              <a:rPr lang="fr-FR" sz="29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7-F) C-Emphase, emphase forte </a:t>
            </a:r>
            <a:endParaRPr lang="en-US" sz="2900" u="sng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Pour renforcer (mettre en exergue) un morceau de texte. 2 possibilités : </a:t>
            </a:r>
            <a:r>
              <a:rPr lang="fr-FR" u="sng" dirty="0"/>
              <a:t>emphase</a:t>
            </a:r>
          </a:p>
          <a:p>
            <a:pPr marL="0" indent="0">
              <a:buNone/>
            </a:pPr>
            <a:r>
              <a:rPr lang="fr-FR" dirty="0"/>
              <a:t>(</a:t>
            </a:r>
            <a:r>
              <a:rPr lang="fr-FR" dirty="0" err="1"/>
              <a:t>em</a:t>
            </a:r>
            <a:r>
              <a:rPr lang="fr-FR" dirty="0"/>
              <a:t>) et </a:t>
            </a:r>
            <a:r>
              <a:rPr lang="fr-FR" u="sng" dirty="0"/>
              <a:t>emphase forte </a:t>
            </a:r>
            <a:r>
              <a:rPr lang="fr-FR" dirty="0"/>
              <a:t>(</a:t>
            </a:r>
            <a:r>
              <a:rPr lang="fr-FR" dirty="0" err="1"/>
              <a:t>strong</a:t>
            </a:r>
            <a:r>
              <a:rPr lang="fr-FR" dirty="0"/>
              <a:t>)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u="sng" dirty="0" err="1"/>
              <a:t>Exemple</a:t>
            </a:r>
            <a:r>
              <a:rPr lang="en-US" u="sng" dirty="0"/>
              <a:t> 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&lt;p&gt;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&lt;strong&gt;</a:t>
            </a:r>
            <a:r>
              <a:rPr lang="en-US" dirty="0"/>
              <a:t>Lorem ipsum : </a:t>
            </a:r>
            <a:r>
              <a:rPr lang="en-US" dirty="0">
                <a:solidFill>
                  <a:srgbClr val="C00000"/>
                </a:solidFill>
              </a:rPr>
              <a:t>&lt;/strong&gt;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em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 err="1"/>
              <a:t>Lomrem</a:t>
            </a:r>
            <a:r>
              <a:rPr lang="en-US" dirty="0"/>
              <a:t> ipsum</a:t>
            </a:r>
            <a:r>
              <a:rPr lang="en-US" dirty="0">
                <a:solidFill>
                  <a:srgbClr val="C00000"/>
                </a:solidFill>
              </a:rPr>
              <a:t>&lt;/</a:t>
            </a:r>
            <a:r>
              <a:rPr lang="en-US" dirty="0" err="1">
                <a:solidFill>
                  <a:srgbClr val="C00000"/>
                </a:solidFill>
              </a:rPr>
              <a:t>em</a:t>
            </a:r>
            <a:r>
              <a:rPr lang="en-US" dirty="0">
                <a:solidFill>
                  <a:srgbClr val="C00000"/>
                </a:solidFill>
              </a:rPr>
              <a:t>&gt; </a:t>
            </a:r>
          </a:p>
          <a:p>
            <a:pPr marL="0" indent="0">
              <a:buNone/>
            </a:pPr>
            <a:r>
              <a:rPr lang="fr-FR" dirty="0"/>
              <a:t>&lt;/p&gt;</a:t>
            </a:r>
            <a:endParaRPr lang="en-US" dirty="0"/>
          </a:p>
          <a:p>
            <a:pPr marL="0" indent="0">
              <a:buNone/>
            </a:pPr>
            <a:r>
              <a:rPr lang="fr-FR" b="1" dirty="0"/>
              <a:t>						Lorem ipsum : </a:t>
            </a:r>
            <a:r>
              <a:rPr lang="fr-FR" i="1" dirty="0"/>
              <a:t>Lorem ipsum </a:t>
            </a:r>
            <a:r>
              <a:rPr lang="fr-FR" dirty="0"/>
              <a:t>	 </a:t>
            </a:r>
            <a:endParaRPr lang="en-US" dirty="0"/>
          </a:p>
          <a:p>
            <a:pPr marL="0" indent="0">
              <a:buNone/>
            </a:pPr>
            <a:r>
              <a:rPr lang="en-US" sz="3100" dirty="0"/>
              <a:t> </a:t>
            </a:r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70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569529"/>
          </a:xfrm>
        </p:spPr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fr-FR" b="1" dirty="0"/>
              <a:t>		</a:t>
            </a:r>
          </a:p>
          <a:p>
            <a:pPr marL="0" indent="0">
              <a:buNone/>
            </a:pPr>
            <a:r>
              <a:rPr lang="fr-FR" sz="27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7-f) d-Les éléments génériques</a:t>
            </a:r>
            <a:endParaRPr lang="en-US" sz="27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u="sng" dirty="0"/>
              <a:t>div, </a:t>
            </a:r>
            <a:r>
              <a:rPr lang="fr-FR" u="sng" dirty="0" err="1"/>
              <a:t>span</a:t>
            </a:r>
            <a:r>
              <a:rPr lang="fr-FR" u="sng" dirty="0"/>
              <a:t> :</a:t>
            </a:r>
            <a:r>
              <a:rPr lang="fr-FR" dirty="0"/>
              <a:t>  Éléments génériques pour regrouper des éléments.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&lt;div&gt;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    &lt;p&gt;Un div est un élément de type bloc !&lt;/p&gt;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    &lt;p&gt;C’est-à-dire qu’il prend toute la largeur de l’élément parent.&lt;/p&gt;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&lt;/div&gt;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span</a:t>
            </a:r>
            <a:r>
              <a:rPr lang="fr-FR" dirty="0">
                <a:solidFill>
                  <a:srgbClr val="C00000"/>
                </a:solidFill>
              </a:rPr>
              <a:t>&gt; </a:t>
            </a:r>
            <a:r>
              <a:rPr lang="fr-FR" dirty="0"/>
              <a:t>Un </a:t>
            </a:r>
            <a:r>
              <a:rPr lang="fr-FR" dirty="0" err="1"/>
              <a:t>span</a:t>
            </a:r>
            <a:r>
              <a:rPr lang="fr-FR" dirty="0"/>
              <a:t> est au contraire un élément de type </a:t>
            </a:r>
            <a:r>
              <a:rPr lang="fr-FR" dirty="0" err="1"/>
              <a:t>inline</a:t>
            </a:r>
            <a:r>
              <a:rPr lang="fr-FR" dirty="0"/>
              <a:t>. C’est-à-dire qu’il ne prend que l’espace qui lui est réservé. Il peut donc s’agrandir ou se rétrécir en fonction de son contenu. </a:t>
            </a:r>
            <a:r>
              <a:rPr lang="fr-FR" dirty="0">
                <a:solidFill>
                  <a:srgbClr val="C00000"/>
                </a:solidFill>
              </a:rPr>
              <a:t>&lt;/</a:t>
            </a:r>
            <a:r>
              <a:rPr lang="fr-FR" dirty="0" err="1">
                <a:solidFill>
                  <a:srgbClr val="C00000"/>
                </a:solidFill>
              </a:rPr>
              <a:t>span</a:t>
            </a:r>
            <a:r>
              <a:rPr lang="fr-FR" dirty="0">
                <a:solidFill>
                  <a:srgbClr val="C00000"/>
                </a:solidFill>
              </a:rPr>
              <a:t>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	 </a:t>
            </a:r>
            <a:endParaRPr lang="en-US" dirty="0"/>
          </a:p>
          <a:p>
            <a:pPr marL="0" indent="0">
              <a:buNone/>
            </a:pPr>
            <a:r>
              <a:rPr lang="en-US" sz="3100" dirty="0"/>
              <a:t> </a:t>
            </a:r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76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569529"/>
          </a:xfrm>
        </p:spPr>
        <p:txBody>
          <a:bodyPr>
            <a:normAutofit fontScale="85000" lnSpcReduction="20000"/>
          </a:bodyPr>
          <a:lstStyle/>
          <a:p>
            <a:pPr marL="914400" lvl="2" indent="0">
              <a:buNone/>
            </a:pPr>
            <a:r>
              <a:rPr lang="fr-FR" b="1" dirty="0"/>
              <a:t>		</a:t>
            </a:r>
          </a:p>
          <a:p>
            <a:pPr marL="0" indent="0">
              <a:buNone/>
            </a:pPr>
            <a:r>
              <a:rPr lang="fr-FR" sz="29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7-F) e-Listes non-ordonnées et listes ordonnées</a:t>
            </a:r>
            <a:r>
              <a:rPr lang="fr-FR" sz="33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endParaRPr lang="en-US" sz="3300" b="1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b="1" dirty="0">
                <a:latin typeface="Lucida Handwriting" panose="03010101010101010101" pitchFamily="66" charset="0"/>
              </a:rPr>
              <a:t>	</a:t>
            </a:r>
            <a:r>
              <a:rPr lang="fr-FR" b="1" u="sng" dirty="0">
                <a:latin typeface="Lucida Handwriting" panose="03010101010101010101" pitchFamily="66" charset="0"/>
              </a:rPr>
              <a:t>* Les listes non-ordonnées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ul</a:t>
            </a:r>
            <a:r>
              <a:rPr lang="fr-FR" dirty="0">
                <a:solidFill>
                  <a:srgbClr val="C00000"/>
                </a:solidFill>
              </a:rPr>
              <a:t>&gt;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>
                <a:solidFill>
                  <a:srgbClr val="C00000"/>
                </a:solidFill>
              </a:rPr>
              <a:t>&lt;li&gt; </a:t>
            </a:r>
            <a:r>
              <a:rPr lang="fr-FR" dirty="0"/>
              <a:t>chien     </a:t>
            </a:r>
            <a:r>
              <a:rPr lang="fr-FR" dirty="0">
                <a:solidFill>
                  <a:srgbClr val="C00000"/>
                </a:solidFill>
              </a:rPr>
              <a:t>&lt;/li&gt;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>
                <a:solidFill>
                  <a:srgbClr val="C00000"/>
                </a:solidFill>
              </a:rPr>
              <a:t>&lt;li&gt; </a:t>
            </a:r>
            <a:r>
              <a:rPr lang="fr-FR" dirty="0"/>
              <a:t>chat       </a:t>
            </a:r>
            <a:r>
              <a:rPr lang="fr-FR" dirty="0">
                <a:solidFill>
                  <a:srgbClr val="C00000"/>
                </a:solidFill>
              </a:rPr>
              <a:t>&lt;/li&gt;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>
                <a:solidFill>
                  <a:srgbClr val="C00000"/>
                </a:solidFill>
              </a:rPr>
              <a:t>&lt;li&gt; </a:t>
            </a:r>
            <a:r>
              <a:rPr lang="fr-FR" dirty="0"/>
              <a:t>poisson </a:t>
            </a:r>
            <a:r>
              <a:rPr lang="fr-FR" dirty="0">
                <a:solidFill>
                  <a:srgbClr val="C00000"/>
                </a:solidFill>
              </a:rPr>
              <a:t>&lt;/li&gt;        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>
                <a:solidFill>
                  <a:srgbClr val="C00000"/>
                </a:solidFill>
              </a:rPr>
              <a:t>&lt;li&gt; </a:t>
            </a:r>
            <a:r>
              <a:rPr lang="fr-FR" dirty="0"/>
              <a:t>poule     </a:t>
            </a:r>
            <a:r>
              <a:rPr lang="fr-FR" dirty="0">
                <a:solidFill>
                  <a:srgbClr val="C00000"/>
                </a:solidFill>
              </a:rPr>
              <a:t>&lt;/li&gt;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>
                <a:solidFill>
                  <a:srgbClr val="C00000"/>
                </a:solidFill>
              </a:rPr>
              <a:t>&lt;li&gt; </a:t>
            </a:r>
            <a:r>
              <a:rPr lang="fr-FR" dirty="0"/>
              <a:t>oiseau   </a:t>
            </a:r>
            <a:r>
              <a:rPr lang="fr-FR" dirty="0">
                <a:solidFill>
                  <a:srgbClr val="C00000"/>
                </a:solidFill>
              </a:rPr>
              <a:t>&lt;/li&gt;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&lt;/</a:t>
            </a:r>
            <a:r>
              <a:rPr lang="fr-FR" dirty="0" err="1">
                <a:solidFill>
                  <a:srgbClr val="C00000"/>
                </a:solidFill>
              </a:rPr>
              <a:t>ul</a:t>
            </a:r>
            <a:r>
              <a:rPr lang="fr-FR" dirty="0">
                <a:solidFill>
                  <a:srgbClr val="C00000"/>
                </a:solidFill>
              </a:rPr>
              <a:t>&gt;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	 </a:t>
            </a:r>
            <a:endParaRPr lang="en-US" dirty="0"/>
          </a:p>
          <a:p>
            <a:pPr marL="0" indent="0">
              <a:buNone/>
            </a:pPr>
            <a:r>
              <a:rPr lang="en-US" sz="3100" dirty="0"/>
              <a:t> </a:t>
            </a:r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558">
            <a:extLst>
              <a:ext uri="{FF2B5EF4-FFF2-40B4-BE49-F238E27FC236}">
                <a16:creationId xmlns:a16="http://schemas.microsoft.com/office/drawing/2014/main" id="{7476F258-EE7B-4D07-AD00-21B81D1D6A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23855" y="3158835"/>
            <a:ext cx="2177934" cy="22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3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7CB33-4058-42D3-9DCC-3FE9F97E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506"/>
            <a:ext cx="10515600" cy="606830"/>
          </a:xfrm>
        </p:spPr>
        <p:txBody>
          <a:bodyPr>
            <a:normAutofit fontScale="90000"/>
          </a:bodyPr>
          <a:lstStyle/>
          <a:p>
            <a:r>
              <a:rPr lang="en-US" dirty="0"/>
              <a:t>				</a:t>
            </a:r>
            <a:r>
              <a:rPr lang="de-DE" b="1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FEE0F-7AE0-484B-95D2-2266DADA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6"/>
            <a:ext cx="10515600" cy="58022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300" dirty="0"/>
              <a:t>7-d) Structure body</a:t>
            </a:r>
          </a:p>
          <a:p>
            <a:pPr marL="0" indent="0">
              <a:buNone/>
            </a:pPr>
            <a:r>
              <a:rPr lang="en-US" sz="3300" dirty="0"/>
              <a:t>	</a:t>
            </a:r>
            <a:r>
              <a:rPr lang="fr-FR" sz="3300" dirty="0"/>
              <a:t>7-e) Commentaires HTML5</a:t>
            </a:r>
          </a:p>
          <a:p>
            <a:pPr marL="0" indent="0">
              <a:buNone/>
            </a:pPr>
            <a:r>
              <a:rPr lang="fr-FR" sz="3300" dirty="0"/>
              <a:t>	7-f) Balises principales de contenu</a:t>
            </a:r>
            <a:endParaRPr lang="en-US" sz="3300" dirty="0"/>
          </a:p>
          <a:p>
            <a:pPr marL="0" indent="0">
              <a:buNone/>
            </a:pPr>
            <a:r>
              <a:rPr lang="fr-FR" sz="3300" dirty="0"/>
              <a:t>8- Les liens</a:t>
            </a:r>
            <a:endParaRPr lang="en-US" sz="3300" dirty="0"/>
          </a:p>
          <a:p>
            <a:pPr marL="0" indent="0">
              <a:buNone/>
            </a:pPr>
            <a:r>
              <a:rPr lang="fr-FR" sz="3300" dirty="0"/>
              <a:t>	8-a) Créer un lien</a:t>
            </a:r>
            <a:endParaRPr lang="en-US" sz="3300" dirty="0"/>
          </a:p>
          <a:p>
            <a:pPr marL="0" indent="0">
              <a:buNone/>
            </a:pPr>
            <a:r>
              <a:rPr lang="fr-FR" sz="3300" dirty="0"/>
              <a:t>	8-b) Différence entre lien ancre, relatif et absolu</a:t>
            </a:r>
            <a:endParaRPr lang="en-US" sz="3300" dirty="0"/>
          </a:p>
          <a:p>
            <a:pPr marL="0" indent="0">
              <a:buNone/>
            </a:pPr>
            <a:r>
              <a:rPr lang="fr-FR" sz="3300" dirty="0"/>
              <a:t>9- Les images</a:t>
            </a:r>
            <a:endParaRPr lang="en-US" sz="3300" dirty="0"/>
          </a:p>
          <a:p>
            <a:pPr marL="0" indent="0">
              <a:buNone/>
            </a:pPr>
            <a:r>
              <a:rPr lang="fr-FR" sz="3300" dirty="0"/>
              <a:t>	9-a) Insérer une image dans un document (absolu et relatif)</a:t>
            </a:r>
            <a:endParaRPr lang="en-US" sz="3300" dirty="0"/>
          </a:p>
          <a:p>
            <a:pPr marL="0" indent="0">
              <a:buNone/>
            </a:pPr>
            <a:r>
              <a:rPr lang="fr-FR" sz="3300" dirty="0"/>
              <a:t>	9-b) Créer un lien sur une image</a:t>
            </a:r>
            <a:endParaRPr lang="en-US" sz="3300" dirty="0"/>
          </a:p>
          <a:p>
            <a:pPr marL="0" indent="0">
              <a:buNone/>
            </a:pPr>
            <a:r>
              <a:rPr lang="fr-FR" sz="3300" dirty="0"/>
              <a:t>10- Les formulaires </a:t>
            </a:r>
            <a:endParaRPr lang="en-US" sz="3300" dirty="0"/>
          </a:p>
          <a:p>
            <a:pPr marL="0" indent="0">
              <a:buNone/>
            </a:pPr>
            <a:r>
              <a:rPr lang="fr-FR" sz="3300" dirty="0"/>
              <a:t>	10-a) Mise en place des champs principaux</a:t>
            </a:r>
            <a:endParaRPr lang="en-US" sz="3300" dirty="0"/>
          </a:p>
          <a:p>
            <a:pPr marL="0" indent="0">
              <a:buNone/>
            </a:pPr>
            <a:r>
              <a:rPr lang="fr-FR" sz="3300" dirty="0"/>
              <a:t>	10-b) Les attributs correspondants aux champs</a:t>
            </a:r>
            <a:endParaRPr lang="en-US" sz="3300" dirty="0"/>
          </a:p>
          <a:p>
            <a:pPr marL="0" indent="0">
              <a:buNone/>
            </a:pPr>
            <a:r>
              <a:rPr lang="fr-FR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90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569529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fr-FR" dirty="0"/>
              <a:t>	 </a:t>
            </a:r>
            <a:endParaRPr lang="en-US" dirty="0"/>
          </a:p>
          <a:p>
            <a:pPr marL="0" indent="0">
              <a:buNone/>
            </a:pPr>
            <a:r>
              <a:rPr lang="en-US" sz="3100" dirty="0"/>
              <a:t> </a:t>
            </a:r>
            <a:r>
              <a:rPr lang="fr-FR" sz="2400" b="1" u="sng" dirty="0">
                <a:latin typeface="Lucida Handwriting" panose="03010101010101010101" pitchFamily="66" charset="0"/>
              </a:rPr>
              <a:t>* Les listes ordonnées</a:t>
            </a:r>
          </a:p>
          <a:p>
            <a:pPr marL="0" indent="0">
              <a:buNone/>
            </a:pPr>
            <a:endParaRPr lang="fr-FR" sz="2400" b="1" u="sng" dirty="0">
              <a:latin typeface="Lucida Handwriting" panose="03010101010101010101" pitchFamily="66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C00000"/>
                </a:solidFill>
              </a:rPr>
              <a:t>&lt;</a:t>
            </a:r>
            <a:r>
              <a:rPr lang="fr-FR" sz="2400" dirty="0" err="1">
                <a:solidFill>
                  <a:srgbClr val="C00000"/>
                </a:solidFill>
              </a:rPr>
              <a:t>ol</a:t>
            </a:r>
            <a:r>
              <a:rPr lang="fr-FR" sz="2400" dirty="0">
                <a:solidFill>
                  <a:srgbClr val="C00000"/>
                </a:solidFill>
              </a:rPr>
              <a:t>&gt;</a:t>
            </a:r>
            <a:endParaRPr lang="fr-FR" sz="2400" b="1" u="sng" dirty="0">
              <a:solidFill>
                <a:srgbClr val="C00000"/>
              </a:solidFill>
              <a:latin typeface="Lucida Handwriting" panose="03010101010101010101" pitchFamily="66" charset="0"/>
            </a:endParaRPr>
          </a:p>
          <a:p>
            <a:pPr marL="0" indent="0">
              <a:buNone/>
            </a:pPr>
            <a:r>
              <a:rPr lang="fr-FR" sz="2400" dirty="0"/>
              <a:t>    </a:t>
            </a:r>
            <a:r>
              <a:rPr lang="fr-FR" sz="2400" dirty="0">
                <a:solidFill>
                  <a:srgbClr val="C00000"/>
                </a:solidFill>
              </a:rPr>
              <a:t>&lt;li&gt; </a:t>
            </a:r>
            <a:r>
              <a:rPr lang="fr-FR" sz="2400" dirty="0"/>
              <a:t>chien     </a:t>
            </a:r>
            <a:r>
              <a:rPr lang="fr-FR" sz="2400" dirty="0">
                <a:solidFill>
                  <a:srgbClr val="C00000"/>
                </a:solidFill>
              </a:rPr>
              <a:t>&lt;/li&gt; 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dirty="0"/>
              <a:t>    </a:t>
            </a:r>
            <a:r>
              <a:rPr lang="fr-FR" sz="2400" dirty="0">
                <a:solidFill>
                  <a:srgbClr val="C00000"/>
                </a:solidFill>
              </a:rPr>
              <a:t>&lt;li&gt; </a:t>
            </a:r>
            <a:r>
              <a:rPr lang="fr-FR" sz="2400" dirty="0"/>
              <a:t>chat      </a:t>
            </a:r>
            <a:r>
              <a:rPr lang="fr-FR" sz="2400" dirty="0">
                <a:solidFill>
                  <a:srgbClr val="C00000"/>
                </a:solidFill>
              </a:rPr>
              <a:t>&lt;/li&gt; 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dirty="0"/>
              <a:t>    </a:t>
            </a:r>
            <a:r>
              <a:rPr lang="fr-FR" sz="2400" dirty="0">
                <a:solidFill>
                  <a:srgbClr val="C00000"/>
                </a:solidFill>
              </a:rPr>
              <a:t>&lt;li&gt; </a:t>
            </a:r>
            <a:r>
              <a:rPr lang="fr-FR" sz="2400" dirty="0"/>
              <a:t>poisson </a:t>
            </a:r>
            <a:r>
              <a:rPr lang="fr-FR" sz="2400" dirty="0">
                <a:solidFill>
                  <a:srgbClr val="C00000"/>
                </a:solidFill>
              </a:rPr>
              <a:t>&lt;/li&gt; 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dirty="0"/>
              <a:t>    </a:t>
            </a:r>
            <a:r>
              <a:rPr lang="fr-FR" sz="2400" dirty="0">
                <a:solidFill>
                  <a:srgbClr val="C00000"/>
                </a:solidFill>
              </a:rPr>
              <a:t>&lt;li&gt; </a:t>
            </a:r>
            <a:r>
              <a:rPr lang="fr-FR" sz="2400" dirty="0"/>
              <a:t>poule    </a:t>
            </a:r>
            <a:r>
              <a:rPr lang="fr-FR" sz="2400" dirty="0">
                <a:solidFill>
                  <a:srgbClr val="C00000"/>
                </a:solidFill>
              </a:rPr>
              <a:t>&lt;/li&gt; 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dirty="0"/>
              <a:t>    </a:t>
            </a:r>
            <a:r>
              <a:rPr lang="fr-FR" sz="2400" dirty="0">
                <a:solidFill>
                  <a:srgbClr val="C00000"/>
                </a:solidFill>
              </a:rPr>
              <a:t>&lt;li&gt; </a:t>
            </a:r>
            <a:r>
              <a:rPr lang="fr-FR" sz="2400" dirty="0"/>
              <a:t>oiseau   </a:t>
            </a:r>
            <a:r>
              <a:rPr lang="fr-FR" sz="2400" dirty="0">
                <a:solidFill>
                  <a:srgbClr val="C00000"/>
                </a:solidFill>
              </a:rPr>
              <a:t>&lt;/li&gt; 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C00000"/>
                </a:solidFill>
              </a:rPr>
              <a:t>&lt;/</a:t>
            </a:r>
            <a:r>
              <a:rPr lang="fr-FR" sz="2400" dirty="0" err="1">
                <a:solidFill>
                  <a:srgbClr val="C00000"/>
                </a:solidFill>
              </a:rPr>
              <a:t>ol</a:t>
            </a:r>
            <a:r>
              <a:rPr lang="fr-FR" sz="2400" dirty="0">
                <a:solidFill>
                  <a:srgbClr val="C00000"/>
                </a:solidFill>
              </a:rPr>
              <a:t>&gt; </a:t>
            </a:r>
            <a:endParaRPr lang="fr-FR" sz="2400" b="1" u="sng" dirty="0">
              <a:solidFill>
                <a:srgbClr val="C00000"/>
              </a:solidFill>
              <a:latin typeface="Lucida Handwriting" panose="03010101010101010101" pitchFamily="66" charset="0"/>
            </a:endParaRPr>
          </a:p>
          <a:p>
            <a:pPr marL="0" indent="0">
              <a:buNone/>
            </a:pPr>
            <a:endParaRPr lang="en-US" sz="3100" dirty="0"/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2556">
            <a:extLst>
              <a:ext uri="{FF2B5EF4-FFF2-40B4-BE49-F238E27FC236}">
                <a16:creationId xmlns:a16="http://schemas.microsoft.com/office/drawing/2014/main" id="{3A81E9A7-43F6-4523-B8D9-2BAE66211C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66922" y="2801389"/>
            <a:ext cx="2293303" cy="26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18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569529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fr-FR" dirty="0"/>
              <a:t>	 </a:t>
            </a:r>
            <a:endParaRPr lang="en-US" dirty="0"/>
          </a:p>
          <a:p>
            <a:pPr marL="0" indent="0">
              <a:buNone/>
            </a:pPr>
            <a:r>
              <a:rPr lang="fr-FR" sz="2400" b="1" u="sng" dirty="0">
                <a:solidFill>
                  <a:schemeClr val="tx2">
                    <a:lumMod val="50000"/>
                  </a:schemeClr>
                </a:solidFill>
                <a:latin typeface="Lucida Handwriting" panose="03010101010101010101" pitchFamily="66" charset="0"/>
              </a:rPr>
              <a:t>* Les listes de description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Lucida Handwriting" panose="03010101010101010101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&lt;dl&gt;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C00000"/>
                </a:solidFill>
              </a:rPr>
              <a:t>&lt;dt&gt;</a:t>
            </a:r>
            <a:r>
              <a:rPr lang="en-US" sz="2400" dirty="0"/>
              <a:t>AP1</a:t>
            </a:r>
            <a:r>
              <a:rPr lang="en-US" sz="2400" dirty="0">
                <a:solidFill>
                  <a:srgbClr val="C00000"/>
                </a:solidFill>
              </a:rPr>
              <a:t>&lt;/dt&gt;</a:t>
            </a:r>
            <a:r>
              <a:rPr lang="en-US" sz="2400" dirty="0"/>
              <a:t>			</a:t>
            </a:r>
          </a:p>
          <a:p>
            <a:pPr marL="0" indent="0">
              <a:buNone/>
            </a:pPr>
            <a:r>
              <a:rPr lang="fr-FR" sz="2400" dirty="0"/>
              <a:t>        </a:t>
            </a:r>
            <a:r>
              <a:rPr lang="fr-FR" sz="2400" dirty="0">
                <a:solidFill>
                  <a:srgbClr val="C00000"/>
                </a:solidFill>
              </a:rPr>
              <a:t>&lt;dd&gt;</a:t>
            </a:r>
            <a:r>
              <a:rPr lang="fr-FR" sz="2400" dirty="0"/>
              <a:t>Algorithmique</a:t>
            </a:r>
            <a:r>
              <a:rPr lang="fr-FR" sz="2400" dirty="0">
                <a:solidFill>
                  <a:srgbClr val="C00000"/>
                </a:solidFill>
              </a:rPr>
              <a:t>&lt;/dd&gt;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dirty="0"/>
              <a:t>    </a:t>
            </a:r>
            <a:r>
              <a:rPr lang="fr-FR" sz="2400" dirty="0">
                <a:solidFill>
                  <a:srgbClr val="C00000"/>
                </a:solidFill>
              </a:rPr>
              <a:t>&lt;</a:t>
            </a:r>
            <a:r>
              <a:rPr lang="fr-FR" sz="2400" dirty="0" err="1">
                <a:solidFill>
                  <a:srgbClr val="C00000"/>
                </a:solidFill>
              </a:rPr>
              <a:t>dt</a:t>
            </a:r>
            <a:r>
              <a:rPr lang="fr-FR" sz="2400" dirty="0">
                <a:solidFill>
                  <a:srgbClr val="C00000"/>
                </a:solidFill>
              </a:rPr>
              <a:t>&gt;</a:t>
            </a:r>
            <a:r>
              <a:rPr lang="fr-FR" sz="2400" dirty="0"/>
              <a:t>AP5</a:t>
            </a:r>
            <a:r>
              <a:rPr lang="fr-FR" sz="2400" dirty="0">
                <a:solidFill>
                  <a:srgbClr val="C00000"/>
                </a:solidFill>
              </a:rPr>
              <a:t>&lt;/</a:t>
            </a:r>
            <a:r>
              <a:rPr lang="fr-FR" sz="2400" dirty="0" err="1">
                <a:solidFill>
                  <a:srgbClr val="C00000"/>
                </a:solidFill>
              </a:rPr>
              <a:t>dt</a:t>
            </a:r>
            <a:r>
              <a:rPr lang="fr-FR" sz="2400" dirty="0">
                <a:solidFill>
                  <a:srgbClr val="C00000"/>
                </a:solidFill>
              </a:rPr>
              <a:t>&gt;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dirty="0"/>
              <a:t>        </a:t>
            </a:r>
            <a:r>
              <a:rPr lang="fr-FR" sz="2400" dirty="0">
                <a:solidFill>
                  <a:srgbClr val="C00000"/>
                </a:solidFill>
              </a:rPr>
              <a:t>&lt;dd&gt;</a:t>
            </a:r>
            <a:r>
              <a:rPr lang="fr-FR" sz="2400" dirty="0"/>
              <a:t>SGBD</a:t>
            </a:r>
            <a:r>
              <a:rPr lang="fr-FR" sz="2400" dirty="0">
                <a:solidFill>
                  <a:srgbClr val="C00000"/>
                </a:solidFill>
              </a:rPr>
              <a:t>&lt;/dd&gt;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dirty="0"/>
              <a:t>    </a:t>
            </a:r>
            <a:r>
              <a:rPr lang="fr-FR" sz="2400" dirty="0">
                <a:solidFill>
                  <a:srgbClr val="C00000"/>
                </a:solidFill>
              </a:rPr>
              <a:t>&lt;</a:t>
            </a:r>
            <a:r>
              <a:rPr lang="fr-FR" sz="2400" dirty="0" err="1">
                <a:solidFill>
                  <a:srgbClr val="C00000"/>
                </a:solidFill>
              </a:rPr>
              <a:t>dt</a:t>
            </a:r>
            <a:r>
              <a:rPr lang="fr-FR" sz="2400" dirty="0">
                <a:solidFill>
                  <a:srgbClr val="C00000"/>
                </a:solidFill>
              </a:rPr>
              <a:t>&gt;</a:t>
            </a:r>
            <a:r>
              <a:rPr lang="fr-FR" sz="2400" dirty="0"/>
              <a:t>ASR1</a:t>
            </a:r>
            <a:r>
              <a:rPr lang="fr-FR" sz="2400" dirty="0">
                <a:solidFill>
                  <a:srgbClr val="C00000"/>
                </a:solidFill>
              </a:rPr>
              <a:t>&lt;/</a:t>
            </a:r>
            <a:r>
              <a:rPr lang="fr-FR" sz="2400" dirty="0" err="1">
                <a:solidFill>
                  <a:srgbClr val="C00000"/>
                </a:solidFill>
              </a:rPr>
              <a:t>dt</a:t>
            </a:r>
            <a:r>
              <a:rPr lang="fr-FR" sz="2400" dirty="0">
                <a:solidFill>
                  <a:srgbClr val="C00000"/>
                </a:solidFill>
              </a:rPr>
              <a:t>&gt;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dirty="0"/>
              <a:t>        </a:t>
            </a:r>
            <a:r>
              <a:rPr lang="fr-FR" sz="2400" dirty="0">
                <a:solidFill>
                  <a:srgbClr val="C00000"/>
                </a:solidFill>
              </a:rPr>
              <a:t>&lt;dd&gt;</a:t>
            </a:r>
            <a:r>
              <a:rPr lang="fr-FR" sz="2400" dirty="0"/>
              <a:t>SE</a:t>
            </a:r>
            <a:r>
              <a:rPr lang="fr-FR" sz="2400" dirty="0">
                <a:solidFill>
                  <a:srgbClr val="C00000"/>
                </a:solidFill>
              </a:rPr>
              <a:t>&lt;/dd&gt;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C00000"/>
                </a:solidFill>
              </a:rPr>
              <a:t>&lt;/dl&gt;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3100" dirty="0"/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576">
            <a:extLst>
              <a:ext uri="{FF2B5EF4-FFF2-40B4-BE49-F238E27FC236}">
                <a16:creationId xmlns:a16="http://schemas.microsoft.com/office/drawing/2014/main" id="{592CD848-5192-4010-BC4E-364F4F244A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21134" y="2668384"/>
            <a:ext cx="6001790" cy="335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13" y="482138"/>
            <a:ext cx="10515600" cy="573577"/>
          </a:xfrm>
        </p:spPr>
        <p:txBody>
          <a:bodyPr>
            <a:noAutofit/>
          </a:bodyPr>
          <a:lstStyle/>
          <a:p>
            <a:r>
              <a:rPr lang="fr-FR" sz="4000" b="1" i="1" dirty="0">
                <a:solidFill>
                  <a:srgbClr val="0070C0"/>
                </a:solidFill>
                <a:latin typeface="Algerian" panose="04020705040A02060702" pitchFamily="82" charset="0"/>
              </a:rPr>
              <a:t>				</a:t>
            </a:r>
            <a:r>
              <a:rPr lang="fr-FR" sz="40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8- Les liens</a:t>
            </a:r>
            <a:endParaRPr lang="en-US" sz="4000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569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	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	    </a:t>
            </a:r>
            <a:r>
              <a:rPr lang="fr-FR" sz="30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8-a) Créer un lien</a:t>
            </a:r>
          </a:p>
          <a:p>
            <a:pPr marL="0" indent="0">
              <a:buNone/>
            </a:pPr>
            <a:endParaRPr lang="en-US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Pour créer un lien, il nous faut utiliser l’élément html a. </a:t>
            </a: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&lt;a&gt;&lt;/a&gt;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Un lien créé va toujours de paire avec son attribut href </a:t>
            </a:r>
            <a:endParaRPr lang="en-US" dirty="0"/>
          </a:p>
          <a:p>
            <a:pPr marL="0" indent="0">
              <a:buNone/>
            </a:pPr>
            <a:r>
              <a:rPr lang="fr-FR" u="sng" dirty="0"/>
              <a:t>Exemple :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&lt;a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fr-FR" dirty="0"/>
              <a:t>="</a:t>
            </a:r>
            <a:r>
              <a:rPr lang="fr-FR" dirty="0" err="1"/>
              <a:t>destination_du_lien</a:t>
            </a:r>
            <a:r>
              <a:rPr lang="fr-FR" dirty="0"/>
              <a:t>"</a:t>
            </a:r>
            <a:r>
              <a:rPr lang="fr-FR" dirty="0">
                <a:solidFill>
                  <a:srgbClr val="C00000"/>
                </a:solidFill>
              </a:rPr>
              <a:t>&gt;</a:t>
            </a:r>
            <a:r>
              <a:rPr lang="fr-FR" dirty="0"/>
              <a:t>Cliquez moi</a:t>
            </a:r>
            <a:r>
              <a:rPr lang="fr-FR" dirty="0">
                <a:solidFill>
                  <a:srgbClr val="C00000"/>
                </a:solidFill>
              </a:rPr>
              <a:t>&lt;/a&gt;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67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13" y="482138"/>
            <a:ext cx="10515600" cy="573577"/>
          </a:xfrm>
        </p:spPr>
        <p:txBody>
          <a:bodyPr>
            <a:noAutofit/>
          </a:bodyPr>
          <a:lstStyle/>
          <a:p>
            <a:r>
              <a:rPr lang="fr-FR" sz="4000" b="1" i="1" dirty="0">
                <a:solidFill>
                  <a:srgbClr val="0070C0"/>
                </a:solidFill>
                <a:latin typeface="Algerian" panose="04020705040A02060702" pitchFamily="82" charset="0"/>
              </a:rPr>
              <a:t>				</a:t>
            </a:r>
            <a:r>
              <a:rPr lang="fr-FR" sz="40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8- Les liens</a:t>
            </a:r>
            <a:endParaRPr lang="en-US" sz="4000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93" y="1055716"/>
            <a:ext cx="10705407" cy="5694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	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</a:t>
            </a:r>
            <a:r>
              <a:rPr lang="fr-FR" u="sng" dirty="0"/>
              <a:t> </a:t>
            </a:r>
            <a:r>
              <a:rPr lang="fr-FR" sz="32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8-b) Différents types de liens</a:t>
            </a:r>
          </a:p>
          <a:p>
            <a:pPr marL="0" indent="0">
              <a:buNone/>
            </a:pPr>
            <a:endParaRPr lang="fr-FR" sz="3200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Il existe 3 types de liens 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8-b) </a:t>
            </a:r>
            <a:r>
              <a:rPr lang="fr-FR" b="1" u="sng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a-Les</a:t>
            </a:r>
            <a:r>
              <a:rPr lang="fr-FR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liens externes ou absolus </a:t>
            </a:r>
            <a:r>
              <a:rPr lang="fr-FR" dirty="0"/>
              <a:t>: Lorsque vous cliquez sur ce type de lien, vous êtes automatiquement dirigés vers une page d’une autre site web.</a:t>
            </a:r>
            <a:endParaRPr lang="en-US" dirty="0"/>
          </a:p>
          <a:p>
            <a:pPr marL="0" indent="0">
              <a:buNone/>
            </a:pPr>
            <a:r>
              <a:rPr lang="fr-FR" b="1" u="sng" dirty="0"/>
              <a:t>Exemple</a:t>
            </a:r>
            <a:r>
              <a:rPr lang="fr-FR" dirty="0"/>
              <a:t> : 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&lt;a</a:t>
            </a:r>
            <a:r>
              <a:rPr lang="fr-FR" dirty="0"/>
              <a:t> 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fr-FR" dirty="0"/>
              <a:t>="https://www.wikipedia.org"&gt;Lienabsolu vers le site de </a:t>
            </a:r>
            <a:r>
              <a:rPr lang="fr-FR" dirty="0" err="1"/>
              <a:t>wikipedia</a:t>
            </a:r>
            <a:r>
              <a:rPr lang="fr-FR" dirty="0">
                <a:solidFill>
                  <a:srgbClr val="C00000"/>
                </a:solidFill>
              </a:rPr>
              <a:t>&lt;/a&gt;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76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13" y="482138"/>
            <a:ext cx="10515600" cy="573577"/>
          </a:xfrm>
        </p:spPr>
        <p:txBody>
          <a:bodyPr>
            <a:noAutofit/>
          </a:bodyPr>
          <a:lstStyle/>
          <a:p>
            <a:r>
              <a:rPr lang="fr-FR" sz="4000" b="1" i="1" dirty="0">
                <a:solidFill>
                  <a:srgbClr val="0070C0"/>
                </a:solidFill>
                <a:latin typeface="Algerian" panose="04020705040A02060702" pitchFamily="82" charset="0"/>
              </a:rPr>
              <a:t>				</a:t>
            </a:r>
            <a:r>
              <a:rPr lang="fr-FR" sz="40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8- Les liens</a:t>
            </a:r>
            <a:endParaRPr lang="en-US" sz="4000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93" y="1055716"/>
            <a:ext cx="10705407" cy="5694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	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</a:t>
            </a:r>
            <a:r>
              <a:rPr lang="fr-FR" u="sng" dirty="0"/>
              <a:t> </a:t>
            </a:r>
            <a:r>
              <a:rPr lang="fr-FR" sz="32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8-b) Différents types de liens</a:t>
            </a:r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8-b) </a:t>
            </a:r>
            <a:r>
              <a:rPr lang="fr-FR" b="1" u="sng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b-Les</a:t>
            </a:r>
            <a:r>
              <a:rPr lang="fr-FR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liens internes</a:t>
            </a:r>
            <a:r>
              <a:rPr lang="fr-FR" b="1" u="sng" dirty="0">
                <a:latin typeface="Lucida Handwriting" panose="03010101010101010101" pitchFamily="66" charset="0"/>
              </a:rPr>
              <a:t>:</a:t>
            </a:r>
            <a:r>
              <a:rPr lang="fr-FR" b="1" dirty="0">
                <a:latin typeface="Lucida Handwriting" panose="03010101010101010101" pitchFamily="66" charset="0"/>
              </a:rPr>
              <a:t> </a:t>
            </a:r>
            <a:r>
              <a:rPr lang="fr-FR" b="1" dirty="0">
                <a:latin typeface="+mj-lt"/>
              </a:rPr>
              <a:t>Il </a:t>
            </a:r>
            <a:r>
              <a:rPr lang="fr-FR" dirty="0"/>
              <a:t>en existe 2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 </a:t>
            </a:r>
            <a:r>
              <a:rPr lang="fr-FR" b="1" u="sng" dirty="0">
                <a:latin typeface="Lucida Handwriting" panose="03010101010101010101" pitchFamily="66" charset="0"/>
              </a:rPr>
              <a:t>* Les liens internes locaux (permettent d’accéder à une autre page du même site)</a:t>
            </a:r>
          </a:p>
          <a:p>
            <a:pPr marL="0" indent="0">
              <a:buNone/>
            </a:pPr>
            <a:endParaRPr lang="en-US" b="1" dirty="0">
              <a:latin typeface="Lucida Handwriting" panose="03010101010101010101" pitchFamily="66" charset="0"/>
            </a:endParaRPr>
          </a:p>
          <a:p>
            <a:pPr marL="0" indent="0">
              <a:buNone/>
            </a:pPr>
            <a:r>
              <a:rPr lang="fr-FR" b="1" u="sng" dirty="0"/>
              <a:t>Exemple</a:t>
            </a:r>
            <a:r>
              <a:rPr lang="fr-FR" dirty="0"/>
              <a:t> : 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&lt;a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fr-FR" dirty="0"/>
              <a:t>= "page4demonsite.html"&gt;Accéder à la page 4 de mon propre site</a:t>
            </a:r>
            <a:r>
              <a:rPr lang="fr-FR" dirty="0">
                <a:solidFill>
                  <a:srgbClr val="C00000"/>
                </a:solidFill>
              </a:rPr>
              <a:t>&lt;/a&gt;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57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13" y="482138"/>
            <a:ext cx="10515600" cy="573577"/>
          </a:xfrm>
        </p:spPr>
        <p:txBody>
          <a:bodyPr>
            <a:noAutofit/>
          </a:bodyPr>
          <a:lstStyle/>
          <a:p>
            <a:r>
              <a:rPr lang="fr-FR" sz="4000" b="1" i="1" dirty="0">
                <a:solidFill>
                  <a:srgbClr val="0070C0"/>
                </a:solidFill>
                <a:latin typeface="Algerian" panose="04020705040A02060702" pitchFamily="82" charset="0"/>
              </a:rPr>
              <a:t>				</a:t>
            </a:r>
            <a:r>
              <a:rPr lang="fr-FR" sz="40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8- Les liens</a:t>
            </a:r>
            <a:endParaRPr lang="en-US" sz="4000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5695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	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</a:t>
            </a:r>
            <a:r>
              <a:rPr lang="fr-FR" sz="3500" u="sng" dirty="0"/>
              <a:t> </a:t>
            </a:r>
            <a:r>
              <a:rPr lang="fr-FR" sz="35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8-b) Différents types de liens</a:t>
            </a:r>
          </a:p>
          <a:p>
            <a:pPr marL="0" indent="0">
              <a:buNone/>
            </a:pPr>
            <a:endParaRPr lang="fr-FR" sz="3200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b="1" u="sng" dirty="0">
                <a:latin typeface="Lucida Handwriting" panose="03010101010101010101" pitchFamily="66" charset="0"/>
              </a:rPr>
              <a:t>* Les liens internes ancres (permettent d’accéder à</a:t>
            </a:r>
          </a:p>
          <a:p>
            <a:pPr marL="0" indent="0">
              <a:buNone/>
            </a:pPr>
            <a:r>
              <a:rPr lang="fr-FR" b="1" u="sng" dirty="0">
                <a:latin typeface="Lucida Handwriting" panose="03010101010101010101" pitchFamily="66" charset="0"/>
              </a:rPr>
              <a:t> un élément html présent sur la même page)</a:t>
            </a:r>
            <a:endParaRPr lang="en-US" b="1" dirty="0">
              <a:latin typeface="Lucida Handwriting" panose="03010101010101010101" pitchFamily="66" charset="0"/>
            </a:endParaRPr>
          </a:p>
          <a:p>
            <a:pPr marL="0" indent="0">
              <a:buNone/>
            </a:pPr>
            <a:r>
              <a:rPr lang="fr-FR" dirty="0"/>
              <a:t>	Cette dernière est un peu particulière car il faut donner un identifiant à l’élément qu’on veut cibler puis mettre le code permettant de rejoindre directement l’élément.</a:t>
            </a:r>
            <a:endParaRPr lang="en-US" dirty="0"/>
          </a:p>
          <a:p>
            <a:pPr marL="0" indent="0">
              <a:buNone/>
            </a:pPr>
            <a:r>
              <a:rPr lang="fr-FR" b="1" u="sng" dirty="0"/>
              <a:t>Exemple </a:t>
            </a:r>
            <a:r>
              <a:rPr lang="fr-FR" dirty="0"/>
              <a:t>: 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&lt;a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fr-FR" dirty="0"/>
              <a:t>= "</a:t>
            </a:r>
            <a:r>
              <a:rPr lang="fr-FR" b="1" dirty="0"/>
              <a:t>#</a:t>
            </a:r>
            <a:r>
              <a:rPr lang="fr-FR" dirty="0"/>
              <a:t>ok" &gt;Cliquez ici pour accéder directement sur le paragraphe présent plus bas</a:t>
            </a:r>
            <a:r>
              <a:rPr lang="fr-FR" dirty="0">
                <a:solidFill>
                  <a:srgbClr val="C00000"/>
                </a:solidFill>
              </a:rPr>
              <a:t>&lt;/a&gt;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 id=”ok”&gt;Hello World !&lt;/p&gt;</a:t>
            </a:r>
          </a:p>
          <a:p>
            <a:pPr marL="0" indent="0">
              <a:buNone/>
            </a:pPr>
            <a:endParaRPr lang="en-US" sz="32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66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0A4D1-499A-45AE-9627-B7B41F50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199"/>
            <a:ext cx="10515600" cy="1155469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9- Les 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DC2AD-8AC3-49B8-81F6-F6DB8BB5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9462"/>
            <a:ext cx="10515600" cy="59685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	   </a:t>
            </a:r>
            <a:r>
              <a:rPr lang="fr-FR" sz="32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9-a) insérer une image</a:t>
            </a:r>
          </a:p>
          <a:p>
            <a:pPr marL="0" indent="0">
              <a:buNone/>
            </a:pPr>
            <a:endParaRPr lang="fr-FR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sz="2600" dirty="0"/>
              <a:t>Pour insérer une image, il faut utiliser l’élément </a:t>
            </a:r>
            <a:r>
              <a:rPr lang="fr-FR" sz="2600" dirty="0" err="1"/>
              <a:t>img</a:t>
            </a:r>
            <a:r>
              <a:rPr lang="fr-FR" sz="2600" dirty="0"/>
              <a:t>. </a:t>
            </a:r>
            <a:endParaRPr lang="en-US" sz="2600" dirty="0"/>
          </a:p>
          <a:p>
            <a:pPr marL="0" indent="0">
              <a:buNone/>
            </a:pPr>
            <a:r>
              <a:rPr lang="fr-FR" sz="2600" dirty="0"/>
              <a:t>Puis son attribut </a:t>
            </a:r>
            <a:r>
              <a:rPr lang="fr-FR" sz="2600" dirty="0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fr-FR" sz="2600" dirty="0"/>
              <a:t>=" " afin de spécifier la source de l’image ;</a:t>
            </a:r>
            <a:endParaRPr lang="en-US" sz="2600" dirty="0"/>
          </a:p>
          <a:p>
            <a:pPr marL="0" indent="0">
              <a:buNone/>
            </a:pPr>
            <a:r>
              <a:rPr lang="fr-FR" sz="2600" dirty="0"/>
              <a:t>Suivi de son second attribut </a:t>
            </a:r>
            <a:r>
              <a:rPr lang="fr-FR" sz="2600" dirty="0">
                <a:solidFill>
                  <a:schemeClr val="accent6">
                    <a:lumMod val="75000"/>
                  </a:schemeClr>
                </a:solidFill>
              </a:rPr>
              <a:t>alt</a:t>
            </a:r>
            <a:r>
              <a:rPr lang="fr-FR" sz="2600" dirty="0"/>
              <a:t>=" ". Alt est très important parce qu’il représente ce qui devra être affiché au cas où l’image n’aie pas réussi à se  charger pour x raison. </a:t>
            </a:r>
            <a:endParaRPr lang="en-US" sz="2600" dirty="0"/>
          </a:p>
          <a:p>
            <a:pPr marL="0" indent="0">
              <a:buNone/>
            </a:pPr>
            <a:r>
              <a:rPr lang="fr-FR" sz="2600" b="1" u="sng" dirty="0"/>
              <a:t>Exemple</a:t>
            </a:r>
            <a:r>
              <a:rPr lang="fr-FR" sz="2600" dirty="0"/>
              <a:t> : </a:t>
            </a:r>
            <a:r>
              <a:rPr lang="fr-FR" sz="2600" dirty="0">
                <a:solidFill>
                  <a:srgbClr val="C00000"/>
                </a:solidFill>
              </a:rPr>
              <a:t>&lt;</a:t>
            </a:r>
            <a:r>
              <a:rPr lang="fr-FR" sz="2600" dirty="0" err="1">
                <a:solidFill>
                  <a:srgbClr val="C00000"/>
                </a:solidFill>
              </a:rPr>
              <a:t>img</a:t>
            </a:r>
            <a:r>
              <a:rPr lang="fr-FR" sz="2600" dirty="0">
                <a:solidFill>
                  <a:srgbClr val="C00000"/>
                </a:solidFill>
              </a:rPr>
              <a:t> </a:t>
            </a:r>
            <a:r>
              <a:rPr lang="fr-FR" sz="2600" dirty="0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fr-FR" sz="2600" dirty="0"/>
              <a:t>="images/hello.jpg" </a:t>
            </a:r>
            <a:r>
              <a:rPr lang="fr-FR" sz="2600" dirty="0">
                <a:solidFill>
                  <a:schemeClr val="accent6">
                    <a:lumMod val="75000"/>
                  </a:schemeClr>
                </a:solidFill>
              </a:rPr>
              <a:t>alt</a:t>
            </a:r>
            <a:r>
              <a:rPr lang="fr-FR" sz="2600" dirty="0"/>
              <a:t>="logo"</a:t>
            </a:r>
            <a:r>
              <a:rPr lang="fr-FR" sz="2600" dirty="0">
                <a:solidFill>
                  <a:srgbClr val="C00000"/>
                </a:solidFill>
              </a:rPr>
              <a:t>/&gt;</a:t>
            </a:r>
            <a:endParaRPr lang="en-US" sz="2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600" dirty="0"/>
              <a:t> </a:t>
            </a:r>
            <a:endParaRPr lang="en-US" sz="2600" dirty="0"/>
          </a:p>
          <a:p>
            <a:pPr marL="0" indent="0">
              <a:buNone/>
            </a:pPr>
            <a:r>
              <a:rPr lang="fr-FR" sz="2600" dirty="0"/>
              <a:t>Il est également possible de redéfinir la taille d’une image dans le code HTML avec les attributs </a:t>
            </a:r>
            <a:r>
              <a:rPr lang="fr-FR" sz="2600" dirty="0" err="1">
                <a:solidFill>
                  <a:schemeClr val="accent6">
                    <a:lumMod val="75000"/>
                  </a:schemeClr>
                </a:solidFill>
              </a:rPr>
              <a:t>height</a:t>
            </a:r>
            <a:r>
              <a:rPr lang="fr-FR" sz="2600" dirty="0"/>
              <a:t> et </a:t>
            </a:r>
            <a:r>
              <a:rPr lang="fr-FR" sz="2600" dirty="0" err="1">
                <a:solidFill>
                  <a:schemeClr val="accent6">
                    <a:lumMod val="75000"/>
                  </a:schemeClr>
                </a:solidFill>
              </a:rPr>
              <a:t>width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600" b="1" u="sng" dirty="0" err="1"/>
              <a:t>Exemple</a:t>
            </a:r>
            <a:r>
              <a:rPr lang="en-US" sz="2600" dirty="0"/>
              <a:t> : </a:t>
            </a:r>
            <a:r>
              <a:rPr lang="en-US" sz="2600" dirty="0">
                <a:solidFill>
                  <a:srgbClr val="C00000"/>
                </a:solidFill>
              </a:rPr>
              <a:t>&lt;</a:t>
            </a:r>
            <a:r>
              <a:rPr lang="en-US" sz="2600" dirty="0" err="1">
                <a:solidFill>
                  <a:srgbClr val="C00000"/>
                </a:solidFill>
              </a:rPr>
              <a:t>img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scr</a:t>
            </a:r>
            <a:r>
              <a:rPr lang="en-US" sz="2600" dirty="0"/>
              <a:t>=”images/monfichier.png”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alt</a:t>
            </a:r>
            <a:r>
              <a:rPr lang="en-US" sz="2600" dirty="0"/>
              <a:t>=”</a:t>
            </a:r>
            <a:r>
              <a:rPr lang="en-US" sz="2600" dirty="0" err="1"/>
              <a:t>imagecool</a:t>
            </a:r>
            <a:r>
              <a:rPr lang="en-US" sz="2600" dirty="0"/>
              <a:t>”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width</a:t>
            </a:r>
            <a:r>
              <a:rPr lang="en-US" sz="2600" dirty="0"/>
              <a:t>=”150”,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height</a:t>
            </a:r>
            <a:r>
              <a:rPr lang="en-US" sz="2600" dirty="0"/>
              <a:t>=”90” </a:t>
            </a:r>
            <a:r>
              <a:rPr lang="en-US" sz="2600" dirty="0">
                <a:solidFill>
                  <a:srgbClr val="C00000"/>
                </a:solidFill>
              </a:rPr>
              <a:t>/&gt;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endParaRPr lang="en-US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61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0A4D1-499A-45AE-9627-B7B41F50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1388224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9- Les 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DC2AD-8AC3-49B8-81F6-F6DB8BB5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9462"/>
            <a:ext cx="10515600" cy="5968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	</a:t>
            </a:r>
            <a:endParaRPr lang="fr-FR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sz="2600" b="1" u="sng" dirty="0"/>
              <a:t>Les principaux formats</a:t>
            </a:r>
            <a:r>
              <a:rPr lang="fr-FR" sz="2600" dirty="0"/>
              <a:t> </a:t>
            </a:r>
            <a:endParaRPr lang="en-US" sz="2600" dirty="0"/>
          </a:p>
          <a:p>
            <a:pPr marL="0" indent="0">
              <a:buNone/>
            </a:pPr>
            <a:r>
              <a:rPr lang="fr-FR" sz="2600" dirty="0"/>
              <a:t>-JPEG : Ce format est bien adapté aux photos (image comportant beaucoup de couleur).</a:t>
            </a:r>
            <a:endParaRPr lang="en-US" sz="2600" dirty="0"/>
          </a:p>
          <a:p>
            <a:pPr marL="0" indent="0">
              <a:buNone/>
            </a:pPr>
            <a:r>
              <a:rPr lang="fr-FR" sz="2600" dirty="0"/>
              <a:t>-PNG : Plus récent, libre de droit, compression sans détérioration de la qualité</a:t>
            </a:r>
            <a:endParaRPr lang="en-US" sz="2600" dirty="0"/>
          </a:p>
          <a:p>
            <a:pPr marL="0" indent="0">
              <a:buNone/>
            </a:pPr>
            <a:r>
              <a:rPr lang="fr-FR" sz="2600" dirty="0"/>
              <a:t>-GIF : Ancien format limité à 256 couleurs mais qui possède la capacité d’animation.</a:t>
            </a:r>
          </a:p>
          <a:p>
            <a:pPr marL="0" indent="0">
              <a:buNone/>
            </a:pPr>
            <a:r>
              <a:rPr lang="fr-FR" sz="2600" dirty="0"/>
              <a:t>-SVG : compression sans détérioration et bien adapté aux photos de profil et logo par exemple.</a:t>
            </a:r>
            <a:endParaRPr lang="en-US" sz="2600" dirty="0"/>
          </a:p>
          <a:p>
            <a:pPr marL="0" indent="0">
              <a:buNone/>
            </a:pPr>
            <a:endParaRPr lang="en-US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99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0A4D1-499A-45AE-9627-B7B41F50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8596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9- Les 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DC2AD-8AC3-49B8-81F6-F6DB8BB5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9462"/>
            <a:ext cx="10515600" cy="5968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</a:t>
            </a:r>
            <a:r>
              <a:rPr lang="fr-FR" sz="3200" u="sng" dirty="0"/>
              <a:t> </a:t>
            </a:r>
            <a:r>
              <a:rPr lang="fr-FR" sz="32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9-b) Définir une image comme lien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fr-FR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dirty="0"/>
              <a:t>Le </a:t>
            </a:r>
            <a:r>
              <a:rPr lang="en-US" dirty="0" err="1"/>
              <a:t>principe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à </a:t>
            </a:r>
            <a:r>
              <a:rPr lang="en-US" dirty="0" err="1"/>
              <a:t>inclure</a:t>
            </a:r>
            <a:r>
              <a:rPr lang="en-US" dirty="0"/>
              <a:t> la </a:t>
            </a:r>
            <a:r>
              <a:rPr lang="en-US" dirty="0" err="1"/>
              <a:t>balise</a:t>
            </a:r>
            <a:r>
              <a:rPr lang="en-US" dirty="0"/>
              <a:t> de </a:t>
            </a:r>
            <a:r>
              <a:rPr lang="en-US" dirty="0" err="1"/>
              <a:t>l’image</a:t>
            </a:r>
            <a:r>
              <a:rPr lang="en-US" dirty="0"/>
              <a:t> dans </a:t>
            </a:r>
            <a:r>
              <a:rPr lang="en-US" dirty="0" err="1"/>
              <a:t>celle</a:t>
            </a:r>
            <a:r>
              <a:rPr lang="en-US" dirty="0"/>
              <a:t> du lien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dirty="0"/>
              <a:t>=“profil.html”</a:t>
            </a:r>
            <a:r>
              <a:rPr lang="en-US" dirty="0">
                <a:solidFill>
                  <a:srgbClr val="C00000"/>
                </a:solidFill>
              </a:rPr>
              <a:t>&gt;&lt;</a:t>
            </a:r>
            <a:r>
              <a:rPr lang="en-US" dirty="0" err="1">
                <a:solidFill>
                  <a:srgbClr val="C00000"/>
                </a:solidFill>
              </a:rPr>
              <a:t>img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/>
              <a:t>=“images/profil.png” </a:t>
            </a:r>
            <a:r>
              <a:rPr lang="en-US" dirty="0">
                <a:solidFill>
                  <a:srgbClr val="C00000"/>
                </a:solidFill>
              </a:rPr>
              <a:t>/&gt;&lt;/a&gt;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922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i="1" dirty="0"/>
              <a:t>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10- LES FORMULAIRES</a:t>
            </a:r>
            <a:endParaRPr lang="en-US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3"/>
            <a:ext cx="10515600" cy="5254250"/>
          </a:xfrm>
        </p:spPr>
        <p:txBody>
          <a:bodyPr/>
          <a:lstStyle/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r>
              <a:rPr lang="fr-FR" dirty="0"/>
              <a:t>			</a:t>
            </a:r>
            <a:r>
              <a:rPr lang="fr-FR" sz="32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10-a) les principaux champs</a:t>
            </a:r>
            <a:endParaRPr lang="en-US" sz="3200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Les formulaires représentent l’une des choses les plus importantes à connaitre car ils sont souvent utilisés pour envoyer des informations au serveur. 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L’élément HTML utilisé est </a:t>
            </a: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form</a:t>
            </a:r>
            <a:r>
              <a:rPr lang="fr-FR" dirty="0">
                <a:solidFill>
                  <a:srgbClr val="C00000"/>
                </a:solidFill>
              </a:rPr>
              <a:t>&gt;&lt;/</a:t>
            </a:r>
            <a:r>
              <a:rPr lang="fr-FR" dirty="0" err="1">
                <a:solidFill>
                  <a:srgbClr val="C00000"/>
                </a:solidFill>
              </a:rPr>
              <a:t>form</a:t>
            </a:r>
            <a:r>
              <a:rPr lang="fr-FR" dirty="0">
                <a:solidFill>
                  <a:srgbClr val="C00000"/>
                </a:solidFill>
              </a:rPr>
              <a:t>&gt;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5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B5C0-3AB5-4827-A998-1D1AAB44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6428"/>
          </a:xfrm>
        </p:spPr>
        <p:txBody>
          <a:bodyPr/>
          <a:lstStyle/>
          <a:p>
            <a:r>
              <a:rPr lang="en-US" dirty="0"/>
              <a:t>				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4C791-ED88-4BD7-ABEB-84CA8D8A2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775"/>
            <a:ext cx="10515600" cy="5279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 dirty="0"/>
              <a:t>	</a:t>
            </a:r>
            <a:r>
              <a:rPr lang="fr-FR" dirty="0"/>
              <a:t>10-c) Sécuriser un champ de formulaire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	10-d) Les méthodes GET et POST</a:t>
            </a:r>
          </a:p>
          <a:p>
            <a:pPr marL="0" indent="0">
              <a:buNone/>
            </a:pPr>
            <a:r>
              <a:rPr lang="fr-FR" dirty="0"/>
              <a:t>11- Les tableaux HTML 5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12- Les audios et vidéos</a:t>
            </a:r>
          </a:p>
          <a:p>
            <a:pPr marL="0" indent="0">
              <a:buNone/>
            </a:pPr>
            <a:r>
              <a:rPr lang="fr-FR" dirty="0"/>
              <a:t>13- Arbre généalogique</a:t>
            </a:r>
          </a:p>
          <a:p>
            <a:pPr marL="0" indent="0">
              <a:buNone/>
            </a:pPr>
            <a:r>
              <a:rPr lang="fr-FR" dirty="0"/>
              <a:t>14- Projet</a:t>
            </a:r>
          </a:p>
          <a:p>
            <a:pPr marL="0" indent="0">
              <a:buNone/>
            </a:pPr>
            <a:r>
              <a:rPr lang="fr-FR" dirty="0"/>
              <a:t>15- Conclusion</a:t>
            </a:r>
            <a:endParaRPr lang="en-US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88503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i="1" dirty="0"/>
              <a:t>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10 - LES FORMULAIRES</a:t>
            </a:r>
            <a:endParaRPr lang="en-US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3"/>
            <a:ext cx="10515600" cy="52542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 descr="Une image contenant écran, télévision, assis, moniteur&#10;&#10;Description générée automatiquement">
            <a:extLst>
              <a:ext uri="{FF2B5EF4-FFF2-40B4-BE49-F238E27FC236}">
                <a16:creationId xmlns:a16="http://schemas.microsoft.com/office/drawing/2014/main" id="{A89D4613-9CE2-4C76-A6D6-C371BB1C07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6" y="1263535"/>
            <a:ext cx="10133214" cy="51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84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i="1" dirty="0"/>
              <a:t>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10- LES FORMULAIRES</a:t>
            </a:r>
            <a:endParaRPr lang="en-US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3"/>
            <a:ext cx="10515600" cy="5254250"/>
          </a:xfrm>
        </p:spPr>
        <p:txBody>
          <a:bodyPr/>
          <a:lstStyle/>
          <a:p>
            <a:pPr marL="0" indent="0">
              <a:buNone/>
            </a:pPr>
            <a:endParaRPr lang="fr-F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b="1" u="sng" dirty="0"/>
              <a:t>Expliquons un peu tout ça</a:t>
            </a:r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&lt;label&gt;&lt;/label&gt; </a:t>
            </a:r>
            <a:r>
              <a:rPr lang="fr-FR" dirty="0"/>
              <a:t>:  Définit le titre de l’input auquel il est associé. 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</a:t>
            </a:r>
            <a:r>
              <a:rPr lang="fr-FR" dirty="0" err="1"/>
              <a:t>text</a:t>
            </a:r>
            <a:r>
              <a:rPr lang="fr-FR" dirty="0"/>
              <a:t>"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fr-FR" dirty="0"/>
              <a:t>="nom" 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: Définit le champs du formulaire proprement dit. Son attribut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 va nous permettre de définir le type d’input que nous voulons.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L’attribut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fr-FR" dirty="0"/>
              <a:t> n’a aucun effet visuel dans le html mais on prendra toujours l’habitude de le mettre car il sera très important lorsqu’on fera du PHP car du coté serveur, c’est grâce à lui qu’on va pouvoir cibler un champ particulier et agir là-dessus.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48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i="1" dirty="0"/>
              <a:t>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10- </a:t>
            </a:r>
            <a:r>
              <a:rPr lang="fr-FR" b="1" u="sng" dirty="0" err="1">
                <a:solidFill>
                  <a:srgbClr val="0070C0"/>
                </a:solidFill>
                <a:latin typeface="Algerian" panose="04020705040A02060702" pitchFamily="82" charset="0"/>
              </a:rPr>
              <a:t>lES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 FORMULAIRES</a:t>
            </a:r>
            <a:endParaRPr lang="en-US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b="1" u="sng" dirty="0"/>
              <a:t>Les principaux types d’input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</a:t>
            </a:r>
            <a:r>
              <a:rPr lang="fr-FR" dirty="0" err="1"/>
              <a:t>text</a:t>
            </a:r>
            <a:r>
              <a:rPr lang="fr-FR" dirty="0"/>
              <a:t>"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	     Pour créer un champs de chaine de caractères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</a:t>
            </a:r>
            <a:r>
              <a:rPr lang="fr-FR" dirty="0" err="1"/>
              <a:t>number</a:t>
            </a:r>
            <a:r>
              <a:rPr lang="fr-FR" dirty="0"/>
              <a:t>"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    Pour créer un champ de nombre entier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="email"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        Pour créer un champs d’email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</a:t>
            </a:r>
            <a:r>
              <a:rPr lang="fr-FR" dirty="0" err="1"/>
              <a:t>password</a:t>
            </a:r>
            <a:r>
              <a:rPr lang="fr-FR" dirty="0"/>
              <a:t>"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 Pour créer un champs avec sa valeur cachée  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="date" 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          Pour créer un champs de date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="radio" 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        Pour créer un bouton. Conventionnellement, nous en créons au moins 2 pour donner la possibilité à l’utilisateur de n’en choisir qu’un. 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92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i="1" dirty="0"/>
              <a:t>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10- LES FORMULAIRES</a:t>
            </a:r>
            <a:endParaRPr lang="en-US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922712"/>
            <a:ext cx="10688782" cy="59352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</a:t>
            </a:r>
            <a:r>
              <a:rPr lang="fr-FR" dirty="0" err="1"/>
              <a:t>checkbox</a:t>
            </a:r>
            <a:r>
              <a:rPr lang="fr-FR" dirty="0"/>
              <a:t>"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  Pour créer une case à cocher. Conventionnellement, nous l’utilisons pour donner la possibilité à l’utilisateur d’en choisir plusieurs.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="file" 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 	     Pour permettre de charger un fichier depuis son ordinateur. 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="url"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 	     Pour créer un champs qui accepte une url 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</a:t>
            </a:r>
            <a:r>
              <a:rPr lang="fr-FR" dirty="0" err="1"/>
              <a:t>submit</a:t>
            </a:r>
            <a:r>
              <a:rPr lang="fr-FR" dirty="0"/>
              <a:t>"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      Pour créer un bouton d’envoi du formulaire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39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i="1" dirty="0"/>
              <a:t>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10- LES FORMULAIRES</a:t>
            </a:r>
            <a:endParaRPr lang="en-US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u="sng" dirty="0"/>
              <a:t>Les autres éléments d’un formulaire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Dans un formulaire, il n’y a pas que les input et les labels.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textarea</a:t>
            </a:r>
            <a:r>
              <a:rPr lang="fr-FR" dirty="0">
                <a:solidFill>
                  <a:srgbClr val="C00000"/>
                </a:solidFill>
              </a:rPr>
              <a:t>&gt;&lt;/</a:t>
            </a:r>
            <a:r>
              <a:rPr lang="fr-FR" dirty="0" err="1">
                <a:solidFill>
                  <a:srgbClr val="C00000"/>
                </a:solidFill>
              </a:rPr>
              <a:t>textarea</a:t>
            </a:r>
            <a:r>
              <a:rPr lang="fr-FR" dirty="0">
                <a:solidFill>
                  <a:srgbClr val="C00000"/>
                </a:solidFill>
              </a:rPr>
              <a:t>&gt; </a:t>
            </a:r>
            <a:r>
              <a:rPr lang="fr-FR" dirty="0"/>
              <a:t>: Permet de définir un gros champs de type </a:t>
            </a:r>
            <a:r>
              <a:rPr lang="fr-FR" dirty="0" err="1"/>
              <a:t>text</a:t>
            </a:r>
            <a:r>
              <a:rPr lang="fr-FR" dirty="0"/>
              <a:t>.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&lt;select&gt;&lt;/select&gt; </a:t>
            </a:r>
            <a:r>
              <a:rPr lang="fr-FR" dirty="0"/>
              <a:t>: Pour créer une liste d’options déroulantes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optgroup</a:t>
            </a:r>
            <a:r>
              <a:rPr lang="fr-FR" dirty="0">
                <a:solidFill>
                  <a:srgbClr val="C00000"/>
                </a:solidFill>
              </a:rPr>
              <a:t>&gt;&lt;/</a:t>
            </a:r>
            <a:r>
              <a:rPr lang="fr-FR" dirty="0" err="1">
                <a:solidFill>
                  <a:srgbClr val="C00000"/>
                </a:solidFill>
              </a:rPr>
              <a:t>optgroup</a:t>
            </a:r>
            <a:r>
              <a:rPr lang="fr-FR" dirty="0">
                <a:solidFill>
                  <a:srgbClr val="C00000"/>
                </a:solidFill>
              </a:rPr>
              <a:t>&gt; </a:t>
            </a:r>
            <a:r>
              <a:rPr lang="fr-FR" dirty="0"/>
              <a:t>: inclus dans le select, il permet d’ordonner notre liste en regroupant les options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&lt;option&gt;&lt;/option&gt; </a:t>
            </a:r>
            <a:r>
              <a:rPr lang="fr-FR" dirty="0"/>
              <a:t>: inclus dans le </a:t>
            </a:r>
            <a:r>
              <a:rPr lang="fr-FR" dirty="0" err="1"/>
              <a:t>optgroup</a:t>
            </a:r>
            <a:r>
              <a:rPr lang="fr-FR" dirty="0"/>
              <a:t> du select, il permet de choisir un élément de notre liste. 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fieldset</a:t>
            </a:r>
            <a:r>
              <a:rPr lang="fr-FR" dirty="0">
                <a:solidFill>
                  <a:srgbClr val="C00000"/>
                </a:solidFill>
              </a:rPr>
              <a:t>&gt;&lt;/</a:t>
            </a:r>
            <a:r>
              <a:rPr lang="fr-FR" dirty="0" err="1">
                <a:solidFill>
                  <a:srgbClr val="C00000"/>
                </a:solidFill>
              </a:rPr>
              <a:t>fieldset</a:t>
            </a:r>
            <a:r>
              <a:rPr lang="fr-FR" dirty="0">
                <a:solidFill>
                  <a:srgbClr val="C00000"/>
                </a:solidFill>
              </a:rPr>
              <a:t>&gt; </a:t>
            </a:r>
            <a:r>
              <a:rPr lang="fr-FR" dirty="0"/>
              <a:t>: Permet également de structurer la sémantique de notre formulaire.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legend</a:t>
            </a:r>
            <a:r>
              <a:rPr lang="fr-FR" dirty="0">
                <a:solidFill>
                  <a:srgbClr val="C00000"/>
                </a:solidFill>
              </a:rPr>
              <a:t>&gt;&lt;/</a:t>
            </a:r>
            <a:r>
              <a:rPr lang="fr-FR" dirty="0" err="1">
                <a:solidFill>
                  <a:srgbClr val="C00000"/>
                </a:solidFill>
              </a:rPr>
              <a:t>legend</a:t>
            </a:r>
            <a:r>
              <a:rPr lang="fr-FR" dirty="0">
                <a:solidFill>
                  <a:srgbClr val="C00000"/>
                </a:solidFill>
              </a:rPr>
              <a:t>&gt; </a:t>
            </a:r>
            <a:r>
              <a:rPr lang="fr-FR" dirty="0"/>
              <a:t>: inclus dans le </a:t>
            </a:r>
            <a:r>
              <a:rPr lang="fr-FR" dirty="0" err="1"/>
              <a:t>fieldset</a:t>
            </a:r>
            <a:r>
              <a:rPr lang="fr-FR" dirty="0"/>
              <a:t>, grâce à cet élément, on va pouvoir donner un mini titre.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65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i="1" dirty="0"/>
              <a:t>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10- LES FORMULAIRES</a:t>
            </a:r>
            <a:endParaRPr lang="en-US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Algerian" panose="04020705040A02060702" pitchFamily="82" charset="0"/>
              </a:rPr>
              <a:t>			</a:t>
            </a:r>
          </a:p>
          <a:p>
            <a:pPr marL="0" indent="0">
              <a:buNone/>
            </a:pPr>
            <a:r>
              <a:rPr lang="fr-FR" dirty="0">
                <a:latin typeface="Algerian" panose="04020705040A02060702" pitchFamily="82" charset="0"/>
              </a:rPr>
              <a:t>			</a:t>
            </a:r>
            <a:r>
              <a:rPr lang="fr-FR" sz="32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10-b) les autres attributs</a:t>
            </a:r>
          </a:p>
          <a:p>
            <a:pPr marL="0" indent="0">
              <a:buNone/>
            </a:pPr>
            <a:endParaRPr lang="fr-FR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placeholder</a:t>
            </a:r>
            <a:r>
              <a:rPr lang="fr-FR" dirty="0"/>
              <a:t>="" : Cet attribut peut être appliqué aux inputs. La valeur qui lui sera attribuée s’affichera dans le champ. Ce champ est surtout utilisé à titre indicatif. 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fr-FR" dirty="0"/>
              <a:t>="" : Cet attribut permet de donner une valeur propre à l’élément du formulaire.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fr-FR" dirty="0"/>
              <a:t>="" : Permet de cibler l’élément du formulaire.</a:t>
            </a:r>
            <a:endParaRPr lang="en-US" dirty="0"/>
          </a:p>
          <a:p>
            <a:pPr marL="0" indent="0">
              <a:buNone/>
            </a:pPr>
            <a:endParaRPr lang="en-US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039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dirty="0"/>
              <a:t>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10- LES FORMULAIRES</a:t>
            </a:r>
            <a:endParaRPr lang="en-US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dirty="0">
                <a:latin typeface="Algerian" panose="04020705040A02060702" pitchFamily="82" charset="0"/>
              </a:rPr>
              <a:t>			</a:t>
            </a:r>
          </a:p>
          <a:p>
            <a:pPr marL="457200" lvl="1" indent="0">
              <a:buNone/>
            </a:pPr>
            <a:r>
              <a:rPr lang="fr-FR" sz="28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    </a:t>
            </a:r>
            <a:r>
              <a:rPr lang="fr-FR" sz="32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10-c) sécuriser un champ de formulaire</a:t>
            </a:r>
          </a:p>
          <a:p>
            <a:pPr marL="457200" lvl="1" indent="0">
              <a:buNone/>
            </a:pPr>
            <a:endParaRPr lang="en-US" sz="2800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Il est possible de sécuriser un champ de formulaire en lui donnant l’attribut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required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/>
              <a:t>Cependant, il faudrait savoir que cette barrière ne sera pas suffisante pour affirmer qu’un formulaire a été sécurisé correctement. 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Des sécurités supplémentaires pourront être faites avec du </a:t>
            </a:r>
            <a:r>
              <a:rPr lang="fr-FR" b="1" dirty="0">
                <a:solidFill>
                  <a:srgbClr val="C00000"/>
                </a:solidFill>
              </a:rPr>
              <a:t>JAVASCRIPT</a:t>
            </a:r>
            <a:r>
              <a:rPr lang="fr-FR" dirty="0"/>
              <a:t> et surtout avec un langage coté serveur comme du </a:t>
            </a:r>
            <a:r>
              <a:rPr lang="fr-FR" b="1" dirty="0">
                <a:solidFill>
                  <a:srgbClr val="C00000"/>
                </a:solidFill>
              </a:rPr>
              <a:t>PHP </a:t>
            </a:r>
            <a:r>
              <a:rPr lang="fr-FR" dirty="0"/>
              <a:t>par exemple, qui sont 2 autres langages de programmation.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				</a:t>
            </a:r>
            <a:endParaRPr lang="en-US" sz="44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3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dirty="0"/>
              <a:t>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10- LES FORMULAIRES</a:t>
            </a:r>
            <a:endParaRPr lang="en-US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b="1" dirty="0">
              <a:solidFill>
                <a:srgbClr val="0070C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endParaRPr lang="fr-FR" b="1" dirty="0">
              <a:solidFill>
                <a:srgbClr val="0070C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endParaRPr lang="fr-FR" b="1" dirty="0">
              <a:solidFill>
                <a:srgbClr val="0070C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endParaRPr lang="fr-FR" b="1" dirty="0">
              <a:solidFill>
                <a:srgbClr val="0070C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endParaRPr lang="fr-FR" b="1" dirty="0">
              <a:solidFill>
                <a:srgbClr val="0070C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endParaRPr lang="fr-FR" b="1" dirty="0">
              <a:solidFill>
                <a:srgbClr val="0070C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r>
              <a:rPr lang="fr-FR" b="1" dirty="0">
                <a:solidFill>
                  <a:srgbClr val="0070C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	</a:t>
            </a:r>
          </a:p>
          <a:p>
            <a:pPr marL="457200" lvl="1" indent="0">
              <a:buNone/>
            </a:pPr>
            <a:r>
              <a:rPr lang="fr-FR" b="1" dirty="0">
                <a:solidFill>
                  <a:srgbClr val="0070C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			      </a:t>
            </a:r>
          </a:p>
          <a:p>
            <a:pPr marL="457200" lvl="1" indent="0">
              <a:buNone/>
            </a:pPr>
            <a:endParaRPr lang="fr-FR" sz="5400" b="1" dirty="0">
              <a:solidFill>
                <a:srgbClr val="0070C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r>
              <a:rPr lang="fr-FR" dirty="0"/>
              <a:t>Nous allons nous exercer en écrivant le code HTML permettant d’avoir le même rendu sur une page web.</a:t>
            </a:r>
            <a:endParaRPr lang="fr-FR" sz="5400" b="1" dirty="0">
              <a:solidFill>
                <a:srgbClr val="0070C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r>
              <a:rPr lang="fr-FR" sz="5400" b="1" dirty="0">
                <a:solidFill>
                  <a:srgbClr val="0070C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			  </a:t>
            </a:r>
            <a:r>
              <a:rPr lang="fr-FR" sz="5400" b="1" dirty="0">
                <a:solidFill>
                  <a:srgbClr val="C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Pratiquons !</a:t>
            </a:r>
            <a:endParaRPr lang="en-US" sz="54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E53B668-9235-48DF-8CA3-9575CF6BD9D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4" y="1263535"/>
            <a:ext cx="10332720" cy="366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1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dirty="0"/>
              <a:t>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10- LES FORMULAIRES</a:t>
            </a:r>
            <a:endParaRPr lang="en-US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/>
          </a:bodyPr>
          <a:lstStyle/>
          <a:p>
            <a:endParaRPr lang="fr-FR" u="sng" dirty="0"/>
          </a:p>
          <a:p>
            <a:pPr marL="0" indent="0">
              <a:buNone/>
            </a:pPr>
            <a:r>
              <a:rPr lang="fr-FR" dirty="0"/>
              <a:t>			</a:t>
            </a:r>
            <a:r>
              <a:rPr lang="fr-FR" sz="32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10-d) les méthodes </a:t>
            </a:r>
            <a:r>
              <a:rPr lang="fr-FR" sz="3200" b="1" u="sng" dirty="0" err="1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get</a:t>
            </a:r>
            <a:r>
              <a:rPr lang="fr-FR" sz="32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 et post</a:t>
            </a:r>
            <a:endParaRPr lang="en-US" sz="3200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Un formulaire possède comme attributs une "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method</a:t>
            </a:r>
            <a:r>
              <a:rPr lang="fr-FR" dirty="0"/>
              <a:t>" et une "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action</a:t>
            </a:r>
            <a:r>
              <a:rPr lang="fr-FR" dirty="0"/>
              <a:t>".</a:t>
            </a:r>
            <a:endParaRPr lang="en-US" dirty="0"/>
          </a:p>
          <a:p>
            <a:pPr marL="0" indent="0">
              <a:buNone/>
            </a:pP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method</a:t>
            </a:r>
            <a:r>
              <a:rPr lang="fr-FR" dirty="0"/>
              <a:t>=" " peut avoir la valeur </a:t>
            </a:r>
            <a:r>
              <a:rPr lang="fr-FR" b="1" dirty="0" err="1"/>
              <a:t>get</a:t>
            </a:r>
            <a:r>
              <a:rPr lang="fr-FR" dirty="0"/>
              <a:t> ou </a:t>
            </a:r>
            <a:r>
              <a:rPr lang="fr-FR" b="1" dirty="0"/>
              <a:t>post</a:t>
            </a:r>
            <a:r>
              <a:rPr lang="fr-FR" dirty="0"/>
              <a:t>.</a:t>
            </a:r>
            <a:endParaRPr lang="en-US" dirty="0"/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get</a:t>
            </a:r>
            <a:r>
              <a:rPr lang="fr-FR" dirty="0"/>
              <a:t> veut tout simplement dire que toutes les informations envoyées par le formulaire seront visibles dans la barre d'url.</a:t>
            </a:r>
            <a:endParaRPr lang="en-US" dirty="0"/>
          </a:p>
          <a:p>
            <a:pPr marL="0" indent="0">
              <a:buNone/>
            </a:pPr>
            <a:r>
              <a:rPr lang="fr-FR" b="1" dirty="0"/>
              <a:t>	post</a:t>
            </a:r>
            <a:r>
              <a:rPr lang="fr-FR" dirty="0"/>
              <a:t> aura la même fonction à la différence qu’il cachera toutes les informations envoyées par le formulaire.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action</a:t>
            </a:r>
            <a:r>
              <a:rPr lang="fr-FR" dirty="0"/>
              <a:t>=" " pour indiquer la page sur laquelle les informations devront être envoyées pour être traitées. </a:t>
            </a:r>
            <a:endParaRPr lang="en-US" dirty="0"/>
          </a:p>
          <a:p>
            <a:pPr marL="457200" lvl="1" indent="0">
              <a:buNone/>
            </a:pPr>
            <a:endParaRPr lang="en-US" sz="54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72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dirty="0"/>
              <a:t>			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11- Les tableaux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tableaux HTML sont utilisés pour structurer des données.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&lt;table&gt;&lt;/table&gt; </a:t>
            </a:r>
            <a:r>
              <a:rPr lang="en-US" dirty="0"/>
              <a:t>(caption, tr, </a:t>
            </a:r>
            <a:r>
              <a:rPr lang="en-US" dirty="0" err="1"/>
              <a:t>th</a:t>
            </a:r>
            <a:r>
              <a:rPr lang="en-US" dirty="0"/>
              <a:t>, td, </a:t>
            </a:r>
            <a:r>
              <a:rPr lang="en-US" dirty="0" err="1"/>
              <a:t>thead</a:t>
            </a:r>
            <a:r>
              <a:rPr lang="en-US" dirty="0"/>
              <a:t>, </a:t>
            </a:r>
            <a:r>
              <a:rPr lang="en-US" dirty="0" err="1"/>
              <a:t>tbody</a:t>
            </a:r>
            <a:r>
              <a:rPr lang="en-US" dirty="0"/>
              <a:t>, </a:t>
            </a:r>
            <a:r>
              <a:rPr lang="en-US" dirty="0" err="1"/>
              <a:t>tfoot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 descr="Une image contenant portable, ordinateur, écran&#10;&#10;Description générée automatiquement">
            <a:extLst>
              <a:ext uri="{FF2B5EF4-FFF2-40B4-BE49-F238E27FC236}">
                <a16:creationId xmlns:a16="http://schemas.microsoft.com/office/drawing/2014/main" id="{B929B3DE-4EAA-4EF1-99F9-E124E0C71E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76" y="2643446"/>
            <a:ext cx="8819804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1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B5C0-3AB5-4827-A998-1D1AAB44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6428"/>
          </a:xfrm>
        </p:spPr>
        <p:txBody>
          <a:bodyPr/>
          <a:lstStyle/>
          <a:p>
            <a:r>
              <a:rPr lang="en-US" dirty="0"/>
              <a:t>				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4C791-ED88-4BD7-ABEB-84CA8D8A2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775"/>
            <a:ext cx="10515600" cy="527918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			     </a:t>
            </a:r>
            <a:r>
              <a:rPr lang="fr-FR" sz="5400" b="1" dirty="0">
                <a:solidFill>
                  <a:srgbClr val="C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C’est parti ! </a:t>
            </a:r>
            <a:endParaRPr lang="en-US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211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dirty="0"/>
              <a:t>			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11- Les tableaux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" y="922712"/>
            <a:ext cx="11546379" cy="59352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est possible d’ajouter plusieurs lignes (tr) dans le </a:t>
            </a:r>
            <a:r>
              <a:rPr lang="fr-FR" dirty="0" err="1"/>
              <a:t>tbody</a:t>
            </a:r>
            <a:r>
              <a:rPr lang="fr-FR" dirty="0"/>
              <a:t> afin d’insérer plus de valeur.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Il est tout à fait possible de fusionner des cellules du tableau entre elles que cela soit en longueur ou en largeur.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Pour cela il faut utiliser les attributs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rowspan</a:t>
            </a:r>
            <a:r>
              <a:rPr lang="fr-FR" dirty="0"/>
              <a:t> et les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colspan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rowspan</a:t>
            </a:r>
            <a:r>
              <a:rPr lang="fr-FR" dirty="0"/>
              <a:t> pour définir le nombre de lignes que prendra un </a:t>
            </a:r>
            <a:r>
              <a:rPr lang="fr-FR" dirty="0">
                <a:solidFill>
                  <a:srgbClr val="C00000"/>
                </a:solidFill>
              </a:rPr>
              <a:t>&lt;td&gt; </a:t>
            </a:r>
            <a:r>
              <a:rPr lang="fr-FR" dirty="0"/>
              <a:t>ou</a:t>
            </a:r>
            <a:r>
              <a:rPr lang="fr-FR" dirty="0">
                <a:solidFill>
                  <a:srgbClr val="C00000"/>
                </a:solidFill>
              </a:rPr>
              <a:t> &lt;th&gt; </a:t>
            </a:r>
            <a:r>
              <a:rPr lang="fr-FR" dirty="0"/>
              <a:t>dans un </a:t>
            </a:r>
            <a:r>
              <a:rPr lang="fr-FR" dirty="0">
                <a:solidFill>
                  <a:srgbClr val="C00000"/>
                </a:solidFill>
              </a:rPr>
              <a:t>&lt;tr&gt;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colspan</a:t>
            </a:r>
            <a:r>
              <a:rPr lang="fr-FR" dirty="0"/>
              <a:t> pour définir le nombre de colonnes que prendra un </a:t>
            </a:r>
            <a:r>
              <a:rPr lang="fr-FR" dirty="0">
                <a:solidFill>
                  <a:srgbClr val="C00000"/>
                </a:solidFill>
              </a:rPr>
              <a:t>&lt;td&gt; </a:t>
            </a:r>
            <a:r>
              <a:rPr lang="fr-FR" dirty="0"/>
              <a:t>ou</a:t>
            </a:r>
            <a:r>
              <a:rPr lang="fr-FR" dirty="0">
                <a:solidFill>
                  <a:srgbClr val="C00000"/>
                </a:solidFill>
              </a:rPr>
              <a:t> &lt;th&gt; </a:t>
            </a:r>
            <a:r>
              <a:rPr lang="fr-FR" dirty="0"/>
              <a:t>dans un </a:t>
            </a:r>
            <a:r>
              <a:rPr lang="fr-FR" dirty="0">
                <a:solidFill>
                  <a:srgbClr val="C00000"/>
                </a:solidFill>
              </a:rPr>
              <a:t>&lt;tr&gt;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80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dirty="0"/>
              <a:t>			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11- Les tableaux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Nous allons nous exercer en réécrivant le code correspondant au tableau ci-dessus.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			   </a:t>
            </a:r>
            <a:r>
              <a:rPr lang="fr-FR" sz="5400" b="1" dirty="0">
                <a:solidFill>
                  <a:srgbClr val="C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Pratiquons !</a:t>
            </a:r>
            <a:endParaRPr lang="en-US" sz="5400" dirty="0">
              <a:solidFill>
                <a:srgbClr val="C00000"/>
              </a:solidFill>
            </a:endParaRP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72A34A4-8BA2-4353-9572-C3BCC6202E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3" y="1221972"/>
            <a:ext cx="11479876" cy="29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46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dirty="0"/>
              <a:t>		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12- LES AUDIOS ET </a:t>
            </a:r>
            <a:r>
              <a:rPr lang="fr-FR" b="1" u="sng" dirty="0" err="1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VIDéos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  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Attention: les navigateurs ne supportent pas tous les mêmes formats audio (MP3, </a:t>
            </a:r>
            <a:r>
              <a:rPr lang="fr-FR" dirty="0" err="1"/>
              <a:t>Wav</a:t>
            </a:r>
            <a:r>
              <a:rPr lang="fr-FR" dirty="0"/>
              <a:t>, </a:t>
            </a:r>
            <a:r>
              <a:rPr lang="fr-FR" dirty="0" err="1"/>
              <a:t>Ogg</a:t>
            </a:r>
            <a:r>
              <a:rPr lang="fr-FR" dirty="0"/>
              <a:t>) et/ou vidéo (MP4, </a:t>
            </a:r>
            <a:r>
              <a:rPr lang="fr-FR" dirty="0" err="1"/>
              <a:t>WebM</a:t>
            </a:r>
            <a:r>
              <a:rPr lang="fr-FR" dirty="0"/>
              <a:t>, </a:t>
            </a:r>
            <a:r>
              <a:rPr lang="fr-FR" dirty="0" err="1"/>
              <a:t>Ogg</a:t>
            </a:r>
            <a:r>
              <a:rPr lang="fr-FR" dirty="0"/>
              <a:t>) 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&lt;audio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controls</a:t>
            </a:r>
            <a:r>
              <a:rPr lang="fr-FR" dirty="0"/>
              <a:t>=”</a:t>
            </a:r>
            <a:r>
              <a:rPr lang="fr-FR" dirty="0" err="1"/>
              <a:t>controls</a:t>
            </a:r>
            <a:r>
              <a:rPr lang="fr-FR" dirty="0"/>
              <a:t>”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loop</a:t>
            </a:r>
            <a:r>
              <a:rPr lang="fr-FR" dirty="0"/>
              <a:t>=”</a:t>
            </a:r>
            <a:r>
              <a:rPr lang="fr-FR" dirty="0" err="1"/>
              <a:t>loop</a:t>
            </a:r>
            <a:r>
              <a:rPr lang="fr-FR" dirty="0"/>
              <a:t>” </a:t>
            </a:r>
            <a:r>
              <a:rPr lang="fr-FR" dirty="0">
                <a:solidFill>
                  <a:srgbClr val="C00000"/>
                </a:solidFill>
              </a:rPr>
              <a:t>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C00000"/>
                </a:solidFill>
              </a:rPr>
              <a:t>&lt;source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fr-FR" dirty="0"/>
              <a:t>=”maChanson.mp3”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=”audio/mp3”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C00000"/>
                </a:solidFill>
              </a:rPr>
              <a:t>&lt;source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fr-FR" dirty="0"/>
              <a:t>=”maChanson.ogg”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=”audio/</a:t>
            </a:r>
            <a:r>
              <a:rPr lang="fr-FR" dirty="0" err="1"/>
              <a:t>ogg</a:t>
            </a:r>
            <a:r>
              <a:rPr lang="fr-FR" dirty="0"/>
              <a:t>”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&lt;/audio&gt;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&lt;video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width</a:t>
            </a:r>
            <a:r>
              <a:rPr lang="en-US" dirty="0"/>
              <a:t>=”400”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height</a:t>
            </a:r>
            <a:r>
              <a:rPr lang="en-US" dirty="0"/>
              <a:t>=”222”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controls</a:t>
            </a:r>
            <a:r>
              <a:rPr lang="en-US" dirty="0"/>
              <a:t>=”controls” 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&lt;source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/>
              <a:t>=”maVideo.mp4”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en-US" dirty="0"/>
              <a:t>=”video/mp4” </a:t>
            </a:r>
            <a:r>
              <a:rPr lang="en-US" dirty="0">
                <a:solidFill>
                  <a:srgbClr val="C0000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&lt;source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/>
              <a:t>=”maVideo.ogg”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en-US" dirty="0"/>
              <a:t>=”video/</a:t>
            </a:r>
            <a:r>
              <a:rPr lang="en-US" dirty="0" err="1"/>
              <a:t>ogg</a:t>
            </a:r>
            <a:r>
              <a:rPr lang="en-US" dirty="0"/>
              <a:t>” </a:t>
            </a:r>
            <a:r>
              <a:rPr lang="en-US" dirty="0">
                <a:solidFill>
                  <a:srgbClr val="C0000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&lt;/video&gt; </a:t>
            </a:r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27847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>
            <a:normAutofit/>
          </a:bodyPr>
          <a:lstStyle/>
          <a:p>
            <a:r>
              <a:rPr lang="fr-FR" b="1" dirty="0"/>
              <a:t>		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13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-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ARBRE </a:t>
            </a:r>
            <a:r>
              <a:rPr lang="fr-FR" b="1" u="sng" dirty="0" err="1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GéNéALOGIQUE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Nous apprendrons à créer l’arbre généalogique de ce fichier HTML dans la pratique.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 descr="Une image contenant capture d’écran, écran, moniteur, table&#10;&#10;Description générée automatiquement">
            <a:extLst>
              <a:ext uri="{FF2B5EF4-FFF2-40B4-BE49-F238E27FC236}">
                <a16:creationId xmlns:a16="http://schemas.microsoft.com/office/drawing/2014/main" id="{6F3D8306-6936-4CEF-B610-EB97730A51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055716"/>
            <a:ext cx="9534698" cy="458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231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dirty="0"/>
              <a:t>		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		 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14- </a:t>
            </a:r>
            <a:r>
              <a:rPr lang="fr-FR" b="1" u="sng" dirty="0" err="1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pROJET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51455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Afin de s’assurer que les notions ont bien été assimilées, nous allons créer un simple CV en HTML en nous basant sur une maquette.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316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			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15- conclusion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éléments du langage HTML5 servent principalement à :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 – structurer du contenu : divisions, titres, paragraphes, tableaux, listes… 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 – inclure des objets externes : images, sons, vidéos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 – réaliser des liens hypertextes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8A9C2-7713-43F1-9D38-D0B7C349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7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756448-5BE4-49EF-BF01-8173251C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6253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    </a:t>
            </a:r>
            <a:r>
              <a:rPr lang="fr-FR" sz="40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1- Qu’est</a:t>
            </a:r>
            <a:r>
              <a:rPr lang="en-US" sz="40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-</a:t>
            </a:r>
            <a:r>
              <a:rPr lang="fr-FR" sz="40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ce que le web? </a:t>
            </a:r>
            <a:endParaRPr lang="fr-FR" sz="4000" b="1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	</a:t>
            </a:r>
          </a:p>
          <a:p>
            <a:pPr marL="0" indent="0">
              <a:buNone/>
            </a:pPr>
            <a:endParaRPr lang="fr-FR" b="1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	</a:t>
            </a:r>
            <a:endParaRPr lang="fr-FR" sz="4000" b="1" u="sng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b="1" dirty="0"/>
              <a:t>Le Web – World Wide Web – WWW </a:t>
            </a:r>
            <a:r>
              <a:rPr lang="fr-FR" dirty="0"/>
              <a:t>est un gigantesque « système d’informations » composé de milliards de </a:t>
            </a:r>
            <a:r>
              <a:rPr lang="fr-FR" u="sng" dirty="0"/>
              <a:t>sites web</a:t>
            </a:r>
            <a:r>
              <a:rPr lang="fr-FR" dirty="0"/>
              <a:t> interconnectés fonctionnant sur le réseau Internet. 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			</a:t>
            </a:r>
            <a:endParaRPr lang="en-US" dirty="0"/>
          </a:p>
          <a:p>
            <a:pPr marL="0" indent="0">
              <a:buNone/>
            </a:pPr>
            <a:r>
              <a:rPr lang="fr-FR" b="1" i="1" dirty="0"/>
              <a:t>             		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8A9C2-7713-43F1-9D38-D0B7C349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7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756448-5BE4-49EF-BF01-8173251C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6253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</a:t>
            </a:r>
            <a:r>
              <a:rPr lang="fr-FR" sz="40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2- Qu’est-ce qu’un site web ?</a:t>
            </a:r>
          </a:p>
          <a:p>
            <a:pPr marL="0" indent="0">
              <a:buNone/>
            </a:pPr>
            <a:endParaRPr lang="fr-FR" b="1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	</a:t>
            </a:r>
            <a:r>
              <a:rPr lang="fr-FR" dirty="0"/>
              <a:t>			</a:t>
            </a:r>
            <a:endParaRPr lang="en-US" dirty="0"/>
          </a:p>
          <a:p>
            <a:pPr marL="0" indent="0">
              <a:buNone/>
            </a:pPr>
            <a:r>
              <a:rPr lang="fr-FR" b="1" i="1" dirty="0"/>
              <a:t>             		</a:t>
            </a:r>
          </a:p>
          <a:p>
            <a:pPr marL="0" indent="0">
              <a:buNone/>
            </a:pPr>
            <a:r>
              <a:rPr lang="fr-FR" b="1" i="1" dirty="0">
                <a:solidFill>
                  <a:srgbClr val="0070C0"/>
                </a:solidFill>
                <a:latin typeface="Algerian" panose="04020705040A02060702" pitchFamily="82" charset="0"/>
              </a:rPr>
              <a:t>			</a:t>
            </a:r>
            <a:endParaRPr lang="en-US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Un site web est un ensemble de pages web.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				</a:t>
            </a:r>
            <a:endParaRPr lang="en-US" dirty="0"/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	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6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8A9C2-7713-43F1-9D38-D0B7C349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7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756448-5BE4-49EF-BF01-8173251C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6253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</a:t>
            </a:r>
            <a:r>
              <a:rPr lang="fr-FR" sz="40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3- Qu’est-ce donc qu’une page web ?</a:t>
            </a:r>
            <a:endParaRPr lang="fr-FR" sz="4000" b="1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	</a:t>
            </a:r>
          </a:p>
          <a:p>
            <a:pPr marL="0" indent="0">
              <a:buNone/>
            </a:pPr>
            <a:r>
              <a:rPr lang="fr-FR" dirty="0"/>
              <a:t>				</a:t>
            </a:r>
            <a:endParaRPr lang="en-US" dirty="0"/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	</a:t>
            </a:r>
            <a:endParaRPr lang="fr-FR" b="1" u="sng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Une page web est un document numérique qui va nous permettre d’afficher ou de transmettre des informations sous forme de données.  </a:t>
            </a:r>
          </a:p>
          <a:p>
            <a:pPr marL="0" indent="0">
              <a:buNone/>
            </a:pPr>
            <a:r>
              <a:rPr lang="fr-FR" dirty="0"/>
              <a:t>Une page web peut être composée de textes, des images, des audios, des vidéos, des liens qui nous permettront d’accéder à d’autres pages…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2FF12-C271-4392-BA90-568D67E1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C5D60-2992-4B70-A100-0A1A9C19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068925"/>
          </a:xfrm>
        </p:spPr>
        <p:txBody>
          <a:bodyPr/>
          <a:lstStyle/>
          <a:p>
            <a:pPr marL="0" indent="0">
              <a:buNone/>
            </a:pPr>
            <a:r>
              <a:rPr lang="fr-FR" sz="40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4- Comment visualiser une page web? </a:t>
            </a:r>
            <a:endParaRPr lang="en-US" sz="4000" b="1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dirty="0"/>
              <a:t>	Il nous faut un navigateur (ex : Firefox, Chrome, Safari, IE…) 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On "ouvre" le page de notre site à travers l’insertion du nom de domaine du site web dans l’url.</a:t>
            </a:r>
            <a:endParaRPr lang="en-US" dirty="0"/>
          </a:p>
          <a:p>
            <a:pPr marL="0" indent="0">
              <a:buNone/>
            </a:pPr>
            <a:r>
              <a:rPr lang="fr-FR" i="1" u="sng" dirty="0"/>
              <a:t>Exemple</a:t>
            </a:r>
            <a:r>
              <a:rPr lang="fr-FR" dirty="0"/>
              <a:t> :  </a:t>
            </a:r>
            <a:r>
              <a:rPr lang="fr-FR" dirty="0">
                <a:hlinkClick r:id="rId2"/>
              </a:rPr>
              <a:t>www.google.com</a:t>
            </a:r>
            <a:endParaRPr lang="fr-FR" dirty="0"/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984">
            <a:extLst>
              <a:ext uri="{FF2B5EF4-FFF2-40B4-BE49-F238E27FC236}">
                <a16:creationId xmlns:a16="http://schemas.microsoft.com/office/drawing/2014/main" id="{14DA8A04-1324-4164-B326-3635D688F9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35628" y="3981795"/>
            <a:ext cx="2643448" cy="203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25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7384</TotalTime>
  <Words>3776</Words>
  <Application>Microsoft Office PowerPoint</Application>
  <PresentationFormat>Grand écran</PresentationFormat>
  <Paragraphs>538</Paragraphs>
  <Slides>55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1" baseType="lpstr">
      <vt:lpstr>Algerian</vt:lpstr>
      <vt:lpstr>Arial</vt:lpstr>
      <vt:lpstr>Calibri</vt:lpstr>
      <vt:lpstr>Calibri Light</vt:lpstr>
      <vt:lpstr>Lucida Handwriting</vt:lpstr>
      <vt:lpstr>Thème Office</vt:lpstr>
      <vt:lpstr>the hypertext markup language</vt:lpstr>
      <vt:lpstr>     html</vt:lpstr>
      <vt:lpstr>     </vt:lpstr>
      <vt:lpstr>     </vt:lpstr>
      <vt:lpstr>  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5- Qu’est-ce que le HTML ?</vt:lpstr>
      <vt:lpstr>  6- Nos outils de développeur</vt:lpstr>
      <vt:lpstr>7-Comment structurer un document  HTML ? </vt:lpstr>
      <vt:lpstr>7-Comment structurer un document  HTML ? </vt:lpstr>
      <vt:lpstr>7-Comment structurer un document  HTML ? </vt:lpstr>
      <vt:lpstr>7-Comment structurer un document  HTML ? </vt:lpstr>
      <vt:lpstr>7-Comment structurer un document  HTML ? </vt:lpstr>
      <vt:lpstr>7-Comment structurer un document  HTML ? </vt:lpstr>
      <vt:lpstr>7-Comment structurer un document HTML ? </vt:lpstr>
      <vt:lpstr>7-Comment structurer un document HTML ? </vt:lpstr>
      <vt:lpstr>7-Comment structurer un document  HTML ? </vt:lpstr>
      <vt:lpstr>7-Comment structurer un document  HTML ? </vt:lpstr>
      <vt:lpstr>7-Comment structurer un document  HTML ? </vt:lpstr>
      <vt:lpstr>7-Comment structurer un document  HTML ? </vt:lpstr>
      <vt:lpstr>7-Comment structurer un document  HTML ? </vt:lpstr>
      <vt:lpstr>7-Comment structurer un document  HTML ? </vt:lpstr>
      <vt:lpstr>7-Comment structurer un document  HTML ? </vt:lpstr>
      <vt:lpstr>7-Comment structurer un document  HTML ? </vt:lpstr>
      <vt:lpstr>7-Comment structurer un document  HTML ? </vt:lpstr>
      <vt:lpstr>    8- Les liens</vt:lpstr>
      <vt:lpstr>    8- Les liens</vt:lpstr>
      <vt:lpstr>    8- Les liens</vt:lpstr>
      <vt:lpstr>    8- Les liens</vt:lpstr>
      <vt:lpstr>    9- Les images </vt:lpstr>
      <vt:lpstr>    9- Les images </vt:lpstr>
      <vt:lpstr>    9- Les images </vt:lpstr>
      <vt:lpstr>   10- LES FORMULAIRES</vt:lpstr>
      <vt:lpstr>   10 - LES FORMULAIRES</vt:lpstr>
      <vt:lpstr>   10- LES FORMULAIRES</vt:lpstr>
      <vt:lpstr>   10- lES FORMULAIRES</vt:lpstr>
      <vt:lpstr>   10- LES FORMULAIRES</vt:lpstr>
      <vt:lpstr>   10- LES FORMULAIRES</vt:lpstr>
      <vt:lpstr>   10- LES FORMULAIRES</vt:lpstr>
      <vt:lpstr>   10- LES FORMULAIRES</vt:lpstr>
      <vt:lpstr>   10- LES FORMULAIRES</vt:lpstr>
      <vt:lpstr>   10- LES FORMULAIRES</vt:lpstr>
      <vt:lpstr>   11- Les tableaux</vt:lpstr>
      <vt:lpstr>   11- Les tableaux</vt:lpstr>
      <vt:lpstr>   11- Les tableaux</vt:lpstr>
      <vt:lpstr>  12- LES AUDIOS ET VIDéos </vt:lpstr>
      <vt:lpstr>  13-ARBRE GéNéALOGIQUE </vt:lpstr>
      <vt:lpstr>     14- pROJET </vt:lpstr>
      <vt:lpstr>   15-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 HyperText Markup Language (html)</dc:title>
  <dc:creator>AZIAHA Kokuvi Apetovi Jean-Claude</dc:creator>
  <cp:lastModifiedBy>AZIAHA Kokuvi Apetovi Jean-Claude</cp:lastModifiedBy>
  <cp:revision>348</cp:revision>
  <dcterms:created xsi:type="dcterms:W3CDTF">2020-05-15T00:02:26Z</dcterms:created>
  <dcterms:modified xsi:type="dcterms:W3CDTF">2020-08-24T20:30:38Z</dcterms:modified>
</cp:coreProperties>
</file>