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  <p:sldMasterId id="2147483675" r:id="rId2"/>
  </p:sldMasterIdLst>
  <p:notesMasterIdLst>
    <p:notesMasterId r:id="rId92"/>
  </p:notesMasterIdLst>
  <p:sldIdLst>
    <p:sldId id="257" r:id="rId3"/>
    <p:sldId id="890" r:id="rId4"/>
    <p:sldId id="891" r:id="rId5"/>
    <p:sldId id="892" r:id="rId6"/>
    <p:sldId id="958" r:id="rId7"/>
    <p:sldId id="959" r:id="rId8"/>
    <p:sldId id="960" r:id="rId9"/>
    <p:sldId id="961" r:id="rId10"/>
    <p:sldId id="962" r:id="rId11"/>
    <p:sldId id="963" r:id="rId12"/>
    <p:sldId id="964" r:id="rId13"/>
    <p:sldId id="965" r:id="rId14"/>
    <p:sldId id="893" r:id="rId15"/>
    <p:sldId id="966" r:id="rId16"/>
    <p:sldId id="967" r:id="rId17"/>
    <p:sldId id="968" r:id="rId18"/>
    <p:sldId id="969" r:id="rId19"/>
    <p:sldId id="970" r:id="rId20"/>
    <p:sldId id="971" r:id="rId21"/>
    <p:sldId id="972" r:id="rId22"/>
    <p:sldId id="973" r:id="rId23"/>
    <p:sldId id="974" r:id="rId24"/>
    <p:sldId id="975" r:id="rId25"/>
    <p:sldId id="976" r:id="rId26"/>
    <p:sldId id="977" r:id="rId27"/>
    <p:sldId id="978" r:id="rId28"/>
    <p:sldId id="979" r:id="rId29"/>
    <p:sldId id="980" r:id="rId30"/>
    <p:sldId id="981" r:id="rId31"/>
    <p:sldId id="982" r:id="rId32"/>
    <p:sldId id="983" r:id="rId33"/>
    <p:sldId id="1041" r:id="rId34"/>
    <p:sldId id="1042" r:id="rId35"/>
    <p:sldId id="984" r:id="rId36"/>
    <p:sldId id="1006" r:id="rId37"/>
    <p:sldId id="985" r:id="rId38"/>
    <p:sldId id="1039" r:id="rId39"/>
    <p:sldId id="1040" r:id="rId40"/>
    <p:sldId id="986" r:id="rId41"/>
    <p:sldId id="987" r:id="rId42"/>
    <p:sldId id="988" r:id="rId43"/>
    <p:sldId id="989" r:id="rId44"/>
    <p:sldId id="990" r:id="rId45"/>
    <p:sldId id="991" r:id="rId46"/>
    <p:sldId id="992" r:id="rId47"/>
    <p:sldId id="993" r:id="rId48"/>
    <p:sldId id="994" r:id="rId49"/>
    <p:sldId id="995" r:id="rId50"/>
    <p:sldId id="996" r:id="rId51"/>
    <p:sldId id="997" r:id="rId52"/>
    <p:sldId id="998" r:id="rId53"/>
    <p:sldId id="999" r:id="rId54"/>
    <p:sldId id="1000" r:id="rId55"/>
    <p:sldId id="1001" r:id="rId56"/>
    <p:sldId id="1002" r:id="rId57"/>
    <p:sldId id="1003" r:id="rId58"/>
    <p:sldId id="1004" r:id="rId59"/>
    <p:sldId id="1005" r:id="rId60"/>
    <p:sldId id="1007" r:id="rId61"/>
    <p:sldId id="1009" r:id="rId62"/>
    <p:sldId id="1008" r:id="rId63"/>
    <p:sldId id="1010" r:id="rId64"/>
    <p:sldId id="1011" r:id="rId65"/>
    <p:sldId id="1012" r:id="rId66"/>
    <p:sldId id="1013" r:id="rId67"/>
    <p:sldId id="1014" r:id="rId68"/>
    <p:sldId id="1015" r:id="rId69"/>
    <p:sldId id="1016" r:id="rId70"/>
    <p:sldId id="1017" r:id="rId71"/>
    <p:sldId id="1018" r:id="rId72"/>
    <p:sldId id="1019" r:id="rId73"/>
    <p:sldId id="1021" r:id="rId74"/>
    <p:sldId id="1022" r:id="rId75"/>
    <p:sldId id="1024" r:id="rId76"/>
    <p:sldId id="1026" r:id="rId77"/>
    <p:sldId id="1025" r:id="rId78"/>
    <p:sldId id="1027" r:id="rId79"/>
    <p:sldId id="1028" r:id="rId80"/>
    <p:sldId id="1029" r:id="rId81"/>
    <p:sldId id="1030" r:id="rId82"/>
    <p:sldId id="1031" r:id="rId83"/>
    <p:sldId id="1032" r:id="rId84"/>
    <p:sldId id="1033" r:id="rId85"/>
    <p:sldId id="1034" r:id="rId86"/>
    <p:sldId id="1035" r:id="rId87"/>
    <p:sldId id="1037" r:id="rId88"/>
    <p:sldId id="1036" r:id="rId89"/>
    <p:sldId id="1038" r:id="rId90"/>
    <p:sldId id="957" r:id="rId9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magoj Vrgoč" initials="DV" lastIdx="1" clrIdx="0">
    <p:extLst>
      <p:ext uri="{19B8F6BF-5375-455C-9EA6-DF929625EA0E}">
        <p15:presenceInfo xmlns:p15="http://schemas.microsoft.com/office/powerpoint/2012/main" userId="S-1-5-21-786631661-702586178-918935402-1001" providerId="AD"/>
      </p:ext>
    </p:extLst>
  </p:cmAuthor>
  <p:cmAuthor id="2" name="Domagoj Vrgoč" initials="DV [2]" lastIdx="2" clrIdx="1">
    <p:extLst>
      <p:ext uri="{19B8F6BF-5375-455C-9EA6-DF929625EA0E}">
        <p15:presenceInfo xmlns:p15="http://schemas.microsoft.com/office/powerpoint/2012/main" userId="S::dvrgoc@uc.cl::053e046d-76d0-452c-bf65-65c4954cea8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2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viewProps" Target="view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57232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73964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96620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75791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06389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38070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8167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78064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69273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94617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64117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449052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38781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65235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496521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869958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56646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612784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807785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108395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91334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69812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644995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562066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382184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659401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56294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459767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241678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759580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204917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07703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258738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505491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302971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800767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023992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320406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289465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266261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990172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213541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99474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470916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296701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290697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110544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8918775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313630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24705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1303788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135853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6054110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05989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1159550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301727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0849537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6701575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7261777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6975128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6256544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359278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8079356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6199720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69389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1602370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8901365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230471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1688172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961626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463040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5656466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8121731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6000531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0216926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99708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0566270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6303143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6270001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2028480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6001673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9522328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0855826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3524033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3524378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703651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25970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42420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 rot="5400000">
            <a:off x="5463777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8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722312" y="2180033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0400" y="4642485"/>
            <a:ext cx="663000" cy="3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0400" y="4642485"/>
            <a:ext cx="663000" cy="3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151333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457200" y="1631154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3"/>
          </p:nvPr>
        </p:nvSpPr>
        <p:spPr>
          <a:xfrm>
            <a:off x="4645026" y="1151333"/>
            <a:ext cx="4041899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4"/>
          </p:nvPr>
        </p:nvSpPr>
        <p:spPr>
          <a:xfrm>
            <a:off x="4645026" y="1631154"/>
            <a:ext cx="4041899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seño personalizad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i-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25367" y="931462"/>
            <a:ext cx="906521" cy="3506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4785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 rot="5400000">
            <a:off x="2874749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 rot="5400000">
            <a:off x="5463748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 rot="5400000">
            <a:off x="1272748" y="-609569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2" name="Shape 22" descr="LOGOUCMONOTONO-InicioVideo.psd"/>
          <p:cNvPicPr preferRelativeResize="0"/>
          <p:nvPr/>
        </p:nvPicPr>
        <p:blipFill rotWithShape="1">
          <a:blip r:embed="rId2">
            <a:alphaModFix/>
          </a:blip>
          <a:srcRect l="18191" t="18321" r="18773" b="14951"/>
          <a:stretch/>
        </p:blipFill>
        <p:spPr>
          <a:xfrm>
            <a:off x="8280400" y="4642485"/>
            <a:ext cx="663046" cy="398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0" name="Shape 30" descr="LOGOUCMONOTONO-InicioVideo.psd"/>
          <p:cNvPicPr preferRelativeResize="0"/>
          <p:nvPr/>
        </p:nvPicPr>
        <p:blipFill rotWithShape="1">
          <a:blip r:embed="rId2">
            <a:alphaModFix/>
          </a:blip>
          <a:srcRect l="18191" t="18321" r="18773" b="14951"/>
          <a:stretch/>
        </p:blipFill>
        <p:spPr>
          <a:xfrm>
            <a:off x="8280400" y="4642485"/>
            <a:ext cx="663046" cy="398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4645026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4"/>
          </p:nvPr>
        </p:nvSpPr>
        <p:spPr>
          <a:xfrm>
            <a:off x="4645026" y="1631155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bitcoin.it/wiki/Protocol_document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1598562" y="1279359"/>
            <a:ext cx="6047894" cy="125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lnSpc>
                <a:spcPct val="80000"/>
              </a:lnSpc>
              <a:buClr>
                <a:schemeClr val="lt1"/>
              </a:buClr>
              <a:buSzPct val="25000"/>
            </a:pPr>
            <a:r>
              <a:rPr lang="hr-HR" sz="5400" b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Bitcoin Network</a:t>
            </a:r>
            <a:endParaRPr lang="es-ES" sz="5400" b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1371600" y="2528708"/>
            <a:ext cx="6400799" cy="7840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endParaRPr lang="es-ES" sz="3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n-GB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message on the Bitcoin network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43546" y="594095"/>
            <a:ext cx="6890742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n-GB" sz="2400" dirty="0">
                <a:solidFill>
                  <a:srgbClr val="7F7F7F"/>
                </a:solidFill>
              </a:rPr>
              <a:t>Implementation - class that stores the message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endParaRPr lang="es-AR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15BAC78-C533-48BF-8BC4-9337377D2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48" y="1277735"/>
            <a:ext cx="70294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35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n-GB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message on the Bitcoin network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43546" y="594095"/>
            <a:ext cx="6890742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n-GB" sz="2400" dirty="0">
                <a:solidFill>
                  <a:srgbClr val="7F7F7F"/>
                </a:solidFill>
              </a:rPr>
              <a:t>Implementation - class that stores the message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endParaRPr lang="es-AR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15BAC78-C533-48BF-8BC4-9337377D2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48" y="1277735"/>
            <a:ext cx="7029450" cy="260032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ABFBF513-D907-4E9F-8A50-21E8ABEB0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251" y="1500051"/>
            <a:ext cx="5581214" cy="354849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3938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n-GB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message on the Bitcoin network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43546" y="594095"/>
            <a:ext cx="6890742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n-GB" sz="2400" dirty="0">
                <a:solidFill>
                  <a:srgbClr val="7F7F7F"/>
                </a:solidFill>
              </a:rPr>
              <a:t>Implementation - class that stores the message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endParaRPr lang="es-AR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15BAC78-C533-48BF-8BC4-9337377D2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48" y="1277735"/>
            <a:ext cx="7029450" cy="26003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A2B65FE-ABCF-4C62-98DE-47DC680CB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996" y="1654573"/>
            <a:ext cx="7174873" cy="313085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96233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Bitcoin network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hr-HR" sz="2400" dirty="0">
                <a:solidFill>
                  <a:srgbClr val="7F7F7F"/>
                </a:solidFill>
              </a:rPr>
              <a:t>Some important commands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hr-H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 this class we will implement:</a:t>
            </a:r>
            <a:endParaRPr lang="es-CL" sz="20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Version</a:t>
            </a: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Verack</a:t>
            </a: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GetHeaders</a:t>
            </a: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Headers</a:t>
            </a: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 our implementation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To send a message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we need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L" sz="2000" i="1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serialize</a:t>
            </a:r>
            <a:endParaRPr lang="es-CL" sz="2000" i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To process a received message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we need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L" sz="2000" i="1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parse</a:t>
            </a:r>
            <a:endParaRPr lang="es-CL" sz="2000" i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7097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Bitcoin network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 err="1">
                <a:solidFill>
                  <a:srgbClr val="7F7F7F"/>
                </a:solidFill>
              </a:rPr>
              <a:t>Version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AEE3706-BA91-453C-B81B-0BAEF131B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80" y="862144"/>
            <a:ext cx="7067106" cy="415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0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Bitcoin network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 err="1">
                <a:solidFill>
                  <a:srgbClr val="7F7F7F"/>
                </a:solidFill>
              </a:rPr>
              <a:t>Version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AEE3706-BA91-453C-B81B-0BAEF131B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80" y="862144"/>
            <a:ext cx="7067106" cy="4157985"/>
          </a:xfrm>
          <a:prstGeom prst="rect">
            <a:avLst/>
          </a:prstGeom>
        </p:spPr>
      </p:pic>
      <p:sp>
        <p:nvSpPr>
          <p:cNvPr id="2" name="Bocadillo: ovalado 1">
            <a:extLst>
              <a:ext uri="{FF2B5EF4-FFF2-40B4-BE49-F238E27FC236}">
                <a16:creationId xmlns:a16="http://schemas.microsoft.com/office/drawing/2014/main" id="{A9FC975F-0D0D-493D-AA65-D434DDDB590E}"/>
              </a:ext>
            </a:extLst>
          </p:cNvPr>
          <p:cNvSpPr/>
          <p:nvPr/>
        </p:nvSpPr>
        <p:spPr>
          <a:xfrm>
            <a:off x="2476063" y="115830"/>
            <a:ext cx="3452037" cy="1440268"/>
          </a:xfrm>
          <a:prstGeom prst="wedgeEllipseCallout">
            <a:avLst>
              <a:gd name="adj1" fmla="val 105656"/>
              <a:gd name="adj2" fmla="val 9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err="1"/>
              <a:t>Version</a:t>
            </a:r>
            <a:r>
              <a:rPr lang="es-AR" dirty="0"/>
              <a:t> </a:t>
            </a:r>
            <a:r>
              <a:rPr lang="hr-HR" dirty="0"/>
              <a:t>serves to establish a connection between two nodes</a:t>
            </a:r>
            <a:r>
              <a:rPr lang="es-AR" dirty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0895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Bitcoin network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 err="1">
                <a:solidFill>
                  <a:srgbClr val="7F7F7F"/>
                </a:solidFill>
              </a:rPr>
              <a:t>Version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AEE3706-BA91-453C-B81B-0BAEF131B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80" y="862144"/>
            <a:ext cx="7067106" cy="4157985"/>
          </a:xfrm>
          <a:prstGeom prst="rect">
            <a:avLst/>
          </a:prstGeom>
        </p:spPr>
      </p:pic>
      <p:sp>
        <p:nvSpPr>
          <p:cNvPr id="2" name="Bocadillo: ovalado 1">
            <a:extLst>
              <a:ext uri="{FF2B5EF4-FFF2-40B4-BE49-F238E27FC236}">
                <a16:creationId xmlns:a16="http://schemas.microsoft.com/office/drawing/2014/main" id="{A9FC975F-0D0D-493D-AA65-D434DDDB590E}"/>
              </a:ext>
            </a:extLst>
          </p:cNvPr>
          <p:cNvSpPr/>
          <p:nvPr/>
        </p:nvSpPr>
        <p:spPr>
          <a:xfrm>
            <a:off x="2476063" y="115830"/>
            <a:ext cx="3452037" cy="1440268"/>
          </a:xfrm>
          <a:prstGeom prst="wedgeEllipseCallout">
            <a:avLst>
              <a:gd name="adj1" fmla="val -65186"/>
              <a:gd name="adj2" fmla="val 61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What type of message can we interchange</a:t>
            </a:r>
            <a:r>
              <a:rPr lang="es-AR" b="1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090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Bitcoin network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 err="1">
                <a:solidFill>
                  <a:srgbClr val="7F7F7F"/>
                </a:solidFill>
              </a:rPr>
              <a:t>Version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AEE3706-BA91-453C-B81B-0BAEF131B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80" y="862144"/>
            <a:ext cx="7067106" cy="4157985"/>
          </a:xfrm>
          <a:prstGeom prst="rect">
            <a:avLst/>
          </a:prstGeom>
        </p:spPr>
      </p:pic>
      <p:sp>
        <p:nvSpPr>
          <p:cNvPr id="2" name="Bocadillo: ovalado 1">
            <a:extLst>
              <a:ext uri="{FF2B5EF4-FFF2-40B4-BE49-F238E27FC236}">
                <a16:creationId xmlns:a16="http://schemas.microsoft.com/office/drawing/2014/main" id="{A9FC975F-0D0D-493D-AA65-D434DDDB590E}"/>
              </a:ext>
            </a:extLst>
          </p:cNvPr>
          <p:cNvSpPr/>
          <p:nvPr/>
        </p:nvSpPr>
        <p:spPr>
          <a:xfrm>
            <a:off x="2476063" y="115830"/>
            <a:ext cx="3452037" cy="1440268"/>
          </a:xfrm>
          <a:prstGeom prst="wedgeEllipseCallout">
            <a:avLst>
              <a:gd name="adj1" fmla="val -65186"/>
              <a:gd name="adj2" fmla="val 61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What protocol does the node use </a:t>
            </a:r>
            <a:r>
              <a:rPr lang="es-AR" b="1" dirty="0"/>
              <a:t>(</a:t>
            </a:r>
            <a:r>
              <a:rPr lang="es-AR" b="1" dirty="0" err="1"/>
              <a:t>segWit</a:t>
            </a:r>
            <a:r>
              <a:rPr lang="es-AR" b="1" dirty="0"/>
              <a:t>, </a:t>
            </a:r>
            <a:r>
              <a:rPr lang="es-AR" b="1" dirty="0" err="1"/>
              <a:t>Litecoin</a:t>
            </a:r>
            <a:r>
              <a:rPr lang="es-AR" b="1" dirty="0"/>
              <a:t>, BCH)?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9822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Bitcoin network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 err="1">
                <a:solidFill>
                  <a:srgbClr val="7F7F7F"/>
                </a:solidFill>
              </a:rPr>
              <a:t>Version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AEE3706-BA91-453C-B81B-0BAEF131B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80" y="862144"/>
            <a:ext cx="7067106" cy="4157985"/>
          </a:xfrm>
          <a:prstGeom prst="rect">
            <a:avLst/>
          </a:prstGeom>
        </p:spPr>
      </p:pic>
      <p:sp>
        <p:nvSpPr>
          <p:cNvPr id="2" name="Bocadillo: ovalado 1">
            <a:extLst>
              <a:ext uri="{FF2B5EF4-FFF2-40B4-BE49-F238E27FC236}">
                <a16:creationId xmlns:a16="http://schemas.microsoft.com/office/drawing/2014/main" id="{A9FC975F-0D0D-493D-AA65-D434DDDB590E}"/>
              </a:ext>
            </a:extLst>
          </p:cNvPr>
          <p:cNvSpPr/>
          <p:nvPr/>
        </p:nvSpPr>
        <p:spPr>
          <a:xfrm>
            <a:off x="2476063" y="115830"/>
            <a:ext cx="3452037" cy="1440268"/>
          </a:xfrm>
          <a:prstGeom prst="wedgeEllipseCallout">
            <a:avLst>
              <a:gd name="adj1" fmla="val -53276"/>
              <a:gd name="adj2" fmla="val 757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What type of stuff do I need for this connection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95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Bitcoin network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 err="1">
                <a:solidFill>
                  <a:srgbClr val="7F7F7F"/>
                </a:solidFill>
              </a:rPr>
              <a:t>Version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AEE3706-BA91-453C-B81B-0BAEF131B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80" y="862144"/>
            <a:ext cx="7067106" cy="4157985"/>
          </a:xfrm>
          <a:prstGeom prst="rect">
            <a:avLst/>
          </a:prstGeom>
        </p:spPr>
      </p:pic>
      <p:sp>
        <p:nvSpPr>
          <p:cNvPr id="2" name="Bocadillo: ovalado 1">
            <a:extLst>
              <a:ext uri="{FF2B5EF4-FFF2-40B4-BE49-F238E27FC236}">
                <a16:creationId xmlns:a16="http://schemas.microsoft.com/office/drawing/2014/main" id="{A9FC975F-0D0D-493D-AA65-D434DDDB590E}"/>
              </a:ext>
            </a:extLst>
          </p:cNvPr>
          <p:cNvSpPr/>
          <p:nvPr/>
        </p:nvSpPr>
        <p:spPr>
          <a:xfrm>
            <a:off x="2476063" y="115830"/>
            <a:ext cx="3452037" cy="1440268"/>
          </a:xfrm>
          <a:prstGeom prst="wedgeEllipseCallout">
            <a:avLst>
              <a:gd name="adj1" fmla="val -53687"/>
              <a:gd name="adj2" fmla="val 89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What is the time</a:t>
            </a:r>
            <a:r>
              <a:rPr lang="es-AR" b="1" dirty="0"/>
              <a:t>?</a:t>
            </a:r>
          </a:p>
          <a:p>
            <a:pPr algn="ctr"/>
            <a:r>
              <a:rPr lang="hr-HR" dirty="0"/>
              <a:t>Serves to accept/reject blocks (and for other things)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64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Bitcoin network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hr-H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 only source you really need:</a:t>
            </a:r>
            <a:endParaRPr lang="es-AR" sz="20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sz="20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es-A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  <a:hlinkClick r:id="rId3"/>
              </a:rPr>
              <a:t>https://en.bitcoin.it/wiki/Protocol_documentation</a:t>
            </a:r>
            <a:endParaRPr lang="es-AR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Simple explanation of the network protocol/messages</a:t>
            </a:r>
            <a:endParaRPr lang="es-AR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But let's go step by step</a:t>
            </a:r>
            <a:endParaRPr lang="es-AR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0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9796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Bitcoin network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 err="1">
                <a:solidFill>
                  <a:srgbClr val="7F7F7F"/>
                </a:solidFill>
              </a:rPr>
              <a:t>Version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AEE3706-BA91-453C-B81B-0BAEF131B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80" y="862144"/>
            <a:ext cx="7067106" cy="4157985"/>
          </a:xfrm>
          <a:prstGeom prst="rect">
            <a:avLst/>
          </a:prstGeom>
        </p:spPr>
      </p:pic>
      <p:sp>
        <p:nvSpPr>
          <p:cNvPr id="2" name="Bocadillo: ovalado 1">
            <a:extLst>
              <a:ext uri="{FF2B5EF4-FFF2-40B4-BE49-F238E27FC236}">
                <a16:creationId xmlns:a16="http://schemas.microsoft.com/office/drawing/2014/main" id="{A9FC975F-0D0D-493D-AA65-D434DDDB590E}"/>
              </a:ext>
            </a:extLst>
          </p:cNvPr>
          <p:cNvSpPr/>
          <p:nvPr/>
        </p:nvSpPr>
        <p:spPr>
          <a:xfrm>
            <a:off x="2476063" y="115830"/>
            <a:ext cx="3452037" cy="1440268"/>
          </a:xfrm>
          <a:prstGeom prst="wedgeEllipseCallout">
            <a:avLst>
              <a:gd name="adj1" fmla="val -46295"/>
              <a:gd name="adj2" fmla="val 102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Address to which we send the messages</a:t>
            </a:r>
            <a:endParaRPr lang="en-GB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E88644C-BE48-4CB2-9AB1-43EE92E4FE19}"/>
              </a:ext>
            </a:extLst>
          </p:cNvPr>
          <p:cNvSpPr/>
          <p:nvPr/>
        </p:nvSpPr>
        <p:spPr>
          <a:xfrm>
            <a:off x="186700" y="2322734"/>
            <a:ext cx="7502436" cy="85769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150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Bitcoin network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 err="1">
                <a:solidFill>
                  <a:srgbClr val="7F7F7F"/>
                </a:solidFill>
              </a:rPr>
              <a:t>Version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AEE3706-BA91-453C-B81B-0BAEF131B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80" y="862144"/>
            <a:ext cx="7067106" cy="4157985"/>
          </a:xfrm>
          <a:prstGeom prst="rect">
            <a:avLst/>
          </a:prstGeom>
        </p:spPr>
      </p:pic>
      <p:sp>
        <p:nvSpPr>
          <p:cNvPr id="2" name="Bocadillo: ovalado 1">
            <a:extLst>
              <a:ext uri="{FF2B5EF4-FFF2-40B4-BE49-F238E27FC236}">
                <a16:creationId xmlns:a16="http://schemas.microsoft.com/office/drawing/2014/main" id="{A9FC975F-0D0D-493D-AA65-D434DDDB590E}"/>
              </a:ext>
            </a:extLst>
          </p:cNvPr>
          <p:cNvSpPr/>
          <p:nvPr/>
        </p:nvSpPr>
        <p:spPr>
          <a:xfrm>
            <a:off x="2476063" y="115830"/>
            <a:ext cx="3452037" cy="1440268"/>
          </a:xfrm>
          <a:prstGeom prst="wedgeEllipseCallout">
            <a:avLst>
              <a:gd name="adj1" fmla="val -41572"/>
              <a:gd name="adj2" fmla="val 158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Address of the node sending the message</a:t>
            </a:r>
            <a:endParaRPr lang="en-GB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E88644C-BE48-4CB2-9AB1-43EE92E4FE19}"/>
              </a:ext>
            </a:extLst>
          </p:cNvPr>
          <p:cNvSpPr/>
          <p:nvPr/>
        </p:nvSpPr>
        <p:spPr>
          <a:xfrm>
            <a:off x="186700" y="3158556"/>
            <a:ext cx="7502436" cy="85769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507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Bitcoin network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 err="1">
                <a:solidFill>
                  <a:srgbClr val="7F7F7F"/>
                </a:solidFill>
              </a:rPr>
              <a:t>Version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AEE3706-BA91-453C-B81B-0BAEF131B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80" y="862144"/>
            <a:ext cx="7067106" cy="4157985"/>
          </a:xfrm>
          <a:prstGeom prst="rect">
            <a:avLst/>
          </a:prstGeom>
        </p:spPr>
      </p:pic>
      <p:sp>
        <p:nvSpPr>
          <p:cNvPr id="2" name="Bocadillo: ovalado 1">
            <a:extLst>
              <a:ext uri="{FF2B5EF4-FFF2-40B4-BE49-F238E27FC236}">
                <a16:creationId xmlns:a16="http://schemas.microsoft.com/office/drawing/2014/main" id="{A9FC975F-0D0D-493D-AA65-D434DDDB590E}"/>
              </a:ext>
            </a:extLst>
          </p:cNvPr>
          <p:cNvSpPr/>
          <p:nvPr/>
        </p:nvSpPr>
        <p:spPr>
          <a:xfrm>
            <a:off x="2476063" y="115830"/>
            <a:ext cx="3452037" cy="1440268"/>
          </a:xfrm>
          <a:prstGeom prst="wedgeEllipseCallout">
            <a:avLst>
              <a:gd name="adj1" fmla="val -55740"/>
              <a:gd name="adj2" fmla="val 217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To detect if we are connecting to ourselves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4251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Bitcoin network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 err="1">
                <a:solidFill>
                  <a:srgbClr val="7F7F7F"/>
                </a:solidFill>
              </a:rPr>
              <a:t>Version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AEE3706-BA91-453C-B81B-0BAEF131B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80" y="862144"/>
            <a:ext cx="7067106" cy="4157985"/>
          </a:xfrm>
          <a:prstGeom prst="rect">
            <a:avLst/>
          </a:prstGeom>
        </p:spPr>
      </p:pic>
      <p:sp>
        <p:nvSpPr>
          <p:cNvPr id="2" name="Bocadillo: ovalado 1">
            <a:extLst>
              <a:ext uri="{FF2B5EF4-FFF2-40B4-BE49-F238E27FC236}">
                <a16:creationId xmlns:a16="http://schemas.microsoft.com/office/drawing/2014/main" id="{A9FC975F-0D0D-493D-AA65-D434DDDB590E}"/>
              </a:ext>
            </a:extLst>
          </p:cNvPr>
          <p:cNvSpPr/>
          <p:nvPr/>
        </p:nvSpPr>
        <p:spPr>
          <a:xfrm>
            <a:off x="2476063" y="115830"/>
            <a:ext cx="3452037" cy="1440268"/>
          </a:xfrm>
          <a:prstGeom prst="wedgeEllipseCallout">
            <a:avLst>
              <a:gd name="adj1" fmla="val 41796"/>
              <a:gd name="adj2" fmla="val 227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What software am I using</a:t>
            </a:r>
            <a:r>
              <a:rPr lang="es-AR" b="1" dirty="0"/>
              <a:t>? – </a:t>
            </a:r>
            <a:r>
              <a:rPr lang="es-AR" b="1" dirty="0" err="1"/>
              <a:t>var_str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962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Bitcoin network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 err="1">
                <a:solidFill>
                  <a:srgbClr val="7F7F7F"/>
                </a:solidFill>
              </a:rPr>
              <a:t>Version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AEE3706-BA91-453C-B81B-0BAEF131B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80" y="862144"/>
            <a:ext cx="7067106" cy="4157985"/>
          </a:xfrm>
          <a:prstGeom prst="rect">
            <a:avLst/>
          </a:prstGeom>
        </p:spPr>
      </p:pic>
      <p:sp>
        <p:nvSpPr>
          <p:cNvPr id="2" name="Bocadillo: ovalado 1">
            <a:extLst>
              <a:ext uri="{FF2B5EF4-FFF2-40B4-BE49-F238E27FC236}">
                <a16:creationId xmlns:a16="http://schemas.microsoft.com/office/drawing/2014/main" id="{A9FC975F-0D0D-493D-AA65-D434DDDB590E}"/>
              </a:ext>
            </a:extLst>
          </p:cNvPr>
          <p:cNvSpPr/>
          <p:nvPr/>
        </p:nvSpPr>
        <p:spPr>
          <a:xfrm>
            <a:off x="2476063" y="115830"/>
            <a:ext cx="3452037" cy="1440268"/>
          </a:xfrm>
          <a:prstGeom prst="wedgeEllipseCallout">
            <a:avLst>
              <a:gd name="adj1" fmla="val -76479"/>
              <a:gd name="adj2" fmla="val 258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The last block that the node sending the message has!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04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Bitcoin network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 err="1">
                <a:solidFill>
                  <a:srgbClr val="7F7F7F"/>
                </a:solidFill>
              </a:rPr>
              <a:t>Version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AEE3706-BA91-453C-B81B-0BAEF131B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80" y="862144"/>
            <a:ext cx="7067106" cy="4157985"/>
          </a:xfrm>
          <a:prstGeom prst="rect">
            <a:avLst/>
          </a:prstGeom>
        </p:spPr>
      </p:pic>
      <p:sp>
        <p:nvSpPr>
          <p:cNvPr id="2" name="Bocadillo: ovalado 1">
            <a:extLst>
              <a:ext uri="{FF2B5EF4-FFF2-40B4-BE49-F238E27FC236}">
                <a16:creationId xmlns:a16="http://schemas.microsoft.com/office/drawing/2014/main" id="{A9FC975F-0D0D-493D-AA65-D434DDDB590E}"/>
              </a:ext>
            </a:extLst>
          </p:cNvPr>
          <p:cNvSpPr/>
          <p:nvPr/>
        </p:nvSpPr>
        <p:spPr>
          <a:xfrm>
            <a:off x="2476063" y="115830"/>
            <a:ext cx="3452037" cy="1440268"/>
          </a:xfrm>
          <a:prstGeom prst="wedgeEllipseCallout">
            <a:avLst>
              <a:gd name="adj1" fmla="val -84487"/>
              <a:gd name="adj2" fmla="val 2756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Bloom filters!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1684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Bitcoin network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 err="1">
                <a:solidFill>
                  <a:srgbClr val="7F7F7F"/>
                </a:solidFill>
              </a:rPr>
              <a:t>Version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AE9619-76F6-4CF3-87D3-22D3EE60F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85" y="594095"/>
            <a:ext cx="4742650" cy="436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82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Bitcoin network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 err="1">
                <a:solidFill>
                  <a:srgbClr val="7F7F7F"/>
                </a:solidFill>
              </a:rPr>
              <a:t>Version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AE9619-76F6-4CF3-87D3-22D3EE60F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85" y="594095"/>
            <a:ext cx="4742650" cy="4367101"/>
          </a:xfrm>
          <a:prstGeom prst="rect">
            <a:avLst/>
          </a:prstGeom>
        </p:spPr>
      </p:pic>
      <p:pic>
        <p:nvPicPr>
          <p:cNvPr id="3" name="Imagen 2" descr="Imagen que contiene teléfono, celular&#10;&#10;Descripción generada automáticamente">
            <a:extLst>
              <a:ext uri="{FF2B5EF4-FFF2-40B4-BE49-F238E27FC236}">
                <a16:creationId xmlns:a16="http://schemas.microsoft.com/office/drawing/2014/main" id="{041E82A3-0B14-4A20-8B29-C85AA78F1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184" y="812924"/>
            <a:ext cx="4026318" cy="4227874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sp>
        <p:nvSpPr>
          <p:cNvPr id="10" name="Bocadillo: ovalado 9">
            <a:extLst>
              <a:ext uri="{FF2B5EF4-FFF2-40B4-BE49-F238E27FC236}">
                <a16:creationId xmlns:a16="http://schemas.microsoft.com/office/drawing/2014/main" id="{ECE3E2C2-E35F-44C3-97BF-F071E85AC52F}"/>
              </a:ext>
            </a:extLst>
          </p:cNvPr>
          <p:cNvSpPr/>
          <p:nvPr/>
        </p:nvSpPr>
        <p:spPr>
          <a:xfrm>
            <a:off x="6585848" y="1102339"/>
            <a:ext cx="2194695" cy="1440268"/>
          </a:xfrm>
          <a:prstGeom prst="wedgeEllipseCallout">
            <a:avLst>
              <a:gd name="adj1" fmla="val -64962"/>
              <a:gd name="adj2" fmla="val 83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We will only send</a:t>
            </a:r>
            <a:r>
              <a:rPr lang="es-AR" b="1" dirty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270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Bitcoin network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 err="1">
                <a:solidFill>
                  <a:srgbClr val="7F7F7F"/>
                </a:solidFill>
              </a:rPr>
              <a:t>Verack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4D52312-885B-475C-A0E2-CFB018A23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06" y="1380831"/>
            <a:ext cx="8137451" cy="2718042"/>
          </a:xfrm>
          <a:prstGeom prst="rect">
            <a:avLst/>
          </a:prstGeom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38B387EC-8BF5-4C48-A81C-ACEE5B853663}"/>
              </a:ext>
            </a:extLst>
          </p:cNvPr>
          <p:cNvSpPr/>
          <p:nvPr/>
        </p:nvSpPr>
        <p:spPr>
          <a:xfrm>
            <a:off x="0" y="4835723"/>
            <a:ext cx="8555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/>
              <a:t>https://en.bitcoin.it/wiki/Protocol_documentation</a:t>
            </a:r>
          </a:p>
        </p:txBody>
      </p:sp>
    </p:spTree>
    <p:extLst>
      <p:ext uri="{BB962C8B-B14F-4D97-AF65-F5344CB8AC3E}">
        <p14:creationId xmlns:p14="http://schemas.microsoft.com/office/powerpoint/2010/main" val="118409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Bitcoin network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 err="1">
                <a:solidFill>
                  <a:srgbClr val="7F7F7F"/>
                </a:solidFill>
              </a:rPr>
              <a:t>Verack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4D52312-885B-475C-A0E2-CFB018A23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06" y="1380831"/>
            <a:ext cx="8137451" cy="2718042"/>
          </a:xfrm>
          <a:prstGeom prst="rect">
            <a:avLst/>
          </a:prstGeom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38B387EC-8BF5-4C48-A81C-ACEE5B853663}"/>
              </a:ext>
            </a:extLst>
          </p:cNvPr>
          <p:cNvSpPr/>
          <p:nvPr/>
        </p:nvSpPr>
        <p:spPr>
          <a:xfrm>
            <a:off x="0" y="4835723"/>
            <a:ext cx="8555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/>
              <a:t>https://en.bitcoin.it/wiki/Protocol_documentation</a:t>
            </a:r>
          </a:p>
        </p:txBody>
      </p:sp>
      <p:sp>
        <p:nvSpPr>
          <p:cNvPr id="2" name="Bocadillo: ovalado 1">
            <a:extLst>
              <a:ext uri="{FF2B5EF4-FFF2-40B4-BE49-F238E27FC236}">
                <a16:creationId xmlns:a16="http://schemas.microsoft.com/office/drawing/2014/main" id="{41D06FEA-4F48-496A-B624-59ABBF626DAA}"/>
              </a:ext>
            </a:extLst>
          </p:cNvPr>
          <p:cNvSpPr/>
          <p:nvPr/>
        </p:nvSpPr>
        <p:spPr>
          <a:xfrm>
            <a:off x="4827181" y="1049079"/>
            <a:ext cx="2998382" cy="1290084"/>
          </a:xfrm>
          <a:prstGeom prst="wedgeEllipseCallout">
            <a:avLst>
              <a:gd name="adj1" fmla="val -164568"/>
              <a:gd name="adj2" fmla="val -133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I.e. "OK"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99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Bitcoin network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Bitcoin</a:t>
            </a:r>
            <a:r>
              <a:rPr lang="hr-H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nodes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Run software implementing the logic of </a:t>
            </a:r>
            <a:r>
              <a:rPr lang="es-A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Bitcoin (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transactions</a:t>
            </a:r>
            <a:r>
              <a:rPr lang="es-A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s-AR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blockchain</a:t>
            </a:r>
            <a:r>
              <a:rPr lang="es-A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s-AR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proof</a:t>
            </a:r>
            <a:r>
              <a:rPr lang="es-A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AR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of</a:t>
            </a:r>
            <a:r>
              <a:rPr lang="es-A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AR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work</a:t>
            </a:r>
            <a:r>
              <a:rPr lang="es-A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addresses of other nodes</a:t>
            </a:r>
            <a:r>
              <a:rPr lang="es-A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They create a </a:t>
            </a:r>
            <a:r>
              <a:rPr lang="es-A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p2p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network for transmitting messages</a:t>
            </a:r>
            <a:r>
              <a:rPr lang="es-A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(</a:t>
            </a:r>
            <a:r>
              <a:rPr lang="es-AR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gossip</a:t>
            </a:r>
            <a:r>
              <a:rPr lang="es-A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AR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protocol</a:t>
            </a:r>
            <a:r>
              <a:rPr lang="es-A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000" i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Messages can also be interchanged outside of this network</a:t>
            </a:r>
            <a:r>
              <a:rPr lang="es-AR" sz="2000" i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!!!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hr-H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Objective of this class</a:t>
            </a:r>
            <a:r>
              <a:rPr lang="es-A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Implement</a:t>
            </a:r>
            <a:r>
              <a:rPr lang="es-A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(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part of</a:t>
            </a:r>
            <a:r>
              <a:rPr lang="es-A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 communication bewteen the nodes </a:t>
            </a:r>
            <a:r>
              <a:rPr lang="es-A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(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be it</a:t>
            </a:r>
            <a:r>
              <a:rPr lang="es-A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full, SPV, o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</a:t>
            </a:r>
            <a:r>
              <a:rPr lang="es-A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users that do not run a node</a:t>
            </a:r>
            <a:r>
              <a:rPr lang="es-A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</a:t>
            </a:r>
          </a:p>
          <a:p>
            <a:pPr lvl="0">
              <a:buClr>
                <a:schemeClr val="dk1"/>
              </a:buClr>
              <a:buSzPct val="100000"/>
            </a:pPr>
            <a:endParaRPr lang="es-AR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0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0807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Bitcoin network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 err="1">
                <a:solidFill>
                  <a:srgbClr val="7F7F7F"/>
                </a:solidFill>
              </a:rPr>
              <a:t>Verack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646D4FB-02C7-42AD-B29F-413C94249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545" y="1130194"/>
            <a:ext cx="30956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99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simple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375DE83-EDDE-488B-A5A4-3D810A46C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62" y="1276805"/>
            <a:ext cx="7029450" cy="327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36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A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simple node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>
                <a:solidFill>
                  <a:srgbClr val="7F7F7F"/>
                </a:solidFill>
              </a:rPr>
              <a:t> </a:t>
            </a:r>
            <a:endParaRPr lang="es-ES" sz="240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endParaRPr lang="es-AR" sz="20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375DE83-EDDE-488B-A5A4-3D810A46C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62" y="1276805"/>
            <a:ext cx="7029450" cy="3272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C8A9BE-EAC0-5E50-3934-D1A7303B6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00" y="1843803"/>
            <a:ext cx="8659454" cy="2524090"/>
          </a:xfrm>
          <a:prstGeom prst="rect">
            <a:avLst/>
          </a:prstGeom>
          <a:ln w="317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47449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simple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375DE83-EDDE-488B-A5A4-3D810A46C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62" y="1276805"/>
            <a:ext cx="7029450" cy="3272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957EA8-FB9C-034F-75A6-21175EC28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24" y="1960445"/>
            <a:ext cx="8356533" cy="1549833"/>
          </a:xfrm>
          <a:prstGeom prst="rect">
            <a:avLst/>
          </a:prstGeom>
          <a:ln w="317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98226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simple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375DE83-EDDE-488B-A5A4-3D810A46C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62" y="1276805"/>
            <a:ext cx="7029450" cy="32726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7DB9548-0909-4223-B4D4-574D22BEC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060" y="1564743"/>
            <a:ext cx="5644616" cy="3510827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78464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simple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Ping </a:t>
            </a:r>
            <a:r>
              <a:rPr lang="es-AR" sz="2400" dirty="0" err="1">
                <a:solidFill>
                  <a:srgbClr val="7F7F7F"/>
                </a:solidFill>
              </a:rPr>
              <a:t>pong</a:t>
            </a: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AAD6DC9-CAB2-4C54-A364-1FDBFAA9F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754" y="548844"/>
            <a:ext cx="2351056" cy="436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78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A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simple node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>
                <a:solidFill>
                  <a:srgbClr val="7F7F7F"/>
                </a:solidFill>
              </a:rPr>
              <a:t> </a:t>
            </a:r>
            <a:endParaRPr lang="es-ES" sz="240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endParaRPr lang="es-AR" sz="20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375DE83-EDDE-488B-A5A4-3D810A46C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62" y="1276805"/>
            <a:ext cx="7029450" cy="32726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7DB9548-0909-4223-B4D4-574D22BEC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060" y="1564743"/>
            <a:ext cx="5644616" cy="3510827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sp>
        <p:nvSpPr>
          <p:cNvPr id="3" name="Bocadillo: ovalado 2">
            <a:extLst>
              <a:ext uri="{FF2B5EF4-FFF2-40B4-BE49-F238E27FC236}">
                <a16:creationId xmlns:a16="http://schemas.microsoft.com/office/drawing/2014/main" id="{850B232C-9FF7-4B46-BA40-4764BCE1EBF7}"/>
              </a:ext>
            </a:extLst>
          </p:cNvPr>
          <p:cNvSpPr/>
          <p:nvPr/>
        </p:nvSpPr>
        <p:spPr>
          <a:xfrm>
            <a:off x="5132529" y="645679"/>
            <a:ext cx="3969489" cy="1838127"/>
          </a:xfrm>
          <a:prstGeom prst="wedgeEllipseCallout">
            <a:avLst>
              <a:gd name="adj1" fmla="val -74745"/>
              <a:gd name="adj2" fmla="val 10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To simplify things, our implementation will be sinchronous</a:t>
            </a:r>
            <a:r>
              <a:rPr lang="es-AR" dirty="0"/>
              <a:t>!</a:t>
            </a:r>
          </a:p>
          <a:p>
            <a:pPr algn="ctr"/>
            <a:r>
              <a:rPr lang="es-AR" dirty="0"/>
              <a:t>(i.e. </a:t>
            </a:r>
            <a:r>
              <a:rPr lang="hr-HR" dirty="0"/>
              <a:t>I send a message and wait for a reply</a:t>
            </a:r>
            <a:r>
              <a:rPr lang="es-AR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33332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simple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375DE83-EDDE-488B-A5A4-3D810A46C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62" y="1276805"/>
            <a:ext cx="7029450" cy="32726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7DB9548-0909-4223-B4D4-574D22BEC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060" y="1564743"/>
            <a:ext cx="5644616" cy="3510827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6757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simple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375DE83-EDDE-488B-A5A4-3D810A46C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62" y="1276805"/>
            <a:ext cx="7029450" cy="32726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7DB9548-0909-4223-B4D4-574D22BEC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060" y="1564743"/>
            <a:ext cx="5644616" cy="3510827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sp>
        <p:nvSpPr>
          <p:cNvPr id="3" name="Bocadillo: ovalado 2">
            <a:extLst>
              <a:ext uri="{FF2B5EF4-FFF2-40B4-BE49-F238E27FC236}">
                <a16:creationId xmlns:a16="http://schemas.microsoft.com/office/drawing/2014/main" id="{850B232C-9FF7-4B46-BA40-4764BCE1EBF7}"/>
              </a:ext>
            </a:extLst>
          </p:cNvPr>
          <p:cNvSpPr/>
          <p:nvPr/>
        </p:nvSpPr>
        <p:spPr>
          <a:xfrm>
            <a:off x="5132529" y="645679"/>
            <a:ext cx="3969489" cy="1838127"/>
          </a:xfrm>
          <a:prstGeom prst="wedgeEllipseCallout">
            <a:avLst>
              <a:gd name="adj1" fmla="val -74745"/>
              <a:gd name="adj2" fmla="val 10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To simplify things, our implementation will be sinchronous</a:t>
            </a:r>
            <a:r>
              <a:rPr lang="es-AR" dirty="0"/>
              <a:t>!</a:t>
            </a:r>
          </a:p>
          <a:p>
            <a:pPr algn="ctr"/>
            <a:r>
              <a:rPr lang="es-AR" dirty="0"/>
              <a:t>(i.e. </a:t>
            </a:r>
            <a:r>
              <a:rPr lang="hr-HR" dirty="0"/>
              <a:t>I send a message and wait for a reply</a:t>
            </a:r>
            <a:r>
              <a:rPr lang="es-AR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6889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simple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375DE83-EDDE-488B-A5A4-3D810A46C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62" y="1276805"/>
            <a:ext cx="7029450" cy="32726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7DB9548-0909-4223-B4D4-574D22BEC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060" y="1564743"/>
            <a:ext cx="5644616" cy="3510827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sp>
        <p:nvSpPr>
          <p:cNvPr id="3" name="Bocadillo: ovalado 2">
            <a:extLst>
              <a:ext uri="{FF2B5EF4-FFF2-40B4-BE49-F238E27FC236}">
                <a16:creationId xmlns:a16="http://schemas.microsoft.com/office/drawing/2014/main" id="{850B232C-9FF7-4B46-BA40-4764BCE1EBF7}"/>
              </a:ext>
            </a:extLst>
          </p:cNvPr>
          <p:cNvSpPr/>
          <p:nvPr/>
        </p:nvSpPr>
        <p:spPr>
          <a:xfrm>
            <a:off x="5132529" y="645679"/>
            <a:ext cx="3969489" cy="1838127"/>
          </a:xfrm>
          <a:prstGeom prst="wedgeEllipseCallout">
            <a:avLst>
              <a:gd name="adj1" fmla="val -74745"/>
              <a:gd name="adj2" fmla="val 10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To simplify things, our implementation will be sinchronous</a:t>
            </a:r>
            <a:r>
              <a:rPr lang="es-AR" dirty="0"/>
              <a:t>!</a:t>
            </a:r>
          </a:p>
          <a:p>
            <a:pPr algn="ctr"/>
            <a:r>
              <a:rPr lang="es-AR" dirty="0"/>
              <a:t>(i.e. </a:t>
            </a:r>
            <a:r>
              <a:rPr lang="hr-HR" dirty="0"/>
              <a:t>I send a message and wait for a reply</a:t>
            </a:r>
            <a:r>
              <a:rPr lang="es-AR" dirty="0"/>
              <a:t>)</a:t>
            </a:r>
            <a:endParaRPr lang="en-GB" dirty="0"/>
          </a:p>
        </p:txBody>
      </p:sp>
      <p:sp>
        <p:nvSpPr>
          <p:cNvPr id="5" name="Bocadillo: ovalado 4">
            <a:extLst>
              <a:ext uri="{FF2B5EF4-FFF2-40B4-BE49-F238E27FC236}">
                <a16:creationId xmlns:a16="http://schemas.microsoft.com/office/drawing/2014/main" id="{6529353B-6D6A-4415-A973-2404821BF3B1}"/>
              </a:ext>
            </a:extLst>
          </p:cNvPr>
          <p:cNvSpPr/>
          <p:nvPr/>
        </p:nvSpPr>
        <p:spPr>
          <a:xfrm>
            <a:off x="4756298" y="3012558"/>
            <a:ext cx="3804240" cy="1346791"/>
          </a:xfrm>
          <a:prstGeom prst="wedgeEllipseCallout">
            <a:avLst>
              <a:gd name="adj1" fmla="val -28659"/>
              <a:gd name="adj2" fmla="val -125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Real nodes communicate in asynchronous manner!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59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n-GB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message on the Bitcoin network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n-GB" sz="2400" dirty="0">
                <a:solidFill>
                  <a:srgbClr val="7F7F7F"/>
                </a:solidFill>
              </a:rPr>
              <a:t>What a message looks like?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endParaRPr lang="es-AR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5" name="Imagen 4" descr="Una 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626B601F-8CF5-43ED-B5C4-956209023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86" y="1704759"/>
            <a:ext cx="8383381" cy="2714841"/>
          </a:xfrm>
          <a:prstGeom prst="rect">
            <a:avLst/>
          </a:pr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A12F6BE4-08D1-4F67-A9C1-393F582C4131}"/>
              </a:ext>
            </a:extLst>
          </p:cNvPr>
          <p:cNvSpPr/>
          <p:nvPr/>
        </p:nvSpPr>
        <p:spPr>
          <a:xfrm>
            <a:off x="0" y="4835723"/>
            <a:ext cx="8555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/>
              <a:t>https://github.com/jimmysong/programmingbitcoin/blob/master/ch10.asciidoc</a:t>
            </a:r>
          </a:p>
        </p:txBody>
      </p:sp>
    </p:spTree>
    <p:extLst>
      <p:ext uri="{BB962C8B-B14F-4D97-AF65-F5344CB8AC3E}">
        <p14:creationId xmlns:p14="http://schemas.microsoft.com/office/powerpoint/2010/main" val="4590980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simple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375DE83-EDDE-488B-A5A4-3D810A46C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62" y="1276805"/>
            <a:ext cx="7029450" cy="32726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C2F5176-61AF-4C45-A7BA-DDE7E0B01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3" y="1797519"/>
            <a:ext cx="9028793" cy="2564448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517222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simple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375DE83-EDDE-488B-A5A4-3D810A46C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62" y="1276805"/>
            <a:ext cx="7029450" cy="32726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C2F5176-61AF-4C45-A7BA-DDE7E0B01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3" y="1797519"/>
            <a:ext cx="9028793" cy="2564448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sp>
        <p:nvSpPr>
          <p:cNvPr id="9" name="Bocadillo: ovalado 8">
            <a:extLst>
              <a:ext uri="{FF2B5EF4-FFF2-40B4-BE49-F238E27FC236}">
                <a16:creationId xmlns:a16="http://schemas.microsoft.com/office/drawing/2014/main" id="{3A511163-B53D-4004-9C8D-539C64222A66}"/>
              </a:ext>
            </a:extLst>
          </p:cNvPr>
          <p:cNvSpPr/>
          <p:nvPr/>
        </p:nvSpPr>
        <p:spPr>
          <a:xfrm>
            <a:off x="4756298" y="3012558"/>
            <a:ext cx="3804240" cy="1346791"/>
          </a:xfrm>
          <a:prstGeom prst="wedgeEllipseCallout">
            <a:avLst>
              <a:gd name="adj1" fmla="val -72632"/>
              <a:gd name="adj2" fmla="val -114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This is how we start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32564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simple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hr-HR" sz="2400" dirty="0">
                <a:solidFill>
                  <a:srgbClr val="7F7F7F"/>
                </a:solidFill>
              </a:rPr>
              <a:t>Initial connection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9A8FA0-B422-4339-AD6D-C0BFFEB6C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" y="2464096"/>
            <a:ext cx="7800975" cy="952500"/>
          </a:xfrm>
          <a:prstGeom prst="rect">
            <a:avLst/>
          </a:prstGeom>
        </p:spPr>
      </p:pic>
      <p:sp>
        <p:nvSpPr>
          <p:cNvPr id="11" name="Bocadillo: ovalado 10">
            <a:extLst>
              <a:ext uri="{FF2B5EF4-FFF2-40B4-BE49-F238E27FC236}">
                <a16:creationId xmlns:a16="http://schemas.microsoft.com/office/drawing/2014/main" id="{221FD90A-91F3-45D1-A303-77376C6A676F}"/>
              </a:ext>
            </a:extLst>
          </p:cNvPr>
          <p:cNvSpPr/>
          <p:nvPr/>
        </p:nvSpPr>
        <p:spPr>
          <a:xfrm>
            <a:off x="4668247" y="3565451"/>
            <a:ext cx="3804240" cy="1346791"/>
          </a:xfrm>
          <a:prstGeom prst="wedgeEllipseCallout">
            <a:avLst>
              <a:gd name="adj1" fmla="val -62384"/>
              <a:gd name="adj2" fmla="val -84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I need to know the address of at lesat one node!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69179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Bitcoin network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SPV </a:t>
            </a:r>
            <a:r>
              <a:rPr lang="es-AR" sz="2400" dirty="0" err="1">
                <a:solidFill>
                  <a:srgbClr val="7F7F7F"/>
                </a:solidFill>
              </a:rPr>
              <a:t>nodes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hr-H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If I am an 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SPV </a:t>
            </a:r>
            <a:r>
              <a:rPr lang="hr-H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node, I need the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L" sz="2000" b="1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blockchain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hr-H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of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L" sz="2000" b="1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headers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!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2000" strike="sngStrik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Version</a:t>
            </a:r>
            <a:endParaRPr lang="es-CL" sz="2000" strike="sngStrik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2000" strike="sngStrik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Verack</a:t>
            </a:r>
            <a:endParaRPr lang="es-CL" sz="2000" strike="sngStrik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GetHeaders</a:t>
            </a: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Headers</a:t>
            </a: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620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Bitcoin network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 err="1">
                <a:solidFill>
                  <a:srgbClr val="7F7F7F"/>
                </a:solidFill>
              </a:rPr>
              <a:t>GetHeaders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With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L" sz="2000" b="1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getheaders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 can obtain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L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headers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(</a:t>
            </a:r>
            <a:r>
              <a:rPr lang="es-CL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max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2000!)</a:t>
            </a:r>
          </a:p>
          <a:p>
            <a:pPr lvl="0">
              <a:buClr>
                <a:schemeClr val="dk1"/>
              </a:buClr>
              <a:buSzPct val="100000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es-CL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Payload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877B73C-82C3-4C6C-B075-3F190A62E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17" y="2486643"/>
            <a:ext cx="7951201" cy="18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014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Bitcoin network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 err="1">
                <a:solidFill>
                  <a:srgbClr val="7F7F7F"/>
                </a:solidFill>
              </a:rPr>
              <a:t>GetHeaders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With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L" sz="2000" b="1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getheaders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 can obtain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L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headers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(</a:t>
            </a:r>
            <a:r>
              <a:rPr lang="es-CL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max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2000!)</a:t>
            </a:r>
          </a:p>
          <a:p>
            <a:pPr lvl="0">
              <a:buClr>
                <a:schemeClr val="dk1"/>
              </a:buClr>
              <a:buSzPct val="100000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es-CL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Payload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877B73C-82C3-4C6C-B075-3F190A62E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17" y="2486643"/>
            <a:ext cx="7951201" cy="1871845"/>
          </a:xfrm>
          <a:prstGeom prst="rect">
            <a:avLst/>
          </a:prstGeom>
        </p:spPr>
      </p:pic>
      <p:sp>
        <p:nvSpPr>
          <p:cNvPr id="9" name="Bocadillo: ovalado 8">
            <a:extLst>
              <a:ext uri="{FF2B5EF4-FFF2-40B4-BE49-F238E27FC236}">
                <a16:creationId xmlns:a16="http://schemas.microsoft.com/office/drawing/2014/main" id="{B44FEC60-29B7-46AD-A852-3C8C20380471}"/>
              </a:ext>
            </a:extLst>
          </p:cNvPr>
          <p:cNvSpPr/>
          <p:nvPr/>
        </p:nvSpPr>
        <p:spPr>
          <a:xfrm>
            <a:off x="4729678" y="1296400"/>
            <a:ext cx="3804240" cy="1346791"/>
          </a:xfrm>
          <a:prstGeom prst="wedgeEllipseCallout">
            <a:avLst>
              <a:gd name="adj1" fmla="val -104308"/>
              <a:gd name="adj2" fmla="val 1272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In reality, I can start from multiple blocks </a:t>
            </a:r>
            <a:r>
              <a:rPr lang="es-AR" dirty="0"/>
              <a:t>(</a:t>
            </a:r>
            <a:r>
              <a:rPr lang="es-AR" dirty="0" err="1"/>
              <a:t>e.g</a:t>
            </a:r>
            <a:r>
              <a:rPr lang="es-AR" dirty="0"/>
              <a:t>. </a:t>
            </a:r>
            <a:r>
              <a:rPr lang="hr-HR" dirty="0"/>
              <a:t>for</a:t>
            </a:r>
            <a:r>
              <a:rPr lang="es-AR" dirty="0"/>
              <a:t> </a:t>
            </a:r>
            <a:r>
              <a:rPr lang="es-AR" dirty="0" err="1"/>
              <a:t>forks</a:t>
            </a:r>
            <a:r>
              <a:rPr lang="es-AR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98091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Bitcoin network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 err="1">
                <a:solidFill>
                  <a:srgbClr val="7F7F7F"/>
                </a:solidFill>
              </a:rPr>
              <a:t>GetHeaders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With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L" sz="2000" b="1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getheaders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 can obtain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L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headers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(</a:t>
            </a:r>
            <a:r>
              <a:rPr lang="es-CL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max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2000!)</a:t>
            </a:r>
          </a:p>
          <a:p>
            <a:pPr lvl="0">
              <a:buClr>
                <a:schemeClr val="dk1"/>
              </a:buClr>
              <a:buSzPct val="100000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es-CL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Payload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877B73C-82C3-4C6C-B075-3F190A62E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17" y="2486643"/>
            <a:ext cx="7951201" cy="1871845"/>
          </a:xfrm>
          <a:prstGeom prst="rect">
            <a:avLst/>
          </a:prstGeom>
        </p:spPr>
      </p:pic>
      <p:sp>
        <p:nvSpPr>
          <p:cNvPr id="9" name="Bocadillo: ovalado 8">
            <a:extLst>
              <a:ext uri="{FF2B5EF4-FFF2-40B4-BE49-F238E27FC236}">
                <a16:creationId xmlns:a16="http://schemas.microsoft.com/office/drawing/2014/main" id="{B44FEC60-29B7-46AD-A852-3C8C20380471}"/>
              </a:ext>
            </a:extLst>
          </p:cNvPr>
          <p:cNvSpPr/>
          <p:nvPr/>
        </p:nvSpPr>
        <p:spPr>
          <a:xfrm>
            <a:off x="4571999" y="1296400"/>
            <a:ext cx="4122057" cy="1346791"/>
          </a:xfrm>
          <a:prstGeom prst="wedgeEllipseCallout">
            <a:avLst>
              <a:gd name="adj1" fmla="val -54186"/>
              <a:gd name="adj2" fmla="val 1598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If this is 0, we should receive </a:t>
            </a:r>
          </a:p>
          <a:p>
            <a:pPr algn="ctr"/>
            <a:r>
              <a:rPr lang="hr-HR" b="1" dirty="0"/>
              <a:t>up to</a:t>
            </a:r>
            <a:r>
              <a:rPr lang="es-AR" dirty="0"/>
              <a:t> </a:t>
            </a:r>
            <a:r>
              <a:rPr lang="hr-HR" dirty="0"/>
              <a:t>the next </a:t>
            </a:r>
            <a:r>
              <a:rPr lang="es-AR" dirty="0"/>
              <a:t>2000 </a:t>
            </a:r>
            <a:r>
              <a:rPr lang="es-AR" dirty="0" err="1"/>
              <a:t>blo</a:t>
            </a:r>
            <a:r>
              <a:rPr lang="hr-HR" dirty="0"/>
              <a:t>cks</a:t>
            </a:r>
            <a:endParaRPr lang="en-GB" dirty="0"/>
          </a:p>
        </p:txBody>
      </p:sp>
      <p:sp>
        <p:nvSpPr>
          <p:cNvPr id="2" name="Bocadillo: ovalado 1">
            <a:extLst>
              <a:ext uri="{FF2B5EF4-FFF2-40B4-BE49-F238E27FC236}">
                <a16:creationId xmlns:a16="http://schemas.microsoft.com/office/drawing/2014/main" id="{8ACAD84A-C897-4C22-A042-8595D86697C2}"/>
              </a:ext>
            </a:extLst>
          </p:cNvPr>
          <p:cNvSpPr/>
          <p:nvPr/>
        </p:nvSpPr>
        <p:spPr>
          <a:xfrm>
            <a:off x="5642344" y="2984205"/>
            <a:ext cx="2516372" cy="1431851"/>
          </a:xfrm>
          <a:prstGeom prst="wedgeEllipseCallout">
            <a:avLst>
              <a:gd name="adj1" fmla="val -45507"/>
              <a:gd name="adj2" fmla="val -1023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Depends on the node we connect to</a:t>
            </a:r>
            <a:r>
              <a:rPr lang="es-AR" dirty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4756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Bitcoin network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 err="1">
                <a:solidFill>
                  <a:srgbClr val="7F7F7F"/>
                </a:solidFill>
              </a:rPr>
              <a:t>GetHeaders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CA71B81-47EA-48DB-832E-50C16F0D8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13" y="594095"/>
            <a:ext cx="6990465" cy="445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11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Bitcoin network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 err="1">
                <a:solidFill>
                  <a:srgbClr val="7F7F7F"/>
                </a:solidFill>
              </a:rPr>
              <a:t>headers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Reply to </a:t>
            </a:r>
            <a:r>
              <a:rPr lang="es-CL" sz="2000" b="1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getheaders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 </a:t>
            </a:r>
            <a:r>
              <a:rPr lang="es-CL" sz="2000" b="1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headers</a:t>
            </a:r>
            <a:endParaRPr lang="es-CL" sz="20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es-CL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Payload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4" name="Imagen 3" descr="Una 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8BA84BFF-DF66-407C-9DFD-85EF1A49D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32" y="2750289"/>
            <a:ext cx="8037336" cy="187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997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Bitcoin network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 err="1">
                <a:solidFill>
                  <a:srgbClr val="7F7F7F"/>
                </a:solidFill>
              </a:rPr>
              <a:t>headers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Reply to </a:t>
            </a:r>
            <a:r>
              <a:rPr lang="es-CL" sz="2000" b="1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getheaders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 </a:t>
            </a:r>
            <a:r>
              <a:rPr lang="es-CL" sz="2000" b="1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headers</a:t>
            </a:r>
            <a:endParaRPr lang="es-CL" sz="20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es-CL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Payload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4" name="Imagen 3" descr="Una 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8BA84BFF-DF66-407C-9DFD-85EF1A49D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32" y="2750289"/>
            <a:ext cx="8037336" cy="1871330"/>
          </a:xfrm>
          <a:prstGeom prst="rect">
            <a:avLst/>
          </a:prstGeom>
        </p:spPr>
      </p:pic>
      <p:sp>
        <p:nvSpPr>
          <p:cNvPr id="2" name="Bocadillo: ovalado 1">
            <a:extLst>
              <a:ext uri="{FF2B5EF4-FFF2-40B4-BE49-F238E27FC236}">
                <a16:creationId xmlns:a16="http://schemas.microsoft.com/office/drawing/2014/main" id="{494637BC-6CA2-489D-B1B1-0A2D7B7DC4A7}"/>
              </a:ext>
            </a:extLst>
          </p:cNvPr>
          <p:cNvSpPr/>
          <p:nvPr/>
        </p:nvSpPr>
        <p:spPr>
          <a:xfrm>
            <a:off x="4572000" y="1130194"/>
            <a:ext cx="3388242" cy="1095555"/>
          </a:xfrm>
          <a:prstGeom prst="wedgeEllipseCallout">
            <a:avLst>
              <a:gd name="adj1" fmla="val -95101"/>
              <a:gd name="adj2" fmla="val 224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We have to </a:t>
            </a:r>
            <a:r>
              <a:rPr lang="hr-HR" b="1" i="1" dirty="0"/>
              <a:t>parse</a:t>
            </a:r>
            <a:r>
              <a:rPr lang="hr-HR" dirty="0"/>
              <a:t> this</a:t>
            </a:r>
            <a:r>
              <a:rPr lang="es-AR" dirty="0"/>
              <a:t>!!!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313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n-GB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message on the Bitcoin network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n-GB" sz="2400" dirty="0">
                <a:solidFill>
                  <a:srgbClr val="7F7F7F"/>
                </a:solidFill>
              </a:rPr>
              <a:t>What a message looks like?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endParaRPr lang="es-AR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5" name="Imagen 4" descr="Una 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626B601F-8CF5-43ED-B5C4-956209023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86" y="1704759"/>
            <a:ext cx="8383381" cy="2714841"/>
          </a:xfrm>
          <a:prstGeom prst="rect">
            <a:avLst/>
          </a:pr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A12F6BE4-08D1-4F67-A9C1-393F582C4131}"/>
              </a:ext>
            </a:extLst>
          </p:cNvPr>
          <p:cNvSpPr/>
          <p:nvPr/>
        </p:nvSpPr>
        <p:spPr>
          <a:xfrm>
            <a:off x="0" y="4835723"/>
            <a:ext cx="8555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/>
              <a:t>https://github.com/jimmysong/programmingbitcoin/blob/master/ch10.asciidoc</a:t>
            </a:r>
          </a:p>
        </p:txBody>
      </p:sp>
      <p:sp>
        <p:nvSpPr>
          <p:cNvPr id="2" name="Bocadillo: ovalado 1">
            <a:extLst>
              <a:ext uri="{FF2B5EF4-FFF2-40B4-BE49-F238E27FC236}">
                <a16:creationId xmlns:a16="http://schemas.microsoft.com/office/drawing/2014/main" id="{C9613502-8B63-4354-AFDE-80A914153045}"/>
              </a:ext>
            </a:extLst>
          </p:cNvPr>
          <p:cNvSpPr/>
          <p:nvPr/>
        </p:nvSpPr>
        <p:spPr>
          <a:xfrm>
            <a:off x="4689764" y="796609"/>
            <a:ext cx="4004293" cy="1724891"/>
          </a:xfrm>
          <a:prstGeom prst="wedgeEllipseCallout">
            <a:avLst>
              <a:gd name="adj1" fmla="val -82795"/>
              <a:gd name="adj2" fmla="val 74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/>
              <a:t>Magic (4 bytes):</a:t>
            </a:r>
          </a:p>
          <a:p>
            <a:pPr marL="285750" indent="-285750" algn="ctr">
              <a:buFontTx/>
              <a:buChar char="-"/>
            </a:pPr>
            <a:r>
              <a:rPr lang="hr-HR" sz="1200" dirty="0"/>
              <a:t>Where message starts</a:t>
            </a:r>
            <a:endParaRPr lang="es-AR" sz="1200" dirty="0"/>
          </a:p>
          <a:p>
            <a:pPr marL="285750" indent="-285750" algn="ctr">
              <a:buFontTx/>
              <a:buChar char="-"/>
            </a:pPr>
            <a:r>
              <a:rPr lang="hr-HR" sz="1200" dirty="0"/>
              <a:t>If the connection fails</a:t>
            </a:r>
            <a:endParaRPr lang="en-GB" sz="1200" dirty="0"/>
          </a:p>
          <a:p>
            <a:pPr marL="285750" indent="-285750" algn="ctr">
              <a:buFontTx/>
              <a:buChar char="-"/>
            </a:pPr>
            <a:r>
              <a:rPr lang="hr-HR" sz="1200" dirty="0"/>
              <a:t>Identifies the network</a:t>
            </a:r>
            <a:endParaRPr lang="es-ES" sz="1200" dirty="0"/>
          </a:p>
          <a:p>
            <a:pPr marL="285750" indent="-285750" algn="ctr">
              <a:buFontTx/>
              <a:buChar char="-"/>
            </a:pPr>
            <a:r>
              <a:rPr lang="es-ES" sz="1200" dirty="0"/>
              <a:t>0x0b110907 </a:t>
            </a:r>
            <a:r>
              <a:rPr lang="hr-HR" sz="1200" dirty="0"/>
              <a:t>for</a:t>
            </a:r>
            <a:r>
              <a:rPr lang="es-ES" sz="1200" dirty="0"/>
              <a:t> </a:t>
            </a:r>
            <a:r>
              <a:rPr lang="es-ES" sz="1200" dirty="0" err="1"/>
              <a:t>testnet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5010601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F8FDE17-F55A-4B6B-AE1B-5F9E180390A9}"/>
              </a:ext>
            </a:extLst>
          </p:cNvPr>
          <p:cNvSpPr/>
          <p:nvPr/>
        </p:nvSpPr>
        <p:spPr>
          <a:xfrm>
            <a:off x="1332614" y="4437321"/>
            <a:ext cx="4302642" cy="184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988DC1F-8070-426C-9000-ABCCCDB45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26" y="1554221"/>
            <a:ext cx="8470605" cy="2855530"/>
          </a:xfrm>
          <a:prstGeom prst="rect">
            <a:avLst/>
          </a:prstGeom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962BB34B-E8A9-4F1C-A41E-FC0A88CE09ED}"/>
              </a:ext>
            </a:extLst>
          </p:cNvPr>
          <p:cNvSpPr/>
          <p:nvPr/>
        </p:nvSpPr>
        <p:spPr>
          <a:xfrm>
            <a:off x="0" y="4835723"/>
            <a:ext cx="8555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/>
              <a:t>https://en.bitcoin.it/wiki/Protocol_documentation</a:t>
            </a:r>
          </a:p>
        </p:txBody>
      </p:sp>
    </p:spTree>
    <p:extLst>
      <p:ext uri="{BB962C8B-B14F-4D97-AF65-F5344CB8AC3E}">
        <p14:creationId xmlns:p14="http://schemas.microsoft.com/office/powerpoint/2010/main" val="38484105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F8FDE17-F55A-4B6B-AE1B-5F9E180390A9}"/>
              </a:ext>
            </a:extLst>
          </p:cNvPr>
          <p:cNvSpPr/>
          <p:nvPr/>
        </p:nvSpPr>
        <p:spPr>
          <a:xfrm>
            <a:off x="1332614" y="4437321"/>
            <a:ext cx="4302642" cy="184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988DC1F-8070-426C-9000-ABCCCDB45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26" y="1554221"/>
            <a:ext cx="8470605" cy="2855530"/>
          </a:xfrm>
          <a:prstGeom prst="rect">
            <a:avLst/>
          </a:prstGeom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962BB34B-E8A9-4F1C-A41E-FC0A88CE09ED}"/>
              </a:ext>
            </a:extLst>
          </p:cNvPr>
          <p:cNvSpPr/>
          <p:nvPr/>
        </p:nvSpPr>
        <p:spPr>
          <a:xfrm>
            <a:off x="0" y="4835723"/>
            <a:ext cx="8555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/>
              <a:t>https://en.bitcoin.it/wiki/Protocol_documentation</a:t>
            </a:r>
          </a:p>
        </p:txBody>
      </p:sp>
      <p:sp>
        <p:nvSpPr>
          <p:cNvPr id="11" name="Bocadillo: ovalado 10">
            <a:extLst>
              <a:ext uri="{FF2B5EF4-FFF2-40B4-BE49-F238E27FC236}">
                <a16:creationId xmlns:a16="http://schemas.microsoft.com/office/drawing/2014/main" id="{12A0553B-E4E0-48FB-A7EE-96B8D3CFAA55}"/>
              </a:ext>
            </a:extLst>
          </p:cNvPr>
          <p:cNvSpPr/>
          <p:nvPr/>
        </p:nvSpPr>
        <p:spPr>
          <a:xfrm>
            <a:off x="5443402" y="831399"/>
            <a:ext cx="3388242" cy="1095555"/>
          </a:xfrm>
          <a:prstGeom prst="wedgeEllipseCallout">
            <a:avLst>
              <a:gd name="adj1" fmla="val -158072"/>
              <a:gd name="adj2" fmla="val 2468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Our implementation checks this in the </a:t>
            </a:r>
            <a:r>
              <a:rPr lang="es-AR" dirty="0" err="1"/>
              <a:t>payload</a:t>
            </a:r>
            <a:r>
              <a:rPr lang="es-AR" dirty="0"/>
              <a:t> </a:t>
            </a:r>
            <a:r>
              <a:rPr lang="hr-HR" dirty="0"/>
              <a:t>of the</a:t>
            </a:r>
            <a:r>
              <a:rPr lang="es-AR" dirty="0"/>
              <a:t> </a:t>
            </a:r>
            <a:r>
              <a:rPr lang="es-AR" dirty="0" err="1"/>
              <a:t>header</a:t>
            </a:r>
            <a:r>
              <a:rPr lang="es-AR" dirty="0"/>
              <a:t> </a:t>
            </a:r>
            <a:r>
              <a:rPr lang="es-AR" dirty="0" err="1"/>
              <a:t>message</a:t>
            </a:r>
            <a:r>
              <a:rPr lang="es-AR" dirty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77598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In bytes 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F8FDE17-F55A-4B6B-AE1B-5F9E180390A9}"/>
              </a:ext>
            </a:extLst>
          </p:cNvPr>
          <p:cNvSpPr/>
          <p:nvPr/>
        </p:nvSpPr>
        <p:spPr>
          <a:xfrm>
            <a:off x="1332614" y="4437321"/>
            <a:ext cx="4302642" cy="184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962BB34B-E8A9-4F1C-A41E-FC0A88CE09ED}"/>
              </a:ext>
            </a:extLst>
          </p:cNvPr>
          <p:cNvSpPr/>
          <p:nvPr/>
        </p:nvSpPr>
        <p:spPr>
          <a:xfrm>
            <a:off x="0" y="4835723"/>
            <a:ext cx="8555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/>
              <a:t>https://github.com/jimmysong/programmingbitcoin/blob/master/ch09.asciidoc</a:t>
            </a:r>
          </a:p>
        </p:txBody>
      </p:sp>
      <p:pic>
        <p:nvPicPr>
          <p:cNvPr id="4" name="Imagen 3" descr="Una 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4EDE7641-386C-4BD2-9EA0-D6E847EEB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22" y="1304900"/>
            <a:ext cx="6502755" cy="335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876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In bytes 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F8FDE17-F55A-4B6B-AE1B-5F9E180390A9}"/>
              </a:ext>
            </a:extLst>
          </p:cNvPr>
          <p:cNvSpPr/>
          <p:nvPr/>
        </p:nvSpPr>
        <p:spPr>
          <a:xfrm>
            <a:off x="1332614" y="4437321"/>
            <a:ext cx="4302642" cy="184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962BB34B-E8A9-4F1C-A41E-FC0A88CE09ED}"/>
              </a:ext>
            </a:extLst>
          </p:cNvPr>
          <p:cNvSpPr/>
          <p:nvPr/>
        </p:nvSpPr>
        <p:spPr>
          <a:xfrm>
            <a:off x="0" y="4835723"/>
            <a:ext cx="8555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/>
              <a:t>https://github.com/jimmysong/programmingbitcoin/blob/master/ch09.asciidoc</a:t>
            </a:r>
          </a:p>
        </p:txBody>
      </p:sp>
      <p:pic>
        <p:nvPicPr>
          <p:cNvPr id="4" name="Imagen 3" descr="Una 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4EDE7641-386C-4BD2-9EA0-D6E847EEB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22" y="1304900"/>
            <a:ext cx="6502755" cy="335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329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In Python 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F8FDE17-F55A-4B6B-AE1B-5F9E180390A9}"/>
              </a:ext>
            </a:extLst>
          </p:cNvPr>
          <p:cNvSpPr/>
          <p:nvPr/>
        </p:nvSpPr>
        <p:spPr>
          <a:xfrm>
            <a:off x="1332614" y="4437321"/>
            <a:ext cx="4302642" cy="184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962BB34B-E8A9-4F1C-A41E-FC0A88CE09ED}"/>
              </a:ext>
            </a:extLst>
          </p:cNvPr>
          <p:cNvSpPr/>
          <p:nvPr/>
        </p:nvSpPr>
        <p:spPr>
          <a:xfrm>
            <a:off x="0" y="4835723"/>
            <a:ext cx="8555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/>
              <a:t>https://github.com/jimmysong/programmingbitcoin/blob/master/ch09.asciidoc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43D997F-33EC-49D6-A8F5-6F8EE18F3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80" y="1034053"/>
            <a:ext cx="69342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593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In Python 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F8FDE17-F55A-4B6B-AE1B-5F9E180390A9}"/>
              </a:ext>
            </a:extLst>
          </p:cNvPr>
          <p:cNvSpPr/>
          <p:nvPr/>
        </p:nvSpPr>
        <p:spPr>
          <a:xfrm>
            <a:off x="1332614" y="4437321"/>
            <a:ext cx="4302642" cy="184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962BB34B-E8A9-4F1C-A41E-FC0A88CE09ED}"/>
              </a:ext>
            </a:extLst>
          </p:cNvPr>
          <p:cNvSpPr/>
          <p:nvPr/>
        </p:nvSpPr>
        <p:spPr>
          <a:xfrm>
            <a:off x="0" y="4835723"/>
            <a:ext cx="8555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/>
              <a:t>https://github.com/jimmysong/programmingbitcoin/blob/master/ch09.asciidoc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43D997F-33EC-49D6-A8F5-6F8EE18F3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80" y="1034053"/>
            <a:ext cx="6934200" cy="252412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F7A44A9A-83FD-45DB-BC66-8C6D88428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74" y="1351323"/>
            <a:ext cx="6098548" cy="3364016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21639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In Python 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F8FDE17-F55A-4B6B-AE1B-5F9E180390A9}"/>
              </a:ext>
            </a:extLst>
          </p:cNvPr>
          <p:cNvSpPr/>
          <p:nvPr/>
        </p:nvSpPr>
        <p:spPr>
          <a:xfrm>
            <a:off x="1332614" y="4437321"/>
            <a:ext cx="4302642" cy="184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962BB34B-E8A9-4F1C-A41E-FC0A88CE09ED}"/>
              </a:ext>
            </a:extLst>
          </p:cNvPr>
          <p:cNvSpPr/>
          <p:nvPr/>
        </p:nvSpPr>
        <p:spPr>
          <a:xfrm>
            <a:off x="0" y="4835723"/>
            <a:ext cx="8555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/>
              <a:t>https://github.com/jimmysong/programmingbitcoin/blob/master/ch09.asciidoc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43D997F-33EC-49D6-A8F5-6F8EE18F3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80" y="1034053"/>
            <a:ext cx="6934200" cy="252412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B4E95664-2206-4A78-8CD3-6E253CE14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47" y="1379177"/>
            <a:ext cx="5614660" cy="3443658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49503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Bitcoin network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 err="1">
                <a:solidFill>
                  <a:srgbClr val="7F7F7F"/>
                </a:solidFill>
              </a:rPr>
              <a:t>headers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Reply to </a:t>
            </a:r>
            <a:r>
              <a:rPr lang="es-CL" sz="2000" b="1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getheaders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 </a:t>
            </a:r>
            <a:r>
              <a:rPr lang="es-CL" sz="2000" b="1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headers</a:t>
            </a:r>
            <a:endParaRPr lang="es-CL" sz="20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es-CL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Payload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4" name="Imagen 3" descr="Una 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8BA84BFF-DF66-407C-9DFD-85EF1A49D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32" y="2750289"/>
            <a:ext cx="8037336" cy="1871330"/>
          </a:xfrm>
          <a:prstGeom prst="rect">
            <a:avLst/>
          </a:prstGeom>
        </p:spPr>
      </p:pic>
      <p:sp>
        <p:nvSpPr>
          <p:cNvPr id="2" name="Bocadillo: ovalado 1">
            <a:extLst>
              <a:ext uri="{FF2B5EF4-FFF2-40B4-BE49-F238E27FC236}">
                <a16:creationId xmlns:a16="http://schemas.microsoft.com/office/drawing/2014/main" id="{494637BC-6CA2-489D-B1B1-0A2D7B7DC4A7}"/>
              </a:ext>
            </a:extLst>
          </p:cNvPr>
          <p:cNvSpPr/>
          <p:nvPr/>
        </p:nvSpPr>
        <p:spPr>
          <a:xfrm>
            <a:off x="4572000" y="1130194"/>
            <a:ext cx="3388242" cy="1095555"/>
          </a:xfrm>
          <a:prstGeom prst="wedgeEllipseCallout">
            <a:avLst>
              <a:gd name="adj1" fmla="val -95101"/>
              <a:gd name="adj2" fmla="val 224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Now we know how to </a:t>
            </a:r>
          </a:p>
          <a:p>
            <a:pPr algn="ctr"/>
            <a:r>
              <a:rPr lang="hr-HR" dirty="0"/>
              <a:t>parse this part</a:t>
            </a:r>
            <a:r>
              <a:rPr lang="es-AR" dirty="0"/>
              <a:t>!!!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00982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n-GB" sz="2400" dirty="0">
                <a:solidFill>
                  <a:srgbClr val="7F7F7F"/>
                </a:solidFill>
              </a:rPr>
              <a:t>We will get headers message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F8FDE17-F55A-4B6B-AE1B-5F9E180390A9}"/>
              </a:ext>
            </a:extLst>
          </p:cNvPr>
          <p:cNvSpPr/>
          <p:nvPr/>
        </p:nvSpPr>
        <p:spPr>
          <a:xfrm>
            <a:off x="1332614" y="4437321"/>
            <a:ext cx="4302642" cy="184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0884157-3638-4E45-8D94-942978E5B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30" y="1079677"/>
            <a:ext cx="5332763" cy="396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859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n-GB" sz="2400" dirty="0">
                <a:solidFill>
                  <a:srgbClr val="7F7F7F"/>
                </a:solidFill>
              </a:rPr>
              <a:t>We will get headers message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F8FDE17-F55A-4B6B-AE1B-5F9E180390A9}"/>
              </a:ext>
            </a:extLst>
          </p:cNvPr>
          <p:cNvSpPr/>
          <p:nvPr/>
        </p:nvSpPr>
        <p:spPr>
          <a:xfrm>
            <a:off x="1332614" y="4437321"/>
            <a:ext cx="4302642" cy="184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0884157-3638-4E45-8D94-942978E5B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30" y="1079677"/>
            <a:ext cx="5332763" cy="3968869"/>
          </a:xfrm>
          <a:prstGeom prst="rect">
            <a:avLst/>
          </a:prstGeom>
        </p:spPr>
      </p:pic>
      <p:sp>
        <p:nvSpPr>
          <p:cNvPr id="3" name="Bocadillo: ovalado 2">
            <a:extLst>
              <a:ext uri="{FF2B5EF4-FFF2-40B4-BE49-F238E27FC236}">
                <a16:creationId xmlns:a16="http://schemas.microsoft.com/office/drawing/2014/main" id="{1ED6A986-7351-4FA0-AF95-BFF73374AAC8}"/>
              </a:ext>
            </a:extLst>
          </p:cNvPr>
          <p:cNvSpPr/>
          <p:nvPr/>
        </p:nvSpPr>
        <p:spPr>
          <a:xfrm>
            <a:off x="4735033" y="1480249"/>
            <a:ext cx="4234198" cy="1397630"/>
          </a:xfrm>
          <a:prstGeom prst="wedgeEllipseCallout">
            <a:avLst>
              <a:gd name="adj1" fmla="val -101021"/>
              <a:gd name="adj2" fmla="val -227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Blockchain</a:t>
            </a:r>
            <a:r>
              <a:rPr lang="es-AR" dirty="0"/>
              <a:t> </a:t>
            </a:r>
            <a:r>
              <a:rPr lang="hr-HR" dirty="0"/>
              <a:t>of</a:t>
            </a:r>
            <a:r>
              <a:rPr lang="es-AR" dirty="0"/>
              <a:t> </a:t>
            </a:r>
            <a:r>
              <a:rPr lang="es-AR" dirty="0" err="1"/>
              <a:t>headers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114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n-GB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message on the Bitcoin network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n-GB" sz="2400" dirty="0">
                <a:solidFill>
                  <a:srgbClr val="7F7F7F"/>
                </a:solidFill>
              </a:rPr>
              <a:t>What a message looks like?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endParaRPr lang="es-AR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5" name="Imagen 4" descr="Una 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626B601F-8CF5-43ED-B5C4-956209023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86" y="1704759"/>
            <a:ext cx="8383381" cy="2714841"/>
          </a:xfrm>
          <a:prstGeom prst="rect">
            <a:avLst/>
          </a:pr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A12F6BE4-08D1-4F67-A9C1-393F582C4131}"/>
              </a:ext>
            </a:extLst>
          </p:cNvPr>
          <p:cNvSpPr/>
          <p:nvPr/>
        </p:nvSpPr>
        <p:spPr>
          <a:xfrm>
            <a:off x="0" y="4835723"/>
            <a:ext cx="8555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/>
              <a:t>https://github.com/jimmysong/programmingbitcoin/blob/master/ch10.asciidoc</a:t>
            </a:r>
          </a:p>
        </p:txBody>
      </p:sp>
      <p:sp>
        <p:nvSpPr>
          <p:cNvPr id="2" name="Bocadillo: ovalado 1">
            <a:extLst>
              <a:ext uri="{FF2B5EF4-FFF2-40B4-BE49-F238E27FC236}">
                <a16:creationId xmlns:a16="http://schemas.microsoft.com/office/drawing/2014/main" id="{C9613502-8B63-4354-AFDE-80A914153045}"/>
              </a:ext>
            </a:extLst>
          </p:cNvPr>
          <p:cNvSpPr/>
          <p:nvPr/>
        </p:nvSpPr>
        <p:spPr>
          <a:xfrm>
            <a:off x="4689764" y="796609"/>
            <a:ext cx="4004293" cy="1724891"/>
          </a:xfrm>
          <a:prstGeom prst="wedgeEllipseCallout">
            <a:avLst>
              <a:gd name="adj1" fmla="val -54078"/>
              <a:gd name="adj2" fmla="val 89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err="1"/>
              <a:t>Command</a:t>
            </a:r>
            <a:r>
              <a:rPr lang="es-AR" b="1" dirty="0"/>
              <a:t> (12 bytes):</a:t>
            </a:r>
          </a:p>
          <a:p>
            <a:pPr marL="285750" indent="-285750" algn="ctr">
              <a:buFontTx/>
              <a:buChar char="-"/>
            </a:pPr>
            <a:r>
              <a:rPr lang="es-AR" sz="1200" dirty="0" err="1"/>
              <a:t>e.g</a:t>
            </a:r>
            <a:r>
              <a:rPr lang="es-AR" sz="1200" dirty="0"/>
              <a:t>. 'block', '</a:t>
            </a:r>
            <a:r>
              <a:rPr lang="es-AR" sz="1200" dirty="0" err="1"/>
              <a:t>header</a:t>
            </a:r>
            <a:r>
              <a:rPr lang="es-AR" sz="1200" dirty="0"/>
              <a:t>',…</a:t>
            </a:r>
          </a:p>
          <a:p>
            <a:pPr marL="285750" indent="-285750" algn="ctr">
              <a:buFontTx/>
              <a:buChar char="-"/>
            </a:pPr>
            <a:r>
              <a:rPr lang="es-AR" sz="1200" dirty="0"/>
              <a:t>ASCII </a:t>
            </a:r>
            <a:r>
              <a:rPr lang="es-AR" sz="1200" dirty="0" err="1"/>
              <a:t>string</a:t>
            </a:r>
            <a:endParaRPr lang="es-AR" sz="1200" dirty="0"/>
          </a:p>
          <a:p>
            <a:pPr marL="285750" indent="-285750" algn="ctr">
              <a:buFontTx/>
              <a:buChar char="-"/>
            </a:pPr>
            <a:r>
              <a:rPr lang="es-ES" sz="1200" dirty="0"/>
              <a:t>https://en.bitcoin.it/wiki/Protocol_documentation</a:t>
            </a:r>
          </a:p>
        </p:txBody>
      </p:sp>
    </p:spTree>
    <p:extLst>
      <p:ext uri="{BB962C8B-B14F-4D97-AF65-F5344CB8AC3E}">
        <p14:creationId xmlns:p14="http://schemas.microsoft.com/office/powerpoint/2010/main" val="3649027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n-GB" sz="2400" dirty="0">
                <a:solidFill>
                  <a:srgbClr val="7F7F7F"/>
                </a:solidFill>
              </a:rPr>
              <a:t>We will get headers message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F8FDE17-F55A-4B6B-AE1B-5F9E180390A9}"/>
              </a:ext>
            </a:extLst>
          </p:cNvPr>
          <p:cNvSpPr/>
          <p:nvPr/>
        </p:nvSpPr>
        <p:spPr>
          <a:xfrm>
            <a:off x="1332614" y="4437321"/>
            <a:ext cx="4302642" cy="184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0884157-3638-4E45-8D94-942978E5B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30" y="1079677"/>
            <a:ext cx="5332763" cy="3968869"/>
          </a:xfrm>
          <a:prstGeom prst="rect">
            <a:avLst/>
          </a:prstGeom>
        </p:spPr>
      </p:pic>
      <p:sp>
        <p:nvSpPr>
          <p:cNvPr id="3" name="Bocadillo: ovalado 2">
            <a:extLst>
              <a:ext uri="{FF2B5EF4-FFF2-40B4-BE49-F238E27FC236}">
                <a16:creationId xmlns:a16="http://schemas.microsoft.com/office/drawing/2014/main" id="{1ED6A986-7351-4FA0-AF95-BFF73374AAC8}"/>
              </a:ext>
            </a:extLst>
          </p:cNvPr>
          <p:cNvSpPr/>
          <p:nvPr/>
        </p:nvSpPr>
        <p:spPr>
          <a:xfrm>
            <a:off x="4735033" y="1480249"/>
            <a:ext cx="4234198" cy="1397630"/>
          </a:xfrm>
          <a:prstGeom prst="wedgeEllipseCallout">
            <a:avLst>
              <a:gd name="adj1" fmla="val -78086"/>
              <a:gd name="adj2" fmla="val 381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Number of </a:t>
            </a:r>
            <a:r>
              <a:rPr lang="es-AR" dirty="0" err="1"/>
              <a:t>headers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62998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n-GB" sz="2400" dirty="0">
                <a:solidFill>
                  <a:srgbClr val="7F7F7F"/>
                </a:solidFill>
              </a:rPr>
              <a:t>We will get headers message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F8FDE17-F55A-4B6B-AE1B-5F9E180390A9}"/>
              </a:ext>
            </a:extLst>
          </p:cNvPr>
          <p:cNvSpPr/>
          <p:nvPr/>
        </p:nvSpPr>
        <p:spPr>
          <a:xfrm>
            <a:off x="1332614" y="4437321"/>
            <a:ext cx="4302642" cy="184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0884157-3638-4E45-8D94-942978E5B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30" y="1079677"/>
            <a:ext cx="5332763" cy="3968869"/>
          </a:xfrm>
          <a:prstGeom prst="rect">
            <a:avLst/>
          </a:prstGeom>
        </p:spPr>
      </p:pic>
      <p:sp>
        <p:nvSpPr>
          <p:cNvPr id="3" name="Bocadillo: ovalado 2">
            <a:extLst>
              <a:ext uri="{FF2B5EF4-FFF2-40B4-BE49-F238E27FC236}">
                <a16:creationId xmlns:a16="http://schemas.microsoft.com/office/drawing/2014/main" id="{1ED6A986-7351-4FA0-AF95-BFF73374AAC8}"/>
              </a:ext>
            </a:extLst>
          </p:cNvPr>
          <p:cNvSpPr/>
          <p:nvPr/>
        </p:nvSpPr>
        <p:spPr>
          <a:xfrm>
            <a:off x="4735033" y="1480249"/>
            <a:ext cx="4234198" cy="1397630"/>
          </a:xfrm>
          <a:prstGeom prst="wedgeEllipseCallout">
            <a:avLst>
              <a:gd name="adj1" fmla="val -69213"/>
              <a:gd name="adj2" fmla="val 111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Headers</a:t>
            </a:r>
            <a:r>
              <a:rPr lang="es-AR" dirty="0"/>
              <a:t> (</a:t>
            </a:r>
            <a:r>
              <a:rPr lang="hr-HR" dirty="0"/>
              <a:t>we will store this as objects of the class </a:t>
            </a:r>
            <a:r>
              <a:rPr lang="es-AR" dirty="0"/>
              <a:t>block)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7319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n-GB" sz="2400" dirty="0">
                <a:solidFill>
                  <a:srgbClr val="7F7F7F"/>
                </a:solidFill>
              </a:rPr>
              <a:t>We will get headers message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F8FDE17-F55A-4B6B-AE1B-5F9E180390A9}"/>
              </a:ext>
            </a:extLst>
          </p:cNvPr>
          <p:cNvSpPr/>
          <p:nvPr/>
        </p:nvSpPr>
        <p:spPr>
          <a:xfrm>
            <a:off x="1332614" y="4437321"/>
            <a:ext cx="4302642" cy="184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0884157-3638-4E45-8D94-942978E5B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30" y="1079677"/>
            <a:ext cx="5332763" cy="3968869"/>
          </a:xfrm>
          <a:prstGeom prst="rect">
            <a:avLst/>
          </a:prstGeom>
        </p:spPr>
      </p:pic>
      <p:sp>
        <p:nvSpPr>
          <p:cNvPr id="3" name="Bocadillo: ovalado 2">
            <a:extLst>
              <a:ext uri="{FF2B5EF4-FFF2-40B4-BE49-F238E27FC236}">
                <a16:creationId xmlns:a16="http://schemas.microsoft.com/office/drawing/2014/main" id="{1ED6A986-7351-4FA0-AF95-BFF73374AAC8}"/>
              </a:ext>
            </a:extLst>
          </p:cNvPr>
          <p:cNvSpPr/>
          <p:nvPr/>
        </p:nvSpPr>
        <p:spPr>
          <a:xfrm>
            <a:off x="4735033" y="1480249"/>
            <a:ext cx="4234198" cy="1397630"/>
          </a:xfrm>
          <a:prstGeom prst="wedgeEllipseCallout">
            <a:avLst>
              <a:gd name="adj1" fmla="val -72226"/>
              <a:gd name="adj2" fmla="val 158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Number of transactions needs to be </a:t>
            </a:r>
            <a:r>
              <a:rPr lang="es-AR" dirty="0"/>
              <a:t>0</a:t>
            </a:r>
            <a:r>
              <a:rPr lang="hr-HR" dirty="0"/>
              <a:t> (for a header)</a:t>
            </a:r>
            <a:r>
              <a:rPr lang="es-AR" dirty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10112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CL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</a:t>
            </a:r>
            <a:r>
              <a:rPr lang="es-CL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55852" y="594095"/>
            <a:ext cx="5978436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n-GB" sz="2400" dirty="0">
                <a:solidFill>
                  <a:srgbClr val="7F7F7F"/>
                </a:solidFill>
              </a:rPr>
              <a:t>How to get the first 2000 blocks?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2C238F8-D317-4A64-B34C-C88DE75C5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43" y="1277735"/>
            <a:ext cx="77628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155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CL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</a:t>
            </a:r>
            <a:r>
              <a:rPr lang="es-CL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55852" y="594095"/>
            <a:ext cx="5978436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n-GB" sz="2400" dirty="0">
                <a:solidFill>
                  <a:srgbClr val="7F7F7F"/>
                </a:solidFill>
              </a:rPr>
              <a:t>How to get the first 2000 blocks?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2C238F8-D317-4A64-B34C-C88DE75C5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43" y="1277735"/>
            <a:ext cx="7762875" cy="3524250"/>
          </a:xfrm>
          <a:prstGeom prst="rect">
            <a:avLst/>
          </a:prstGeom>
        </p:spPr>
      </p:pic>
      <p:sp>
        <p:nvSpPr>
          <p:cNvPr id="8" name="Bocadillo: ovalado 7">
            <a:extLst>
              <a:ext uri="{FF2B5EF4-FFF2-40B4-BE49-F238E27FC236}">
                <a16:creationId xmlns:a16="http://schemas.microsoft.com/office/drawing/2014/main" id="{C1702F88-FCD6-404E-BC2C-BCE14DC22D73}"/>
              </a:ext>
            </a:extLst>
          </p:cNvPr>
          <p:cNvSpPr/>
          <p:nvPr/>
        </p:nvSpPr>
        <p:spPr>
          <a:xfrm>
            <a:off x="4909802" y="1098704"/>
            <a:ext cx="4234198" cy="1397630"/>
          </a:xfrm>
          <a:prstGeom prst="wedgeEllipseCallout">
            <a:avLst>
              <a:gd name="adj1" fmla="val -41758"/>
              <a:gd name="adj2" fmla="val 756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We need the </a:t>
            </a:r>
            <a:r>
              <a:rPr lang="es-AR" dirty="0" err="1"/>
              <a:t>genesis</a:t>
            </a:r>
            <a:r>
              <a:rPr lang="es-AR" dirty="0"/>
              <a:t> block!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83799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CL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</a:t>
            </a:r>
            <a:r>
              <a:rPr lang="es-CL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55852" y="594095"/>
            <a:ext cx="5978436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n-GB" sz="2400" dirty="0">
                <a:solidFill>
                  <a:srgbClr val="7F7F7F"/>
                </a:solidFill>
              </a:rPr>
              <a:t>How to get the first 2000 blocks?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2C238F8-D317-4A64-B34C-C88DE75C5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43" y="1277735"/>
            <a:ext cx="7762875" cy="3524250"/>
          </a:xfrm>
          <a:prstGeom prst="rect">
            <a:avLst/>
          </a:prstGeom>
        </p:spPr>
      </p:pic>
      <p:sp>
        <p:nvSpPr>
          <p:cNvPr id="8" name="Bocadillo: ovalado 7">
            <a:extLst>
              <a:ext uri="{FF2B5EF4-FFF2-40B4-BE49-F238E27FC236}">
                <a16:creationId xmlns:a16="http://schemas.microsoft.com/office/drawing/2014/main" id="{C1702F88-FCD6-404E-BC2C-BCE14DC22D73}"/>
              </a:ext>
            </a:extLst>
          </p:cNvPr>
          <p:cNvSpPr/>
          <p:nvPr/>
        </p:nvSpPr>
        <p:spPr>
          <a:xfrm>
            <a:off x="4909802" y="1098704"/>
            <a:ext cx="4234198" cy="1397630"/>
          </a:xfrm>
          <a:prstGeom prst="wedgeEllipseCallout">
            <a:avLst>
              <a:gd name="adj1" fmla="val -99514"/>
              <a:gd name="adj2" fmla="val 113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Ask for blocks</a:t>
            </a:r>
            <a:r>
              <a:rPr lang="es-AR" dirty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93692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CL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</a:t>
            </a:r>
            <a:r>
              <a:rPr lang="es-CL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55852" y="594095"/>
            <a:ext cx="5978436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n-GB" sz="2400" dirty="0">
                <a:solidFill>
                  <a:srgbClr val="7F7F7F"/>
                </a:solidFill>
              </a:rPr>
              <a:t>How to get the first 2000 blocks?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2C238F8-D317-4A64-B34C-C88DE75C5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43" y="1277735"/>
            <a:ext cx="7762875" cy="3524250"/>
          </a:xfrm>
          <a:prstGeom prst="rect">
            <a:avLst/>
          </a:prstGeom>
        </p:spPr>
      </p:pic>
      <p:sp>
        <p:nvSpPr>
          <p:cNvPr id="8" name="Bocadillo: ovalado 7">
            <a:extLst>
              <a:ext uri="{FF2B5EF4-FFF2-40B4-BE49-F238E27FC236}">
                <a16:creationId xmlns:a16="http://schemas.microsoft.com/office/drawing/2014/main" id="{C1702F88-FCD6-404E-BC2C-BCE14DC22D73}"/>
              </a:ext>
            </a:extLst>
          </p:cNvPr>
          <p:cNvSpPr/>
          <p:nvPr/>
        </p:nvSpPr>
        <p:spPr>
          <a:xfrm>
            <a:off x="4909802" y="1098704"/>
            <a:ext cx="4234198" cy="1397630"/>
          </a:xfrm>
          <a:prstGeom prst="wedgeEllipseCallout">
            <a:avLst>
              <a:gd name="adj1" fmla="val -91478"/>
              <a:gd name="adj2" fmla="val 131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Wait to recieve the blocks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6593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 of 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lvl="0" indent="-457200">
              <a:buClr>
                <a:schemeClr val="dk1"/>
              </a:buClr>
              <a:buSzPct val="100000"/>
              <a:buFont typeface="+mj-lt"/>
              <a:buAutoNum type="arabicPeriod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D24FBC0-677F-4716-BCEB-F96C84415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26" y="1554221"/>
            <a:ext cx="8470605" cy="2855530"/>
          </a:xfrm>
          <a:prstGeom prst="rect">
            <a:avLst/>
          </a:prstGeom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CCEA631-DDD9-4D85-A683-BF87B2C99CE5}"/>
              </a:ext>
            </a:extLst>
          </p:cNvPr>
          <p:cNvSpPr/>
          <p:nvPr/>
        </p:nvSpPr>
        <p:spPr>
          <a:xfrm>
            <a:off x="498626" y="3225209"/>
            <a:ext cx="7241876" cy="570936"/>
          </a:xfrm>
          <a:prstGeom prst="roundRect">
            <a:avLst>
              <a:gd name="adj" fmla="val 42248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Bocadillo: ovalado 2">
            <a:extLst>
              <a:ext uri="{FF2B5EF4-FFF2-40B4-BE49-F238E27FC236}">
                <a16:creationId xmlns:a16="http://schemas.microsoft.com/office/drawing/2014/main" id="{A7DC5331-C0AC-4D53-826D-8109B1AF631B}"/>
              </a:ext>
            </a:extLst>
          </p:cNvPr>
          <p:cNvSpPr/>
          <p:nvPr/>
        </p:nvSpPr>
        <p:spPr>
          <a:xfrm>
            <a:off x="2353340" y="733749"/>
            <a:ext cx="5068186" cy="1649929"/>
          </a:xfrm>
          <a:prstGeom prst="wedgeEllipseCallout">
            <a:avLst>
              <a:gd name="adj1" fmla="val -32022"/>
              <a:gd name="adj2" fmla="val 994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Allos to check if POW is valid!</a:t>
            </a:r>
          </a:p>
          <a:p>
            <a:pPr algn="ctr"/>
            <a:endParaRPr lang="hr-HR" dirty="0"/>
          </a:p>
          <a:p>
            <a:pPr algn="ctr"/>
            <a:r>
              <a:rPr lang="hr-HR" dirty="0"/>
              <a:t>(do not confuse with bits of a Merkle tree)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5422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 of 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hr-H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How to check that 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POW </a:t>
            </a:r>
            <a:r>
              <a:rPr lang="hr-H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of a block is valid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?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hash(</a:t>
            </a:r>
            <a:r>
              <a:rPr lang="es-CL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header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 &lt; target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bits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are correct 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(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according to the difficulty adjustment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6003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 of 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hr-H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How to check that 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POW </a:t>
            </a:r>
            <a:r>
              <a:rPr lang="hr-H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of a block is valid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?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hash(</a:t>
            </a:r>
            <a:r>
              <a:rPr lang="es-CL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header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 &lt; target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bits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are correct 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(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according to the difficulty adjustment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</a:t>
            </a:r>
          </a:p>
        </p:txBody>
      </p:sp>
      <p:sp>
        <p:nvSpPr>
          <p:cNvPr id="9" name="Bocadillo: ovalado 8">
            <a:extLst>
              <a:ext uri="{FF2B5EF4-FFF2-40B4-BE49-F238E27FC236}">
                <a16:creationId xmlns:a16="http://schemas.microsoft.com/office/drawing/2014/main" id="{C66C71BD-E9B8-46B9-82DA-14DB2932A26A}"/>
              </a:ext>
            </a:extLst>
          </p:cNvPr>
          <p:cNvSpPr/>
          <p:nvPr/>
        </p:nvSpPr>
        <p:spPr>
          <a:xfrm>
            <a:off x="3501656" y="2745136"/>
            <a:ext cx="5068186" cy="1649929"/>
          </a:xfrm>
          <a:prstGeom prst="wedgeEllipseCallout">
            <a:avLst>
              <a:gd name="adj1" fmla="val -55519"/>
              <a:gd name="adj2" fmla="val -93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To compute the hash of a block </a:t>
            </a:r>
          </a:p>
          <a:p>
            <a:pPr algn="ctr"/>
            <a:r>
              <a:rPr lang="hr-HR" dirty="0"/>
              <a:t>I only need the </a:t>
            </a:r>
            <a:r>
              <a:rPr lang="es-AR" dirty="0" err="1"/>
              <a:t>header</a:t>
            </a:r>
            <a:r>
              <a:rPr lang="es-AR" dirty="0"/>
              <a:t> </a:t>
            </a:r>
          </a:p>
          <a:p>
            <a:pPr algn="ctr"/>
            <a:r>
              <a:rPr lang="es-AR" dirty="0"/>
              <a:t>(</a:t>
            </a:r>
            <a:r>
              <a:rPr lang="hr-HR" dirty="0"/>
              <a:t>it conatins the</a:t>
            </a:r>
            <a:r>
              <a:rPr lang="es-AR" dirty="0"/>
              <a:t> </a:t>
            </a:r>
            <a:r>
              <a:rPr lang="es-AR" dirty="0" err="1"/>
              <a:t>MerkleRoot</a:t>
            </a:r>
            <a:r>
              <a:rPr lang="es-AR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368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n-GB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message on the Bitcoin network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n-GB" sz="2400" dirty="0">
                <a:solidFill>
                  <a:srgbClr val="7F7F7F"/>
                </a:solidFill>
              </a:rPr>
              <a:t>What a message looks like?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endParaRPr lang="es-AR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5" name="Imagen 4" descr="Una 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626B601F-8CF5-43ED-B5C4-956209023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86" y="1704759"/>
            <a:ext cx="8383381" cy="2714841"/>
          </a:xfrm>
          <a:prstGeom prst="rect">
            <a:avLst/>
          </a:pr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A12F6BE4-08D1-4F67-A9C1-393F582C4131}"/>
              </a:ext>
            </a:extLst>
          </p:cNvPr>
          <p:cNvSpPr/>
          <p:nvPr/>
        </p:nvSpPr>
        <p:spPr>
          <a:xfrm>
            <a:off x="0" y="4835723"/>
            <a:ext cx="8555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/>
              <a:t>https://github.com/jimmysong/programmingbitcoin/blob/master/ch10.asciidoc</a:t>
            </a:r>
          </a:p>
        </p:txBody>
      </p:sp>
      <p:sp>
        <p:nvSpPr>
          <p:cNvPr id="2" name="Bocadillo: ovalado 1">
            <a:extLst>
              <a:ext uri="{FF2B5EF4-FFF2-40B4-BE49-F238E27FC236}">
                <a16:creationId xmlns:a16="http://schemas.microsoft.com/office/drawing/2014/main" id="{C9613502-8B63-4354-AFDE-80A914153045}"/>
              </a:ext>
            </a:extLst>
          </p:cNvPr>
          <p:cNvSpPr/>
          <p:nvPr/>
        </p:nvSpPr>
        <p:spPr>
          <a:xfrm>
            <a:off x="4689764" y="796609"/>
            <a:ext cx="4004293" cy="1724891"/>
          </a:xfrm>
          <a:prstGeom prst="wedgeEllipseCallout">
            <a:avLst>
              <a:gd name="adj1" fmla="val -72589"/>
              <a:gd name="adj2" fmla="val 10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Length</a:t>
            </a:r>
            <a:r>
              <a:rPr lang="es-AR" b="1" dirty="0"/>
              <a:t> (4 bytes):</a:t>
            </a:r>
          </a:p>
          <a:p>
            <a:pPr marL="285750" indent="-285750" algn="ctr">
              <a:buFontTx/>
              <a:buChar char="-"/>
            </a:pPr>
            <a:r>
              <a:rPr lang="es-AR" sz="1200" dirty="0"/>
              <a:t>Little-</a:t>
            </a:r>
            <a:r>
              <a:rPr lang="es-AR" sz="1200" dirty="0" err="1"/>
              <a:t>endian</a:t>
            </a:r>
            <a:r>
              <a:rPr lang="es-AR" sz="1200" dirty="0"/>
              <a:t>!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3137598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 of 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hr-H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How to check that 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POW </a:t>
            </a:r>
            <a:r>
              <a:rPr lang="hr-H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of a block is valid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?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hash(</a:t>
            </a:r>
            <a:r>
              <a:rPr lang="es-CL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header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 &lt; target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bits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are correct 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(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according to the difficulty adjustment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</a:t>
            </a:r>
          </a:p>
        </p:txBody>
      </p:sp>
      <p:sp>
        <p:nvSpPr>
          <p:cNvPr id="9" name="Bocadillo: ovalado 8">
            <a:extLst>
              <a:ext uri="{FF2B5EF4-FFF2-40B4-BE49-F238E27FC236}">
                <a16:creationId xmlns:a16="http://schemas.microsoft.com/office/drawing/2014/main" id="{B5235762-9657-4AF8-ABF7-4CD2934DCFE2}"/>
              </a:ext>
            </a:extLst>
          </p:cNvPr>
          <p:cNvSpPr/>
          <p:nvPr/>
        </p:nvSpPr>
        <p:spPr>
          <a:xfrm>
            <a:off x="3448007" y="3130262"/>
            <a:ext cx="5068186" cy="1649929"/>
          </a:xfrm>
          <a:prstGeom prst="wedgeEllipseCallout">
            <a:avLst>
              <a:gd name="adj1" fmla="val -52301"/>
              <a:gd name="adj2" fmla="val -87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Difficulty adjustment is deterministic</a:t>
            </a:r>
            <a:r>
              <a:rPr lang="es-AR" dirty="0"/>
              <a:t>!</a:t>
            </a:r>
          </a:p>
          <a:p>
            <a:pPr algn="ctr"/>
            <a:endParaRPr lang="es-AR" dirty="0"/>
          </a:p>
          <a:p>
            <a:pPr algn="ctr"/>
            <a:r>
              <a:rPr lang="hr-HR" dirty="0"/>
              <a:t>All the nodes can check it</a:t>
            </a:r>
            <a:r>
              <a:rPr lang="es-AR" dirty="0"/>
              <a:t>!</a:t>
            </a:r>
          </a:p>
          <a:p>
            <a:pPr algn="ctr"/>
            <a:endParaRPr lang="es-AR" dirty="0"/>
          </a:p>
          <a:p>
            <a:pPr algn="ctr"/>
            <a:r>
              <a:rPr lang="hr-HR" dirty="0"/>
              <a:t>Here we use the timestamp of a block</a:t>
            </a:r>
            <a:r>
              <a:rPr lang="es-AR" dirty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38446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 of 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hr-H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How to check that 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POW </a:t>
            </a:r>
            <a:r>
              <a:rPr lang="hr-H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of a block is valid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?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hash(</a:t>
            </a:r>
            <a:r>
              <a:rPr lang="es-CL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header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 &lt; target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bits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are correct 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(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according to the difficulty adjustment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</a:t>
            </a:r>
          </a:p>
        </p:txBody>
      </p:sp>
      <p:sp>
        <p:nvSpPr>
          <p:cNvPr id="9" name="Bocadillo: ovalado 8">
            <a:extLst>
              <a:ext uri="{FF2B5EF4-FFF2-40B4-BE49-F238E27FC236}">
                <a16:creationId xmlns:a16="http://schemas.microsoft.com/office/drawing/2014/main" id="{F3645FF6-6747-4EB5-8D10-BC6C119D0621}"/>
              </a:ext>
            </a:extLst>
          </p:cNvPr>
          <p:cNvSpPr/>
          <p:nvPr/>
        </p:nvSpPr>
        <p:spPr>
          <a:xfrm>
            <a:off x="3501656" y="2745136"/>
            <a:ext cx="5068186" cy="1649929"/>
          </a:xfrm>
          <a:prstGeom prst="wedgeEllipseCallout">
            <a:avLst>
              <a:gd name="adj1" fmla="val -56918"/>
              <a:gd name="adj2" fmla="val -93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Target </a:t>
            </a:r>
            <a:r>
              <a:rPr lang="hr-HR" dirty="0"/>
              <a:t>is computed using </a:t>
            </a:r>
            <a:r>
              <a:rPr lang="es-AR" dirty="0"/>
              <a:t>bits</a:t>
            </a:r>
          </a:p>
          <a:p>
            <a:pPr algn="ctr"/>
            <a:r>
              <a:rPr lang="es-AR" dirty="0"/>
              <a:t>(</a:t>
            </a:r>
            <a:r>
              <a:rPr lang="hr-HR" dirty="0"/>
              <a:t>the ones from the</a:t>
            </a:r>
            <a:r>
              <a:rPr lang="es-AR" dirty="0"/>
              <a:t> block </a:t>
            </a:r>
            <a:r>
              <a:rPr lang="es-AR" dirty="0" err="1"/>
              <a:t>header</a:t>
            </a:r>
            <a:r>
              <a:rPr lang="es-AR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5446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 of 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Target 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hr-H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How to compute 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target?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000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Using</a:t>
            </a:r>
            <a:r>
              <a:rPr lang="es-CL" sz="2000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bits = 4 bytes</a:t>
            </a:r>
          </a:p>
          <a:p>
            <a:pPr lvl="0">
              <a:buClr>
                <a:schemeClr val="dk1"/>
              </a:buClr>
              <a:buSzPct val="100000"/>
            </a:pPr>
            <a:endParaRPr lang="es-CL" sz="20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bits </a:t>
            </a:r>
            <a:r>
              <a:rPr lang="hr-H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are two different numbers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Byte 4 </a:t>
            </a:r>
            <a:r>
              <a:rPr lang="hr-H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is the exponent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</a:t>
            </a:r>
            <a:r>
              <a:rPr lang="es-CL" sz="2000" b="1" dirty="0" err="1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exp</a:t>
            </a:r>
            <a:endParaRPr lang="es-CL" sz="2000" b="1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lvl="0" indent="-4572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Bytes 1,2,3 </a:t>
            </a:r>
            <a:r>
              <a:rPr lang="hr-H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are the coefficient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</a:t>
            </a:r>
            <a:r>
              <a:rPr lang="es-CL" sz="2000" b="1" dirty="0" err="1">
                <a:solidFill>
                  <a:srgbClr val="00B05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coeff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(</a:t>
            </a:r>
            <a:r>
              <a:rPr lang="hr-H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Little-</a:t>
            </a:r>
            <a:r>
              <a:rPr lang="es-CL" sz="2000" b="1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endian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+mj-lt"/>
              <a:buAutoNum type="arabicPeriod"/>
            </a:pPr>
            <a:endParaRPr lang="es-CL" sz="20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target = </a:t>
            </a:r>
            <a:r>
              <a:rPr lang="es-CL" sz="2000" b="1" dirty="0" err="1">
                <a:solidFill>
                  <a:srgbClr val="00B05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coeff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L" sz="2000" b="1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Calibri"/>
              </a:rPr>
              <a:t>⋅ 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256</a:t>
            </a:r>
            <a:r>
              <a:rPr lang="es-CL" sz="2000" b="1" baseline="30000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exp</a:t>
            </a:r>
            <a:r>
              <a:rPr lang="es-CL" sz="2000" b="1" baseline="30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-3</a:t>
            </a:r>
          </a:p>
          <a:p>
            <a:pPr lvl="0">
              <a:buClr>
                <a:schemeClr val="dk1"/>
              </a:buClr>
              <a:buSzPct val="100000"/>
            </a:pPr>
            <a:endParaRPr lang="es-CL" sz="20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94759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 of 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Target 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target = </a:t>
            </a:r>
            <a:r>
              <a:rPr lang="es-CL" sz="2000" b="1" dirty="0" err="1">
                <a:solidFill>
                  <a:srgbClr val="00B05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coeff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L" sz="2000" b="1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Calibri"/>
              </a:rPr>
              <a:t>⋅ 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256</a:t>
            </a:r>
            <a:r>
              <a:rPr lang="es-CL" sz="2000" b="1" baseline="30000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exp</a:t>
            </a:r>
            <a:r>
              <a:rPr lang="es-CL" sz="2000" b="1" baseline="30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-3</a:t>
            </a:r>
          </a:p>
          <a:p>
            <a:pPr lvl="0">
              <a:buClr>
                <a:schemeClr val="dk1"/>
              </a:buClr>
              <a:buSzPct val="100000"/>
            </a:pPr>
            <a:endParaRPr lang="es-CL" sz="20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604119C-7B35-459E-AD42-4D1384A9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" y="2057568"/>
            <a:ext cx="7858125" cy="248602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D5412A0-D972-4610-9A3A-1044F53E1017}"/>
              </a:ext>
            </a:extLst>
          </p:cNvPr>
          <p:cNvSpPr txBox="1"/>
          <p:nvPr/>
        </p:nvSpPr>
        <p:spPr>
          <a:xfrm>
            <a:off x="99237" y="4649914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Function implemented in </a:t>
            </a:r>
            <a:r>
              <a:rPr lang="es-AR" dirty="0"/>
              <a:t>helper.py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19305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 of 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hr-H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How to check that 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POW </a:t>
            </a:r>
            <a:r>
              <a:rPr lang="hr-H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of a block is valid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?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hash(</a:t>
            </a:r>
            <a:r>
              <a:rPr lang="es-CL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header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 &lt; target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bits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are correct 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(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according to the difficulty adjustment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007A3ECC-64D6-4C90-B4EA-AC0D6A175F6F}"/>
              </a:ext>
            </a:extLst>
          </p:cNvPr>
          <p:cNvSpPr/>
          <p:nvPr/>
        </p:nvSpPr>
        <p:spPr>
          <a:xfrm>
            <a:off x="337524" y="1765005"/>
            <a:ext cx="3293691" cy="38986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838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 of 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75F7A11-E048-4A7D-9168-C8C5118C9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80" y="1034053"/>
            <a:ext cx="69342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046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 of 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75F7A11-E048-4A7D-9168-C8C5118C9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80" y="1034053"/>
            <a:ext cx="6934200" cy="25241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D482654-E258-4A19-B18A-CFE5E30D1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18" y="1415786"/>
            <a:ext cx="5772652" cy="3453434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Bocadillo: ovalado 3">
            <a:extLst>
              <a:ext uri="{FF2B5EF4-FFF2-40B4-BE49-F238E27FC236}">
                <a16:creationId xmlns:a16="http://schemas.microsoft.com/office/drawing/2014/main" id="{AE3A0485-9AA3-48E9-8FAF-E16E273624AC}"/>
              </a:ext>
            </a:extLst>
          </p:cNvPr>
          <p:cNvSpPr/>
          <p:nvPr/>
        </p:nvSpPr>
        <p:spPr>
          <a:xfrm>
            <a:off x="6414977" y="644237"/>
            <a:ext cx="2705274" cy="1184564"/>
          </a:xfrm>
          <a:prstGeom prst="wedgeEllipseCallout">
            <a:avLst>
              <a:gd name="adj1" fmla="val -167990"/>
              <a:gd name="adj2" fmla="val 29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Block </a:t>
            </a:r>
            <a:r>
              <a:rPr lang="es-AR" dirty="0" err="1"/>
              <a:t>header</a:t>
            </a:r>
            <a:r>
              <a:rPr lang="es-AR" dirty="0"/>
              <a:t> </a:t>
            </a:r>
            <a:r>
              <a:rPr lang="hr-HR" dirty="0"/>
              <a:t>already has everything needed</a:t>
            </a:r>
            <a:r>
              <a:rPr lang="es-AR" dirty="0"/>
              <a:t>!!!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3981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 of 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75F7A11-E048-4A7D-9168-C8C5118C9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80" y="1034053"/>
            <a:ext cx="6934200" cy="252412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109DEDDB-DCD7-4859-9B46-3A7709864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25" y="1404937"/>
            <a:ext cx="8220075" cy="2333625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142980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 of 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75F7A11-E048-4A7D-9168-C8C5118C9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80" y="1034053"/>
            <a:ext cx="6934200" cy="25241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E41B435-CD45-4CED-9BAF-2DA965FB8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84" y="1452562"/>
            <a:ext cx="7296150" cy="2238375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707089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 of 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hr-H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How to check that 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POW </a:t>
            </a:r>
            <a:r>
              <a:rPr lang="hr-H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of a block is valid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?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hash(</a:t>
            </a:r>
            <a:r>
              <a:rPr lang="es-CL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header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 &lt; target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bits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are correct 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(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according to the difficulty adjustment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+mj-lt"/>
              <a:buAutoNum type="arabicPeriod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007A3ECC-64D6-4C90-B4EA-AC0D6A175F6F}"/>
              </a:ext>
            </a:extLst>
          </p:cNvPr>
          <p:cNvSpPr/>
          <p:nvPr/>
        </p:nvSpPr>
        <p:spPr>
          <a:xfrm>
            <a:off x="337524" y="2083981"/>
            <a:ext cx="6368076" cy="411125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Bocadillo: ovalado 8">
            <a:extLst>
              <a:ext uri="{FF2B5EF4-FFF2-40B4-BE49-F238E27FC236}">
                <a16:creationId xmlns:a16="http://schemas.microsoft.com/office/drawing/2014/main" id="{E8C89844-8226-42ED-89EA-EF89F9675B87}"/>
              </a:ext>
            </a:extLst>
          </p:cNvPr>
          <p:cNvSpPr/>
          <p:nvPr/>
        </p:nvSpPr>
        <p:spPr>
          <a:xfrm>
            <a:off x="1346790" y="3618836"/>
            <a:ext cx="5595443" cy="1052401"/>
          </a:xfrm>
          <a:prstGeom prst="wedgeEllipseCallout">
            <a:avLst>
              <a:gd name="adj1" fmla="val -45613"/>
              <a:gd name="adj2" fmla="val -1503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Are we solving the correct puzzle</a:t>
            </a:r>
            <a:r>
              <a:rPr lang="es-AR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171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n-GB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message on the Bitcoin network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n-GB" sz="2400" dirty="0">
                <a:solidFill>
                  <a:srgbClr val="7F7F7F"/>
                </a:solidFill>
              </a:rPr>
              <a:t>What a message looks like?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endParaRPr lang="es-AR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5" name="Imagen 4" descr="Una 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626B601F-8CF5-43ED-B5C4-956209023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86" y="1704759"/>
            <a:ext cx="8383381" cy="2714841"/>
          </a:xfrm>
          <a:prstGeom prst="rect">
            <a:avLst/>
          </a:pr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A12F6BE4-08D1-4F67-A9C1-393F582C4131}"/>
              </a:ext>
            </a:extLst>
          </p:cNvPr>
          <p:cNvSpPr/>
          <p:nvPr/>
        </p:nvSpPr>
        <p:spPr>
          <a:xfrm>
            <a:off x="0" y="4835723"/>
            <a:ext cx="8555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/>
              <a:t>https://github.com/jimmysong/programmingbitcoin/blob/master/ch10.asciidoc</a:t>
            </a:r>
          </a:p>
        </p:txBody>
      </p:sp>
      <p:sp>
        <p:nvSpPr>
          <p:cNvPr id="2" name="Bocadillo: ovalado 1">
            <a:extLst>
              <a:ext uri="{FF2B5EF4-FFF2-40B4-BE49-F238E27FC236}">
                <a16:creationId xmlns:a16="http://schemas.microsoft.com/office/drawing/2014/main" id="{C9613502-8B63-4354-AFDE-80A914153045}"/>
              </a:ext>
            </a:extLst>
          </p:cNvPr>
          <p:cNvSpPr/>
          <p:nvPr/>
        </p:nvSpPr>
        <p:spPr>
          <a:xfrm>
            <a:off x="4689764" y="796609"/>
            <a:ext cx="4004293" cy="1724891"/>
          </a:xfrm>
          <a:prstGeom prst="wedgeEllipseCallout">
            <a:avLst>
              <a:gd name="adj1" fmla="val -82623"/>
              <a:gd name="adj2" fmla="val 119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err="1"/>
              <a:t>Checksum</a:t>
            </a:r>
            <a:r>
              <a:rPr lang="es-AR" b="1" dirty="0"/>
              <a:t> (4 bytes):</a:t>
            </a:r>
          </a:p>
          <a:p>
            <a:pPr marL="285750" indent="-285750" algn="ctr">
              <a:buFontTx/>
              <a:buChar char="-"/>
            </a:pPr>
            <a:r>
              <a:rPr lang="es-AR" sz="1200" dirty="0"/>
              <a:t>Hash256(</a:t>
            </a:r>
            <a:r>
              <a:rPr lang="es-AR" sz="1200" dirty="0" err="1"/>
              <a:t>payload</a:t>
            </a:r>
            <a:r>
              <a:rPr lang="es-AR" sz="1200" dirty="0"/>
              <a:t>)[:4]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4834994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 of 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 err="1">
                <a:solidFill>
                  <a:srgbClr val="7F7F7F"/>
                </a:solidFill>
              </a:rPr>
              <a:t>Difficulty</a:t>
            </a:r>
            <a:r>
              <a:rPr lang="es-AR" sz="2400" dirty="0">
                <a:solidFill>
                  <a:srgbClr val="7F7F7F"/>
                </a:solidFill>
              </a:rPr>
              <a:t> </a:t>
            </a:r>
            <a:r>
              <a:rPr lang="es-AR" sz="2400" dirty="0" err="1">
                <a:solidFill>
                  <a:srgbClr val="7F7F7F"/>
                </a:solidFill>
              </a:rPr>
              <a:t>adjustment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bits </a:t>
            </a:r>
            <a:r>
              <a:rPr lang="hr-H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are correct 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(</a:t>
            </a:r>
            <a:r>
              <a:rPr lang="hr-H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according the difficulty adjustment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Each group of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2016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blocks in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Bitcoin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is called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L" sz="2000" b="1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difficulty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L" sz="2000" b="1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adjustment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L" sz="2000" b="1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period</a:t>
            </a:r>
            <a:endParaRPr lang="es-CL" sz="20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Target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is adjusted according to the formula:</a:t>
            </a: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CL" sz="20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es-CL" sz="2000" dirty="0" err="1">
                <a:solidFill>
                  <a:srgbClr val="00B05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time_diff</a:t>
            </a:r>
            <a:r>
              <a:rPr lang="es-CL" sz="2000" dirty="0">
                <a:solidFill>
                  <a:srgbClr val="00B05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= (</a:t>
            </a:r>
            <a:r>
              <a:rPr lang="es-CL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timestamp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of the last block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 – (</a:t>
            </a:r>
            <a:r>
              <a:rPr lang="es-CL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timestamp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of the first block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</a:t>
            </a:r>
          </a:p>
          <a:p>
            <a:pPr lvl="0">
              <a:buClr>
                <a:schemeClr val="dk1"/>
              </a:buClr>
              <a:buSzPct val="100000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es-CL" sz="2000" dirty="0" err="1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new_target</a:t>
            </a:r>
            <a:r>
              <a:rPr lang="es-CL" sz="2000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= </a:t>
            </a:r>
            <a:r>
              <a:rPr lang="es-CL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prev_target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L" sz="20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Calibri"/>
              </a:rPr>
              <a:t>⋅</a:t>
            </a:r>
            <a:r>
              <a:rPr lang="es-CL" sz="2000" dirty="0" err="1">
                <a:solidFill>
                  <a:srgbClr val="00B05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time_diff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/(2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weeks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73221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 of 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 err="1">
                <a:solidFill>
                  <a:srgbClr val="7F7F7F"/>
                </a:solidFill>
              </a:rPr>
              <a:t>Difficulty</a:t>
            </a:r>
            <a:r>
              <a:rPr lang="es-AR" sz="2400" dirty="0">
                <a:solidFill>
                  <a:srgbClr val="7F7F7F"/>
                </a:solidFill>
              </a:rPr>
              <a:t> </a:t>
            </a:r>
            <a:r>
              <a:rPr lang="es-AR" sz="2400" dirty="0" err="1">
                <a:solidFill>
                  <a:srgbClr val="7F7F7F"/>
                </a:solidFill>
              </a:rPr>
              <a:t>adjustment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bits </a:t>
            </a:r>
            <a:r>
              <a:rPr lang="hr-H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are correct 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(</a:t>
            </a:r>
            <a:r>
              <a:rPr lang="hr-H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according the difficulty adjustment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Each group of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2016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blocks in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Bitcoin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is called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L" sz="2000" b="1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difficulty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L" sz="2000" b="1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adjustment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L" sz="2000" b="1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period</a:t>
            </a:r>
            <a:endParaRPr lang="es-CL" sz="20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Target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is adjusted according to the formula:</a:t>
            </a: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CL" sz="20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es-CL" sz="2000" dirty="0" err="1">
                <a:solidFill>
                  <a:srgbClr val="00B05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time_diff</a:t>
            </a:r>
            <a:r>
              <a:rPr lang="es-CL" sz="2000" dirty="0">
                <a:solidFill>
                  <a:srgbClr val="00B05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= (</a:t>
            </a:r>
            <a:r>
              <a:rPr lang="es-CL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timestamp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of the last block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 – (</a:t>
            </a:r>
            <a:r>
              <a:rPr lang="es-CL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timestamp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of the first block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</a:t>
            </a:r>
          </a:p>
          <a:p>
            <a:pPr lvl="0">
              <a:buClr>
                <a:schemeClr val="dk1"/>
              </a:buClr>
              <a:buSzPct val="100000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es-CL" sz="2000" dirty="0" err="1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new_target</a:t>
            </a:r>
            <a:r>
              <a:rPr lang="es-CL" sz="2000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= </a:t>
            </a:r>
            <a:r>
              <a:rPr lang="es-CL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prev_target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L" sz="20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Calibri"/>
              </a:rPr>
              <a:t>⋅</a:t>
            </a:r>
            <a:r>
              <a:rPr lang="es-CL" sz="2000" dirty="0" err="1">
                <a:solidFill>
                  <a:srgbClr val="00B05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time_diff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/(2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weeks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</a:t>
            </a:r>
          </a:p>
        </p:txBody>
      </p:sp>
      <p:sp>
        <p:nvSpPr>
          <p:cNvPr id="2" name="Bocadillo: ovalado 1">
            <a:extLst>
              <a:ext uri="{FF2B5EF4-FFF2-40B4-BE49-F238E27FC236}">
                <a16:creationId xmlns:a16="http://schemas.microsoft.com/office/drawing/2014/main" id="{6F0D1B62-617A-4543-A978-250FF115B5B7}"/>
              </a:ext>
            </a:extLst>
          </p:cNvPr>
          <p:cNvSpPr/>
          <p:nvPr/>
        </p:nvSpPr>
        <p:spPr>
          <a:xfrm>
            <a:off x="1453117" y="347330"/>
            <a:ext cx="5443870" cy="1779182"/>
          </a:xfrm>
          <a:prstGeom prst="wedgeEllipseCallout">
            <a:avLst>
              <a:gd name="adj1" fmla="val -31691"/>
              <a:gd name="adj2" fmla="val 84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E.g</a:t>
            </a:r>
            <a:r>
              <a:rPr lang="es-AR" dirty="0"/>
              <a:t>. </a:t>
            </a:r>
            <a:r>
              <a:rPr lang="hr-HR" dirty="0"/>
              <a:t>for the period of blocks</a:t>
            </a:r>
            <a:r>
              <a:rPr lang="es-AR" dirty="0"/>
              <a:t>: 2017 </a:t>
            </a:r>
            <a:r>
              <a:rPr lang="hr-HR" dirty="0"/>
              <a:t>until</a:t>
            </a:r>
            <a:r>
              <a:rPr lang="es-AR" dirty="0"/>
              <a:t> 4032</a:t>
            </a:r>
            <a:endParaRPr lang="en-GB" dirty="0"/>
          </a:p>
          <a:p>
            <a:pPr algn="ctr"/>
            <a:r>
              <a:rPr lang="en-GB" dirty="0" err="1"/>
              <a:t>new_target</a:t>
            </a:r>
            <a:r>
              <a:rPr lang="en-GB" dirty="0"/>
              <a:t> </a:t>
            </a:r>
            <a:r>
              <a:rPr lang="hr-HR" dirty="0"/>
              <a:t>is computed using the difference between blocks</a:t>
            </a:r>
            <a:r>
              <a:rPr lang="en-GB" dirty="0"/>
              <a:t> 2016 </a:t>
            </a:r>
            <a:r>
              <a:rPr lang="hr-HR" dirty="0"/>
              <a:t>and</a:t>
            </a:r>
            <a:r>
              <a:rPr lang="en-GB" dirty="0"/>
              <a:t> 1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8283587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 of 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 err="1">
                <a:solidFill>
                  <a:srgbClr val="7F7F7F"/>
                </a:solidFill>
              </a:rPr>
              <a:t>Difficulty</a:t>
            </a:r>
            <a:r>
              <a:rPr lang="es-AR" sz="2400" dirty="0">
                <a:solidFill>
                  <a:srgbClr val="7F7F7F"/>
                </a:solidFill>
              </a:rPr>
              <a:t> </a:t>
            </a:r>
            <a:r>
              <a:rPr lang="es-AR" sz="2400" dirty="0" err="1">
                <a:solidFill>
                  <a:srgbClr val="7F7F7F"/>
                </a:solidFill>
              </a:rPr>
              <a:t>adjustment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bits </a:t>
            </a:r>
            <a:r>
              <a:rPr lang="hr-H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are correct 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(</a:t>
            </a:r>
            <a:r>
              <a:rPr lang="hr-H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according the difficulty adjustment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Each group of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2016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blocks in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Bitcoin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is called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L" sz="2000" b="1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difficulty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L" sz="2000" b="1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adjustment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L" sz="2000" b="1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period</a:t>
            </a:r>
            <a:endParaRPr lang="es-CL" sz="20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Target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is adjusted according to the formula:</a:t>
            </a: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CL" sz="20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es-CL" sz="2000" dirty="0" err="1">
                <a:solidFill>
                  <a:srgbClr val="00B05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time_diff</a:t>
            </a:r>
            <a:r>
              <a:rPr lang="es-CL" sz="2000" dirty="0">
                <a:solidFill>
                  <a:srgbClr val="00B05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= (</a:t>
            </a:r>
            <a:r>
              <a:rPr lang="es-CL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timestamp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of the last block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 – (</a:t>
            </a:r>
            <a:r>
              <a:rPr lang="es-CL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timestamp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of the first block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</a:t>
            </a:r>
          </a:p>
          <a:p>
            <a:pPr lvl="0">
              <a:buClr>
                <a:schemeClr val="dk1"/>
              </a:buClr>
              <a:buSzPct val="100000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es-CL" sz="2000" dirty="0" err="1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new_target</a:t>
            </a:r>
            <a:r>
              <a:rPr lang="es-CL" sz="2000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= </a:t>
            </a:r>
            <a:r>
              <a:rPr lang="es-CL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prev_target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L" sz="20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Calibri"/>
              </a:rPr>
              <a:t>⋅</a:t>
            </a:r>
            <a:r>
              <a:rPr lang="es-CL" sz="2000" dirty="0" err="1">
                <a:solidFill>
                  <a:srgbClr val="00B05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time_diff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/(2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weeks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</a:t>
            </a:r>
          </a:p>
        </p:txBody>
      </p:sp>
      <p:sp>
        <p:nvSpPr>
          <p:cNvPr id="2" name="Bocadillo: ovalado 1">
            <a:extLst>
              <a:ext uri="{FF2B5EF4-FFF2-40B4-BE49-F238E27FC236}">
                <a16:creationId xmlns:a16="http://schemas.microsoft.com/office/drawing/2014/main" id="{6F0D1B62-617A-4543-A978-250FF115B5B7}"/>
              </a:ext>
            </a:extLst>
          </p:cNvPr>
          <p:cNvSpPr/>
          <p:nvPr/>
        </p:nvSpPr>
        <p:spPr>
          <a:xfrm>
            <a:off x="1453117" y="347330"/>
            <a:ext cx="5443870" cy="1779182"/>
          </a:xfrm>
          <a:prstGeom prst="wedgeEllipseCallout">
            <a:avLst>
              <a:gd name="adj1" fmla="val -34556"/>
              <a:gd name="adj2" fmla="val 1210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E.g</a:t>
            </a:r>
            <a:r>
              <a:rPr lang="es-AR" dirty="0"/>
              <a:t>. </a:t>
            </a:r>
            <a:r>
              <a:rPr lang="hr-HR" dirty="0"/>
              <a:t>for the period of blocks</a:t>
            </a:r>
            <a:r>
              <a:rPr lang="es-AR" dirty="0"/>
              <a:t>: 2017 </a:t>
            </a:r>
            <a:r>
              <a:rPr lang="hr-HR" dirty="0"/>
              <a:t>until</a:t>
            </a:r>
            <a:r>
              <a:rPr lang="es-AR" dirty="0"/>
              <a:t> 4032</a:t>
            </a:r>
            <a:endParaRPr lang="en-GB" dirty="0"/>
          </a:p>
          <a:p>
            <a:pPr algn="ctr"/>
            <a:r>
              <a:rPr lang="hr-HR" dirty="0"/>
              <a:t>This is the target fo the</a:t>
            </a:r>
            <a:r>
              <a:rPr lang="en-GB" dirty="0"/>
              <a:t> period 1 - 2016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4243338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 of 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 err="1">
                <a:solidFill>
                  <a:srgbClr val="7F7F7F"/>
                </a:solidFill>
              </a:rPr>
              <a:t>Difficulty</a:t>
            </a:r>
            <a:r>
              <a:rPr lang="es-AR" sz="2400" dirty="0">
                <a:solidFill>
                  <a:srgbClr val="7F7F7F"/>
                </a:solidFill>
              </a:rPr>
              <a:t> </a:t>
            </a:r>
            <a:r>
              <a:rPr lang="es-AR" sz="2400" dirty="0" err="1">
                <a:solidFill>
                  <a:srgbClr val="7F7F7F"/>
                </a:solidFill>
              </a:rPr>
              <a:t>adjustment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bits </a:t>
            </a:r>
            <a:r>
              <a:rPr lang="hr-H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are correct 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(</a:t>
            </a:r>
            <a:r>
              <a:rPr lang="hr-H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according the difficulty adjustment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Each group of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2016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blocks in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Bitcoin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is called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L" sz="2000" b="1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difficulty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L" sz="2000" b="1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adjustment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L" sz="2000" b="1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period</a:t>
            </a:r>
            <a:endParaRPr lang="es-CL" sz="20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Target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is adjusted according to the formula:</a:t>
            </a: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CL" sz="20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es-CL" sz="2000" dirty="0" err="1">
                <a:solidFill>
                  <a:srgbClr val="00B05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time_diff</a:t>
            </a:r>
            <a:r>
              <a:rPr lang="es-CL" sz="2000" dirty="0">
                <a:solidFill>
                  <a:srgbClr val="00B05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= (</a:t>
            </a:r>
            <a:r>
              <a:rPr lang="es-CL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timestamp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of the last block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 – (</a:t>
            </a:r>
            <a:r>
              <a:rPr lang="es-CL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timestamp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of the first block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</a:t>
            </a:r>
          </a:p>
          <a:p>
            <a:pPr lvl="0">
              <a:buClr>
                <a:schemeClr val="dk1"/>
              </a:buClr>
              <a:buSzPct val="100000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es-CL" sz="2000" dirty="0" err="1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new_target</a:t>
            </a:r>
            <a:r>
              <a:rPr lang="es-CL" sz="2000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= </a:t>
            </a:r>
            <a:r>
              <a:rPr lang="es-CL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prev_target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L" sz="20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Calibri"/>
              </a:rPr>
              <a:t>⋅</a:t>
            </a:r>
            <a:r>
              <a:rPr lang="es-CL" sz="2000" dirty="0" err="1">
                <a:solidFill>
                  <a:srgbClr val="00B05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time_diff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/(2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weeks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</a:t>
            </a:r>
          </a:p>
        </p:txBody>
      </p:sp>
      <p:sp>
        <p:nvSpPr>
          <p:cNvPr id="2" name="Bocadillo: ovalado 1">
            <a:extLst>
              <a:ext uri="{FF2B5EF4-FFF2-40B4-BE49-F238E27FC236}">
                <a16:creationId xmlns:a16="http://schemas.microsoft.com/office/drawing/2014/main" id="{6F0D1B62-617A-4543-A978-250FF115B5B7}"/>
              </a:ext>
            </a:extLst>
          </p:cNvPr>
          <p:cNvSpPr/>
          <p:nvPr/>
        </p:nvSpPr>
        <p:spPr>
          <a:xfrm>
            <a:off x="1453117" y="347330"/>
            <a:ext cx="5443870" cy="1779182"/>
          </a:xfrm>
          <a:prstGeom prst="wedgeEllipseCallout">
            <a:avLst>
              <a:gd name="adj1" fmla="val -32863"/>
              <a:gd name="adj2" fmla="val 848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Remark</a:t>
            </a:r>
            <a:r>
              <a:rPr lang="es-AR" dirty="0"/>
              <a:t>:</a:t>
            </a:r>
          </a:p>
          <a:p>
            <a:pPr algn="ctr"/>
            <a:r>
              <a:rPr lang="hr-HR" dirty="0"/>
              <a:t>If</a:t>
            </a:r>
            <a:r>
              <a:rPr lang="es-AR" dirty="0"/>
              <a:t> </a:t>
            </a:r>
            <a:r>
              <a:rPr lang="es-AR" dirty="0" err="1"/>
              <a:t>time_diff</a:t>
            </a:r>
            <a:r>
              <a:rPr lang="es-AR" dirty="0"/>
              <a:t>&gt;8 </a:t>
            </a:r>
            <a:r>
              <a:rPr lang="hr-HR" dirty="0"/>
              <a:t>weeks we will use 8 weeks</a:t>
            </a:r>
            <a:endParaRPr lang="es-AR" dirty="0"/>
          </a:p>
          <a:p>
            <a:pPr algn="ctr"/>
            <a:r>
              <a:rPr lang="hr-HR" dirty="0"/>
              <a:t>If</a:t>
            </a:r>
            <a:r>
              <a:rPr lang="es-AR" dirty="0"/>
              <a:t> </a:t>
            </a:r>
            <a:r>
              <a:rPr lang="es-AR" dirty="0" err="1"/>
              <a:t>time_diff</a:t>
            </a:r>
            <a:r>
              <a:rPr lang="es-AR" dirty="0"/>
              <a:t>&lt;3.5 </a:t>
            </a:r>
            <a:r>
              <a:rPr lang="hr-HR" dirty="0"/>
              <a:t>days we will use 3.5 days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034288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 of 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 err="1">
                <a:solidFill>
                  <a:srgbClr val="7F7F7F"/>
                </a:solidFill>
              </a:rPr>
              <a:t>Difficulty</a:t>
            </a:r>
            <a:r>
              <a:rPr lang="es-AR" sz="2400" dirty="0">
                <a:solidFill>
                  <a:srgbClr val="7F7F7F"/>
                </a:solidFill>
              </a:rPr>
              <a:t> </a:t>
            </a:r>
            <a:r>
              <a:rPr lang="es-AR" sz="2400" dirty="0" err="1">
                <a:solidFill>
                  <a:srgbClr val="7F7F7F"/>
                </a:solidFill>
              </a:rPr>
              <a:t>adjustment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bits </a:t>
            </a:r>
            <a:r>
              <a:rPr lang="hr-H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are correct 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(</a:t>
            </a:r>
            <a:r>
              <a:rPr lang="hr-H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according the difficulty adjustment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Each group of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2016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blocks in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Bitcoin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is called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L" sz="2000" b="1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difficulty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L" sz="2000" b="1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adjustment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L" sz="2000" b="1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period</a:t>
            </a:r>
            <a:endParaRPr lang="es-CL" sz="20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Target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is adjusted according to the formula:</a:t>
            </a: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CL" sz="20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es-CL" sz="2000" dirty="0" err="1">
                <a:solidFill>
                  <a:srgbClr val="00B05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time_diff</a:t>
            </a:r>
            <a:r>
              <a:rPr lang="es-CL" sz="2000" dirty="0">
                <a:solidFill>
                  <a:srgbClr val="00B05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= (</a:t>
            </a:r>
            <a:r>
              <a:rPr lang="es-CL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timestamp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of the last block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 – (</a:t>
            </a:r>
            <a:r>
              <a:rPr lang="es-CL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timestamp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of the first block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</a:t>
            </a:r>
          </a:p>
          <a:p>
            <a:pPr lvl="0">
              <a:buClr>
                <a:schemeClr val="dk1"/>
              </a:buClr>
              <a:buSzPct val="100000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es-CL" sz="2000" dirty="0" err="1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new_target</a:t>
            </a:r>
            <a:r>
              <a:rPr lang="es-CL" sz="2000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= </a:t>
            </a:r>
            <a:r>
              <a:rPr lang="es-CL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prev_target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L" sz="20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Calibri"/>
              </a:rPr>
              <a:t>⋅</a:t>
            </a:r>
            <a:r>
              <a:rPr lang="es-CL" sz="2000" dirty="0" err="1">
                <a:solidFill>
                  <a:srgbClr val="00B05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time_diff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/(2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weeks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</a:t>
            </a:r>
          </a:p>
        </p:txBody>
      </p:sp>
      <p:sp>
        <p:nvSpPr>
          <p:cNvPr id="2" name="Bocadillo: ovalado 1">
            <a:extLst>
              <a:ext uri="{FF2B5EF4-FFF2-40B4-BE49-F238E27FC236}">
                <a16:creationId xmlns:a16="http://schemas.microsoft.com/office/drawing/2014/main" id="{6F0D1B62-617A-4543-A978-250FF115B5B7}"/>
              </a:ext>
            </a:extLst>
          </p:cNvPr>
          <p:cNvSpPr/>
          <p:nvPr/>
        </p:nvSpPr>
        <p:spPr>
          <a:xfrm>
            <a:off x="1453117" y="347330"/>
            <a:ext cx="5443870" cy="1779182"/>
          </a:xfrm>
          <a:prstGeom prst="wedgeEllipseCallout">
            <a:avLst>
              <a:gd name="adj1" fmla="val -32863"/>
              <a:gd name="adj2" fmla="val 848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Remark</a:t>
            </a:r>
            <a:r>
              <a:rPr lang="es-AR" dirty="0"/>
              <a:t>:</a:t>
            </a:r>
          </a:p>
          <a:p>
            <a:pPr algn="ctr"/>
            <a:r>
              <a:rPr lang="hr-HR" dirty="0"/>
              <a:t>Another</a:t>
            </a:r>
            <a:r>
              <a:rPr lang="es-AR" dirty="0"/>
              <a:t> </a:t>
            </a:r>
            <a:r>
              <a:rPr lang="es-AR" dirty="0" err="1"/>
              <a:t>one</a:t>
            </a:r>
            <a:r>
              <a:rPr lang="es-AR" dirty="0"/>
              <a:t>-off bug </a:t>
            </a:r>
            <a:r>
              <a:rPr lang="hr-HR" dirty="0"/>
              <a:t>from</a:t>
            </a:r>
            <a:r>
              <a:rPr lang="es-AR" dirty="0"/>
              <a:t> Satoshi: </a:t>
            </a:r>
            <a:r>
              <a:rPr lang="hr-HR" dirty="0"/>
              <a:t>the difference is</a:t>
            </a:r>
            <a:r>
              <a:rPr lang="es-AR" dirty="0"/>
              <a:t> </a:t>
            </a:r>
            <a:r>
              <a:rPr lang="hr-HR" dirty="0"/>
              <a:t>between </a:t>
            </a:r>
            <a:r>
              <a:rPr lang="es-AR" dirty="0"/>
              <a:t>2015 </a:t>
            </a:r>
            <a:r>
              <a:rPr lang="hr-HR" dirty="0"/>
              <a:t>blocks</a:t>
            </a:r>
            <a:r>
              <a:rPr lang="es-AR" dirty="0"/>
              <a:t>, </a:t>
            </a:r>
            <a:r>
              <a:rPr lang="hr-HR" dirty="0"/>
              <a:t>so not precisely 2 weeks</a:t>
            </a:r>
            <a:r>
              <a:rPr lang="es-A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8568947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 of 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 err="1">
                <a:solidFill>
                  <a:srgbClr val="7F7F7F"/>
                </a:solidFill>
              </a:rPr>
              <a:t>Difficulty</a:t>
            </a:r>
            <a:r>
              <a:rPr lang="es-AR" sz="2400" dirty="0">
                <a:solidFill>
                  <a:srgbClr val="7F7F7F"/>
                </a:solidFill>
              </a:rPr>
              <a:t> </a:t>
            </a:r>
            <a:r>
              <a:rPr lang="es-AR" sz="2400" dirty="0" err="1">
                <a:solidFill>
                  <a:srgbClr val="7F7F7F"/>
                </a:solidFill>
              </a:rPr>
              <a:t>adjustment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1204BDD-B157-4C2D-BC95-3D0529675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66" y="1277735"/>
            <a:ext cx="7591647" cy="341896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1FD76FF-2CA4-4553-AD44-18708B1B4119}"/>
              </a:ext>
            </a:extLst>
          </p:cNvPr>
          <p:cNvSpPr txBox="1"/>
          <p:nvPr/>
        </p:nvSpPr>
        <p:spPr>
          <a:xfrm>
            <a:off x="11129" y="4758206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Function</a:t>
            </a:r>
            <a:r>
              <a:rPr lang="es-AR" dirty="0"/>
              <a:t> </a:t>
            </a:r>
            <a:r>
              <a:rPr lang="es-AR" dirty="0" err="1"/>
              <a:t>implemented</a:t>
            </a:r>
            <a:r>
              <a:rPr lang="es-AR" dirty="0"/>
              <a:t> in helper.py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527020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 of 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 err="1">
                <a:solidFill>
                  <a:srgbClr val="7F7F7F"/>
                </a:solidFill>
              </a:rPr>
              <a:t>Difficulty</a:t>
            </a:r>
            <a:r>
              <a:rPr lang="es-AR" sz="2400" dirty="0">
                <a:solidFill>
                  <a:srgbClr val="7F7F7F"/>
                </a:solidFill>
              </a:rPr>
              <a:t> </a:t>
            </a:r>
            <a:r>
              <a:rPr lang="es-AR" sz="2400" dirty="0" err="1">
                <a:solidFill>
                  <a:srgbClr val="7F7F7F"/>
                </a:solidFill>
              </a:rPr>
              <a:t>adjustment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1204BDD-B157-4C2D-BC95-3D0529675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66" y="1277735"/>
            <a:ext cx="7591647" cy="341896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1FD76FF-2CA4-4553-AD44-18708B1B4119}"/>
              </a:ext>
            </a:extLst>
          </p:cNvPr>
          <p:cNvSpPr txBox="1"/>
          <p:nvPr/>
        </p:nvSpPr>
        <p:spPr>
          <a:xfrm>
            <a:off x="11129" y="4758206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Function</a:t>
            </a:r>
            <a:r>
              <a:rPr lang="es-AR" dirty="0"/>
              <a:t> </a:t>
            </a:r>
            <a:r>
              <a:rPr lang="es-AR" dirty="0" err="1"/>
              <a:t>implemented</a:t>
            </a:r>
            <a:r>
              <a:rPr lang="es-AR" dirty="0"/>
              <a:t> in helper.py</a:t>
            </a:r>
            <a:endParaRPr lang="en-GB" dirty="0"/>
          </a:p>
        </p:txBody>
      </p:sp>
      <p:sp>
        <p:nvSpPr>
          <p:cNvPr id="10" name="Bocadillo: ovalado 9">
            <a:extLst>
              <a:ext uri="{FF2B5EF4-FFF2-40B4-BE49-F238E27FC236}">
                <a16:creationId xmlns:a16="http://schemas.microsoft.com/office/drawing/2014/main" id="{81D9364A-392E-4951-ABBE-139016A7F4C2}"/>
              </a:ext>
            </a:extLst>
          </p:cNvPr>
          <p:cNvSpPr/>
          <p:nvPr/>
        </p:nvSpPr>
        <p:spPr>
          <a:xfrm>
            <a:off x="1453117" y="347330"/>
            <a:ext cx="5443870" cy="1779182"/>
          </a:xfrm>
          <a:prstGeom prst="wedgeEllipseCallout">
            <a:avLst>
              <a:gd name="adj1" fmla="val -23097"/>
              <a:gd name="adj2" fmla="val 143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Target </a:t>
            </a:r>
            <a:r>
              <a:rPr lang="hr-HR" dirty="0"/>
              <a:t>of the</a:t>
            </a:r>
            <a:r>
              <a:rPr lang="es-AR" dirty="0"/>
              <a:t> </a:t>
            </a:r>
            <a:r>
              <a:rPr lang="es-AR" dirty="0" err="1"/>
              <a:t>genesys</a:t>
            </a:r>
            <a:r>
              <a:rPr lang="es-AR" dirty="0"/>
              <a:t> block; </a:t>
            </a:r>
            <a:r>
              <a:rPr lang="hr-HR" dirty="0"/>
              <a:t>it can never be lower than this</a:t>
            </a:r>
            <a:r>
              <a:rPr lang="es-A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376957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 of 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 err="1">
                <a:solidFill>
                  <a:srgbClr val="7F7F7F"/>
                </a:solidFill>
              </a:rPr>
              <a:t>Difficulty</a:t>
            </a:r>
            <a:r>
              <a:rPr lang="es-AR" sz="2400" dirty="0">
                <a:solidFill>
                  <a:srgbClr val="7F7F7F"/>
                </a:solidFill>
              </a:rPr>
              <a:t> </a:t>
            </a:r>
            <a:r>
              <a:rPr lang="es-AR" sz="2400" dirty="0" err="1">
                <a:solidFill>
                  <a:srgbClr val="7F7F7F"/>
                </a:solidFill>
              </a:rPr>
              <a:t>adjustment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1FD76FF-2CA4-4553-AD44-18708B1B4119}"/>
              </a:ext>
            </a:extLst>
          </p:cNvPr>
          <p:cNvSpPr txBox="1"/>
          <p:nvPr/>
        </p:nvSpPr>
        <p:spPr>
          <a:xfrm>
            <a:off x="11129" y="4758206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Function</a:t>
            </a:r>
            <a:r>
              <a:rPr lang="es-AR" dirty="0"/>
              <a:t> </a:t>
            </a:r>
            <a:r>
              <a:rPr lang="es-AR" dirty="0" err="1"/>
              <a:t>implemented</a:t>
            </a:r>
            <a:r>
              <a:rPr lang="es-AR" dirty="0"/>
              <a:t> in helper.py</a:t>
            </a:r>
            <a:endParaRPr lang="en-GB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6AEB821-F83E-41BB-BFD5-473922F4C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80" y="996719"/>
            <a:ext cx="6377133" cy="362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6611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CL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</a:t>
            </a:r>
            <a:r>
              <a:rPr lang="es-CL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s-CL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hr-H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With this, our implementation can download the block headers, and verify that they all satisfy the proof-of-work for this block!</a:t>
            </a:r>
          </a:p>
          <a:p>
            <a:pPr lvl="0">
              <a:buClr>
                <a:schemeClr val="dk1"/>
              </a:buClr>
              <a:buSzPct val="100000"/>
            </a:pPr>
            <a:endParaRPr lang="hr-HR" sz="20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hr-H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As an </a:t>
            </a:r>
            <a:r>
              <a:rPr lang="en-US" sz="2000" b="1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exerci</a:t>
            </a:r>
            <a:r>
              <a:rPr lang="hr-H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</a:t>
            </a: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</a:t>
            </a:r>
            <a:r>
              <a:rPr lang="hr-H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you can use our implementation to verify this!</a:t>
            </a:r>
            <a:endParaRPr lang="es-CL" sz="20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lvl="0" indent="-457200">
              <a:buClr>
                <a:schemeClr val="dk1"/>
              </a:buClr>
              <a:buSzPct val="100000"/>
              <a:buFont typeface="+mj-lt"/>
              <a:buAutoNum type="arabicPeriod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1682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hr-H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You can read more in</a:t>
            </a:r>
            <a:r>
              <a:rPr lang="es-CL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Programming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Bitcoin, </a:t>
            </a:r>
            <a:r>
              <a:rPr lang="hr-H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chapters</a:t>
            </a: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9,10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https://en.bitcoin.it/wiki/Protocol_documentation</a:t>
            </a:r>
          </a:p>
          <a:p>
            <a:pPr lvl="0">
              <a:buClr>
                <a:schemeClr val="dk1"/>
              </a:buClr>
              <a:buSzPct val="100000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lvl="0" indent="-457200">
              <a:buClr>
                <a:schemeClr val="dk1"/>
              </a:buClr>
              <a:buSzPct val="100000"/>
              <a:buFont typeface="+mj-lt"/>
              <a:buAutoNum type="arabicPeriod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CL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033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141708" y="94954"/>
            <a:ext cx="7792492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n-GB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message on the Bitcoin network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n-GB" sz="2400" dirty="0">
                <a:solidFill>
                  <a:srgbClr val="7F7F7F"/>
                </a:solidFill>
              </a:rPr>
              <a:t>What a message looks like?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BC34508B-599C-41DC-8411-05FD037558F4}"/>
              </a:ext>
            </a:extLst>
          </p:cNvPr>
          <p:cNvSpPr txBox="1"/>
          <p:nvPr/>
        </p:nvSpPr>
        <p:spPr>
          <a:xfrm>
            <a:off x="337524" y="1480249"/>
            <a:ext cx="8723818" cy="342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endParaRPr lang="es-AR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5" name="Imagen 4" descr="Una 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626B601F-8CF5-43ED-B5C4-956209023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86" y="1704759"/>
            <a:ext cx="8383381" cy="2714841"/>
          </a:xfrm>
          <a:prstGeom prst="rect">
            <a:avLst/>
          </a:pr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A12F6BE4-08D1-4F67-A9C1-393F582C4131}"/>
              </a:ext>
            </a:extLst>
          </p:cNvPr>
          <p:cNvSpPr/>
          <p:nvPr/>
        </p:nvSpPr>
        <p:spPr>
          <a:xfrm>
            <a:off x="0" y="4835723"/>
            <a:ext cx="8555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/>
              <a:t>https://github.com/jimmysong/programmingbitcoin/blob/master/ch10.asciidoc</a:t>
            </a:r>
          </a:p>
        </p:txBody>
      </p:sp>
      <p:sp>
        <p:nvSpPr>
          <p:cNvPr id="2" name="Bocadillo: ovalado 1">
            <a:extLst>
              <a:ext uri="{FF2B5EF4-FFF2-40B4-BE49-F238E27FC236}">
                <a16:creationId xmlns:a16="http://schemas.microsoft.com/office/drawing/2014/main" id="{C9613502-8B63-4354-AFDE-80A914153045}"/>
              </a:ext>
            </a:extLst>
          </p:cNvPr>
          <p:cNvSpPr/>
          <p:nvPr/>
        </p:nvSpPr>
        <p:spPr>
          <a:xfrm>
            <a:off x="4689764" y="796609"/>
            <a:ext cx="4004293" cy="1724891"/>
          </a:xfrm>
          <a:prstGeom prst="wedgeEllipseCallout">
            <a:avLst>
              <a:gd name="adj1" fmla="val -82969"/>
              <a:gd name="adj2" fmla="val 1472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The meat</a:t>
            </a:r>
            <a:r>
              <a:rPr lang="es-AR" b="1" dirty="0"/>
              <a:t>!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325295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2285</Words>
  <Application>Microsoft Office PowerPoint</Application>
  <PresentationFormat>On-screen Show (16:9)</PresentationFormat>
  <Paragraphs>572</Paragraphs>
  <Slides>89</Slides>
  <Notes>89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89</vt:i4>
      </vt:variant>
    </vt:vector>
  </HeadingPairs>
  <TitlesOfParts>
    <vt:vector size="94" baseType="lpstr">
      <vt:lpstr>Arial</vt:lpstr>
      <vt:lpstr>Calibri</vt:lpstr>
      <vt:lpstr>Cambria Math</vt:lpstr>
      <vt:lpstr>Tema de Office</vt:lpstr>
      <vt:lpstr>Tema de Office</vt:lpstr>
      <vt:lpstr>The Bitcoin Network</vt:lpstr>
      <vt:lpstr>Bitcoin network</vt:lpstr>
      <vt:lpstr>Bitcoin network</vt:lpstr>
      <vt:lpstr>A message on the Bitcoin network</vt:lpstr>
      <vt:lpstr>A message on the Bitcoin network</vt:lpstr>
      <vt:lpstr>A message on the Bitcoin network</vt:lpstr>
      <vt:lpstr>A message on the Bitcoin network</vt:lpstr>
      <vt:lpstr>A message on the Bitcoin network</vt:lpstr>
      <vt:lpstr>A message on the Bitcoin network</vt:lpstr>
      <vt:lpstr>A message on the Bitcoin network</vt:lpstr>
      <vt:lpstr>A message on the Bitcoin network</vt:lpstr>
      <vt:lpstr>A message on the Bitcoin network</vt:lpstr>
      <vt:lpstr>Bitcoin network</vt:lpstr>
      <vt:lpstr>Bitcoin network</vt:lpstr>
      <vt:lpstr>Bitcoin network</vt:lpstr>
      <vt:lpstr>Bitcoin network</vt:lpstr>
      <vt:lpstr>Bitcoin network</vt:lpstr>
      <vt:lpstr>Bitcoin network</vt:lpstr>
      <vt:lpstr>Bitcoin network</vt:lpstr>
      <vt:lpstr>Bitcoin network</vt:lpstr>
      <vt:lpstr>Bitcoin network</vt:lpstr>
      <vt:lpstr>Bitcoin network</vt:lpstr>
      <vt:lpstr>Bitcoin network</vt:lpstr>
      <vt:lpstr>Bitcoin network</vt:lpstr>
      <vt:lpstr>Bitcoin network</vt:lpstr>
      <vt:lpstr>Bitcoin network</vt:lpstr>
      <vt:lpstr>Bitcoin network</vt:lpstr>
      <vt:lpstr>Bitcoin network</vt:lpstr>
      <vt:lpstr>Bitcoin network</vt:lpstr>
      <vt:lpstr>Bitcoin network</vt:lpstr>
      <vt:lpstr>A simple node</vt:lpstr>
      <vt:lpstr>A simple node</vt:lpstr>
      <vt:lpstr>A simple node</vt:lpstr>
      <vt:lpstr>A simple node</vt:lpstr>
      <vt:lpstr>A simple node</vt:lpstr>
      <vt:lpstr>A simple node</vt:lpstr>
      <vt:lpstr>A simple node</vt:lpstr>
      <vt:lpstr>A simple node</vt:lpstr>
      <vt:lpstr>A simple node</vt:lpstr>
      <vt:lpstr>A simple node</vt:lpstr>
      <vt:lpstr>A simple node</vt:lpstr>
      <vt:lpstr>A simple node</vt:lpstr>
      <vt:lpstr>Bitcoin network</vt:lpstr>
      <vt:lpstr>Bitcoin network</vt:lpstr>
      <vt:lpstr>Bitcoin network</vt:lpstr>
      <vt:lpstr>Bitcoin network</vt:lpstr>
      <vt:lpstr>Bitcoin network</vt:lpstr>
      <vt:lpstr>Bitcoin network</vt:lpstr>
      <vt:lpstr>Bitcoin network</vt:lpstr>
      <vt:lpstr>Block headers</vt:lpstr>
      <vt:lpstr>Block headers</vt:lpstr>
      <vt:lpstr>Block headers</vt:lpstr>
      <vt:lpstr>Block headers</vt:lpstr>
      <vt:lpstr>Block headers</vt:lpstr>
      <vt:lpstr>Block headers</vt:lpstr>
      <vt:lpstr>Block headers</vt:lpstr>
      <vt:lpstr>Bitcoin network</vt:lpstr>
      <vt:lpstr>Block headers</vt:lpstr>
      <vt:lpstr>Block headers</vt:lpstr>
      <vt:lpstr>Block headers</vt:lpstr>
      <vt:lpstr>Block headers</vt:lpstr>
      <vt:lpstr>Block headers</vt:lpstr>
      <vt:lpstr>Block headers</vt:lpstr>
      <vt:lpstr>Block headers</vt:lpstr>
      <vt:lpstr>Block headers</vt:lpstr>
      <vt:lpstr>Block headers</vt:lpstr>
      <vt:lpstr>Proof of work</vt:lpstr>
      <vt:lpstr>Proof of work</vt:lpstr>
      <vt:lpstr>Proof of work</vt:lpstr>
      <vt:lpstr>Proof of work</vt:lpstr>
      <vt:lpstr>Proof of work</vt:lpstr>
      <vt:lpstr>Proof of work</vt:lpstr>
      <vt:lpstr>Proof of work</vt:lpstr>
      <vt:lpstr>Proof of work</vt:lpstr>
      <vt:lpstr>Proof of work</vt:lpstr>
      <vt:lpstr>Proof of work</vt:lpstr>
      <vt:lpstr>Proof of work</vt:lpstr>
      <vt:lpstr>Proof of work</vt:lpstr>
      <vt:lpstr>Proof of work</vt:lpstr>
      <vt:lpstr>Proof of work</vt:lpstr>
      <vt:lpstr>Proof of work</vt:lpstr>
      <vt:lpstr>Proof of work</vt:lpstr>
      <vt:lpstr>Proof of work</vt:lpstr>
      <vt:lpstr>Proof of work</vt:lpstr>
      <vt:lpstr>Proof of work</vt:lpstr>
      <vt:lpstr>Proof of work</vt:lpstr>
      <vt:lpstr>Proof of work</vt:lpstr>
      <vt:lpstr>Proof of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Domagoj Vrgoc</dc:creator>
  <cp:lastModifiedBy>Domagoj Vrgoč</cp:lastModifiedBy>
  <cp:revision>429</cp:revision>
  <dcterms:modified xsi:type="dcterms:W3CDTF">2023-01-10T17:00:15Z</dcterms:modified>
</cp:coreProperties>
</file>