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8"/>
  </p:notesMasterIdLst>
  <p:sldIdLst>
    <p:sldId id="256" r:id="rId2"/>
    <p:sldId id="275" r:id="rId3"/>
    <p:sldId id="283" r:id="rId4"/>
    <p:sldId id="284" r:id="rId5"/>
    <p:sldId id="277" r:id="rId6"/>
    <p:sldId id="278" r:id="rId7"/>
    <p:sldId id="285" r:id="rId8"/>
    <p:sldId id="286" r:id="rId9"/>
    <p:sldId id="287" r:id="rId10"/>
    <p:sldId id="279" r:id="rId11"/>
    <p:sldId id="280" r:id="rId12"/>
    <p:sldId id="281" r:id="rId13"/>
    <p:sldId id="282" r:id="rId14"/>
    <p:sldId id="288" r:id="rId15"/>
    <p:sldId id="28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27.3.2020.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Dodala sam objašnjenja pored svake funkcije, nadam se da će vam biti lakše da pratite. Ipak po negde ima Notes pa i to pratitite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3A4D5-FB9C-400D-91DD-76F5FAF23306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568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3A4D5-FB9C-400D-91DD-76F5FAF23306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7719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Tada za poslednji element dodamo da je njigov sledbenik novi čvor kog smo kreirali, a da je prehodnik novog čvora temp. Nema potrebe dodavati sledbenika za novi čvor, jer je on prilikom kreiranja dobio sledbenik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3A4D5-FB9C-400D-91DD-76F5FAF23306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8814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www.geeksforgeeks.org/data-structures/linked-list/singly-linked-li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list?slide=1" TargetMode="External"/><Relationship Id="rId4" Type="http://schemas.openxmlformats.org/officeDocument/2006/relationships/hyperlink" Target="https://www.geeksforgeeks.org/circular-linked-lis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/>
              <a:t>RAČUNSKE VEŽBE – TERMIN BR. 5 –30.3.2020.</a:t>
            </a:r>
          </a:p>
          <a:p>
            <a:r>
              <a:rPr lang="sr-Latn-RS" dirty="0"/>
              <a:t> DVOSTRUKO I KRUŽNO ULANČANE LISTE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TEHNIKA; INFORMATIKA MATEMATIKA; SOFTVERSKO INŽENJERSTVO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Kružno</a:t>
            </a:r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povezana lista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Slično kao kod kreiranja elementa jednostruko ulančane liste</a:t>
            </a:r>
          </a:p>
          <a:p>
            <a:r>
              <a:rPr lang="sr-Latn-RS" dirty="0"/>
              <a:t>Ako je lista prazna, i front i rear postaju novi čvor</a:t>
            </a:r>
          </a:p>
          <a:p>
            <a:r>
              <a:rPr lang="sr-Latn-RS" dirty="0"/>
              <a:t>Inače novi čvor dodajete na kraj, i on postaje rep, a njegov sledbenik postaje front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Kreiranje elementa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500" dirty="0"/>
              <a:t>void create()</a:t>
            </a:r>
          </a:p>
          <a:p>
            <a:pPr marL="0" indent="0">
              <a:buNone/>
            </a:pPr>
            <a:r>
              <a:rPr lang="sr-Latn-RS" sz="1500" dirty="0"/>
              <a:t>{  node *newnode;</a:t>
            </a:r>
          </a:p>
          <a:p>
            <a:pPr marL="0" indent="0">
              <a:buNone/>
            </a:pPr>
            <a:r>
              <a:rPr lang="sr-Latn-RS" sz="1500" dirty="0"/>
              <a:t>    newnode=(node*)malloc(sizeof(node));</a:t>
            </a:r>
          </a:p>
          <a:p>
            <a:pPr marL="0" indent="0">
              <a:buNone/>
            </a:pPr>
            <a:r>
              <a:rPr lang="sr-Latn-RS" sz="1500" dirty="0"/>
              <a:t>    printf("\nEnter the node value : ");</a:t>
            </a:r>
          </a:p>
          <a:p>
            <a:pPr marL="0" indent="0">
              <a:buNone/>
            </a:pPr>
            <a:r>
              <a:rPr lang="sr-Latn-RS" sz="1500" dirty="0"/>
              <a:t>    scanf("%d",&amp;newnode-&gt;info); newnode-&gt;next=NULL;</a:t>
            </a:r>
          </a:p>
          <a:p>
            <a:pPr marL="0" indent="0">
              <a:buNone/>
            </a:pPr>
            <a:r>
              <a:rPr lang="sr-Latn-RS" sz="1500" dirty="0"/>
              <a:t>    if(rear==NULL) front=rear=newnode;</a:t>
            </a:r>
          </a:p>
          <a:p>
            <a:pPr marL="0" indent="0">
              <a:buNone/>
            </a:pPr>
            <a:r>
              <a:rPr lang="sr-Latn-RS" sz="1500" dirty="0"/>
              <a:t>    else  { rear-&gt;next=newnode; rear=newnode;</a:t>
            </a:r>
          </a:p>
          <a:p>
            <a:pPr marL="0" indent="0">
              <a:buNone/>
            </a:pPr>
            <a:r>
              <a:rPr lang="sr-Latn-RS" sz="1500" dirty="0"/>
              <a:t>    }</a:t>
            </a:r>
          </a:p>
          <a:p>
            <a:pPr marL="0" indent="0">
              <a:buNone/>
            </a:pPr>
            <a:r>
              <a:rPr lang="sr-Latn-RS" sz="1500" dirty="0"/>
              <a:t>    rear-&gt;next=front;</a:t>
            </a:r>
          </a:p>
          <a:p>
            <a:pPr marL="0" indent="0">
              <a:buNone/>
            </a:pPr>
            <a:r>
              <a:rPr lang="sr-Latn-RS" sz="1500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2" descr="Circularly-linked-list.svg">
            <a:extLst>
              <a:ext uri="{FF2B5EF4-FFF2-40B4-BE49-F238E27FC236}">
                <a16:creationId xmlns:a16="http://schemas.microsoft.com/office/drawing/2014/main" id="{E32B255B-1DBE-4FDE-823F-68043047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97975"/>
            <a:ext cx="33337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Kružno</a:t>
            </a:r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povezana lista – brisanje elementa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del()</a:t>
            </a:r>
          </a:p>
          <a:p>
            <a:pPr marL="0" indent="0">
              <a:buNone/>
            </a:pPr>
            <a:r>
              <a:rPr lang="sr-Latn-RS" dirty="0"/>
              <a:t>{   temp=front;</a:t>
            </a:r>
          </a:p>
          <a:p>
            <a:pPr marL="0" indent="0">
              <a:buNone/>
            </a:pPr>
            <a:r>
              <a:rPr lang="sr-Latn-RS" dirty="0"/>
              <a:t>    if(front==NULL)</a:t>
            </a:r>
          </a:p>
          <a:p>
            <a:pPr marL="0" indent="0">
              <a:buNone/>
            </a:pPr>
            <a:r>
              <a:rPr lang="sr-Latn-RS" dirty="0"/>
              <a:t>        printf("\nUnderflow :");</a:t>
            </a:r>
          </a:p>
          <a:p>
            <a:pPr marL="0" indent="0">
              <a:buNone/>
            </a:pPr>
            <a:r>
              <a:rPr lang="sr-Latn-RS" dirty="0"/>
              <a:t>    else  {</a:t>
            </a:r>
          </a:p>
          <a:p>
            <a:pPr marL="0" indent="0">
              <a:buNone/>
            </a:pPr>
            <a:r>
              <a:rPr lang="sr-Latn-RS" dirty="0"/>
              <a:t>        if(front==rear)</a:t>
            </a:r>
          </a:p>
          <a:p>
            <a:pPr marL="0" indent="0">
              <a:buNone/>
            </a:pPr>
            <a:r>
              <a:rPr lang="sr-Latn-RS" dirty="0"/>
              <a:t>        {</a:t>
            </a:r>
          </a:p>
          <a:p>
            <a:pPr marL="0" indent="0">
              <a:buNone/>
            </a:pPr>
            <a:r>
              <a:rPr lang="sr-Latn-RS" dirty="0"/>
              <a:t>            printf("\n%d",front-&gt;info);</a:t>
            </a:r>
          </a:p>
          <a:p>
            <a:pPr marL="0" indent="0">
              <a:buNone/>
            </a:pPr>
            <a:r>
              <a:rPr lang="sr-Latn-RS" dirty="0"/>
              <a:t>            front=rear=NULL; }</a:t>
            </a:r>
          </a:p>
          <a:p>
            <a:pPr marL="0" indent="0">
              <a:buNone/>
            </a:pPr>
            <a:r>
              <a:rPr lang="sr-Latn-RS" dirty="0"/>
              <a:t>       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13E50-5624-4A47-83F8-16F6CAE67B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/>
              <a:t>else</a:t>
            </a:r>
          </a:p>
          <a:p>
            <a:pPr marL="0" indent="0">
              <a:buNone/>
            </a:pPr>
            <a:r>
              <a:rPr lang="sr-Latn-RS" dirty="0"/>
              <a:t>        {</a:t>
            </a:r>
          </a:p>
          <a:p>
            <a:pPr marL="0" indent="0">
              <a:buNone/>
            </a:pPr>
            <a:r>
              <a:rPr lang="sr-Latn-RS" dirty="0"/>
              <a:t>            printf("\n%d",front-&gt;info);</a:t>
            </a:r>
          </a:p>
          <a:p>
            <a:pPr marL="0" indent="0">
              <a:buNone/>
            </a:pPr>
            <a:r>
              <a:rPr lang="sr-Latn-RS" dirty="0"/>
              <a:t>            front=front-&gt;next;</a:t>
            </a:r>
          </a:p>
          <a:p>
            <a:pPr marL="0" indent="0">
              <a:buNone/>
            </a:pPr>
            <a:r>
              <a:rPr lang="sr-Latn-RS" dirty="0"/>
              <a:t>            rear-&gt;next=front;</a:t>
            </a:r>
          </a:p>
          <a:p>
            <a:pPr marL="0" indent="0">
              <a:buNone/>
            </a:pPr>
            <a:r>
              <a:rPr lang="sr-Latn-RS" dirty="0"/>
              <a:t>        }</a:t>
            </a:r>
          </a:p>
          <a:p>
            <a:pPr marL="0" indent="0">
              <a:buNone/>
            </a:pPr>
            <a:r>
              <a:rPr lang="sr-Latn-RS" dirty="0"/>
              <a:t> </a:t>
            </a:r>
          </a:p>
          <a:p>
            <a:pPr marL="0" indent="0">
              <a:buNone/>
            </a:pPr>
            <a:r>
              <a:rPr lang="sr-Latn-RS" dirty="0"/>
              <a:t>    temp-&gt;next=NULL;</a:t>
            </a:r>
          </a:p>
          <a:p>
            <a:pPr marL="0" indent="0">
              <a:buNone/>
            </a:pPr>
            <a:r>
              <a:rPr lang="sr-Latn-RS" dirty="0"/>
              <a:t>    free(temp);</a:t>
            </a:r>
          </a:p>
          <a:p>
            <a:pPr marL="0" indent="0">
              <a:buNone/>
            </a:pPr>
            <a:r>
              <a:rPr lang="sr-Latn-RS" dirty="0"/>
              <a:t>    }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2" descr="Circularly-linked-list.svg">
            <a:extLst>
              <a:ext uri="{FF2B5EF4-FFF2-40B4-BE49-F238E27FC236}">
                <a16:creationId xmlns:a16="http://schemas.microsoft.com/office/drawing/2014/main" id="{E32B255B-1DBE-4FDE-823F-68043047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64" y="1333500"/>
            <a:ext cx="33337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8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Kružno</a:t>
            </a:r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povezana lista – brisanje elementa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display()</a:t>
            </a:r>
          </a:p>
          <a:p>
            <a:pPr marL="0" indent="0">
              <a:buNone/>
            </a:pPr>
            <a:r>
              <a:rPr lang="sr-Latn-RS" dirty="0"/>
              <a:t>{  temp=front;</a:t>
            </a:r>
          </a:p>
          <a:p>
            <a:pPr marL="0" indent="0">
              <a:buNone/>
            </a:pPr>
            <a:r>
              <a:rPr lang="sr-Latn-RS" dirty="0"/>
              <a:t>    if(front==NULL)</a:t>
            </a:r>
          </a:p>
          <a:p>
            <a:pPr marL="0" indent="0">
              <a:buNone/>
            </a:pPr>
            <a:r>
              <a:rPr lang="sr-Latn-RS" dirty="0"/>
              <a:t>        printf("\nEmpty");</a:t>
            </a:r>
          </a:p>
          <a:p>
            <a:pPr marL="0" indent="0">
              <a:buNone/>
            </a:pPr>
            <a:r>
              <a:rPr lang="sr-Latn-RS" dirty="0"/>
              <a:t>    else</a:t>
            </a:r>
          </a:p>
          <a:p>
            <a:pPr marL="0" indent="0">
              <a:buNone/>
            </a:pPr>
            <a:r>
              <a:rPr lang="sr-Latn-RS" dirty="0"/>
              <a:t>    {  printf("\n");</a:t>
            </a:r>
          </a:p>
          <a:p>
            <a:pPr marL="0" indent="0">
              <a:buNone/>
            </a:pPr>
            <a:r>
              <a:rPr lang="sr-Latn-RS" dirty="0"/>
              <a:t>        for(;temp!=rear;temp=temp-&gt;next)</a:t>
            </a:r>
          </a:p>
          <a:p>
            <a:pPr marL="0" indent="0">
              <a:buNone/>
            </a:pPr>
            <a:r>
              <a:rPr lang="sr-Latn-RS" dirty="0"/>
              <a:t>            printf("\n%d address=%u next=%u\t",temp-&gt;info,temp,temp-&gt;next);</a:t>
            </a:r>
          </a:p>
          <a:p>
            <a:pPr marL="0" indent="0">
              <a:buNone/>
            </a:pPr>
            <a:r>
              <a:rPr lang="sr-Latn-RS" dirty="0"/>
              <a:t>            printf("\n%d address=%u next=%u\t",temp-&gt;info,temp,temp-&gt;next);}}</a:t>
            </a:r>
          </a:p>
          <a:p>
            <a:pPr marL="0" indent="0">
              <a:buNone/>
            </a:pPr>
            <a:r>
              <a:rPr lang="sr-Latn-RS" dirty="0"/>
              <a:t>   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2" descr="Circularly-linked-list.svg">
            <a:extLst>
              <a:ext uri="{FF2B5EF4-FFF2-40B4-BE49-F238E27FC236}">
                <a16:creationId xmlns:a16="http://schemas.microsoft.com/office/drawing/2014/main" id="{E32B255B-1DBE-4FDE-823F-68043047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64" y="1333500"/>
            <a:ext cx="33337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9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1573-7A66-4121-9B76-C202791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 za vežbu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BA81-E2B1-4F77-9828-8E6DA49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1.</a:t>
            </a:r>
            <a:r>
              <a:rPr lang="sr-Latn-RS" dirty="0"/>
              <a:t> Brisanje elementa u dvostruko ulančanoj listi:</a:t>
            </a:r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S početka liste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S kraja liste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Pre zadatog elementa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Nakon zadatog elementa itd. (kao za jednostruko povezanu).</a:t>
            </a:r>
          </a:p>
          <a:p>
            <a:r>
              <a:rPr lang="sr-Latn-RS" b="1" dirty="0"/>
              <a:t>Zadatak 2.</a:t>
            </a:r>
            <a:r>
              <a:rPr lang="sr-Latn-RS" dirty="0"/>
              <a:t> Pretvaranje jednostruko ulančane liste u kružno ulančanu i obrnuto.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AA3A-CD0D-459A-934A-31729BB4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CF4A-A54E-4D60-9B18-64C0CD8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9B63-AEFD-47DB-B047-F59C857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5820-97F0-468E-B1E6-92F601E3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Uputstva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C5A4-F4BA-4B28-8196-CE5669BB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Moodle-u imate prateće fajlove koje treba da pokrenete u C*u za rad sa lančanim listama</a:t>
            </a:r>
          </a:p>
          <a:p>
            <a:r>
              <a:rPr lang="sr-Latn-RS" dirty="0"/>
              <a:t>Pored ovih zadataka, sve zadatke koje smo radili za jednostruku listu, probajte da uradite za obe liste</a:t>
            </a:r>
          </a:p>
          <a:p>
            <a:r>
              <a:rPr lang="sr-Latn-RS" dirty="0"/>
              <a:t>Uz ove vežbe ide i prateći test, koji treba da pošaljete do 6.4. u 14h na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po uputstvu datom na sajtu univerziteta, a na osnovu kog će se voditi evidencija o tome da li ste gradivo savladali ili ne</a:t>
            </a:r>
          </a:p>
          <a:p>
            <a:r>
              <a:rPr lang="sr-Latn-RS" dirty="0"/>
              <a:t>Na isti mejl se obratite za sve što vam nije jasno u vezi ove i prethodnih nastavnih jedinica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652C-5CF2-40D2-BFB2-CDF08D22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6F24-FA78-43B4-96E0-FF8404A6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C246-60A5-4FD8-9FBB-A70635B6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3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01E8-8500-404E-A16E-49D036E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 linkovi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3D44-7BA6-4907-9158-DE040794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https://www.geeksforgeeks.org/data-structures/linked-list/singly-linked-list/</a:t>
            </a:r>
            <a:endParaRPr lang="sr-Latn-RS" dirty="0"/>
          </a:p>
          <a:p>
            <a:r>
              <a:rPr lang="en-US" dirty="0">
                <a:hlinkClick r:id="rId3"/>
              </a:rPr>
              <a:t>https://www.geeksforgeeks.org/doubly-linked-list/</a:t>
            </a:r>
            <a:endParaRPr lang="sr-Latn-RS" dirty="0"/>
          </a:p>
          <a:p>
            <a:r>
              <a:rPr lang="en-US" dirty="0">
                <a:hlinkClick r:id="rId4"/>
              </a:rPr>
              <a:t>https://www.geeksforgeeks.org/circular-linked-list/</a:t>
            </a:r>
            <a:endParaRPr lang="sr-Latn-RS" dirty="0"/>
          </a:p>
          <a:p>
            <a:r>
              <a:rPr lang="en-US" dirty="0">
                <a:hlinkClick r:id="rId5"/>
              </a:rPr>
              <a:t>https://visualgo.net/en/list?slide=1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EC6B-6455-4DE7-A112-AB9AC559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8B36-049A-4A04-904D-A6F9968F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DE1D-88F8-41DC-9617-467586CA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9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Kraj tematske celine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Struktura elementa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/>
              <a:t>#include&lt;stdio.h&gt;</a:t>
            </a:r>
          </a:p>
          <a:p>
            <a:pPr marL="0" indent="0">
              <a:buNone/>
            </a:pPr>
            <a:r>
              <a:rPr lang="sr-Latn-RS" dirty="0"/>
              <a:t>#include&lt;stdlib.h&gt;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struct Node  {</a:t>
            </a:r>
          </a:p>
          <a:p>
            <a:pPr marL="0" indent="0">
              <a:buNone/>
            </a:pPr>
            <a:r>
              <a:rPr lang="sr-Latn-RS" dirty="0"/>
              <a:t>	int data;</a:t>
            </a:r>
          </a:p>
          <a:p>
            <a:pPr marL="0" indent="0">
              <a:buNone/>
            </a:pPr>
            <a:r>
              <a:rPr lang="sr-Latn-RS" dirty="0"/>
              <a:t>	struct Node* next;</a:t>
            </a:r>
          </a:p>
          <a:p>
            <a:pPr marL="0" indent="0">
              <a:buNone/>
            </a:pPr>
            <a:r>
              <a:rPr lang="sr-Latn-RS" dirty="0"/>
              <a:t>	struct Node* prev;</a:t>
            </a:r>
          </a:p>
          <a:p>
            <a:pPr marL="0" indent="0">
              <a:buNone/>
            </a:pPr>
            <a:r>
              <a:rPr lang="sr-Latn-RS" dirty="0"/>
              <a:t>};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struct Node* head; //pok. na 1. elem.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r-Latn-RS" dirty="0"/>
              <a:t>Kao što već znate, za kreiranje elemenata lančanih lista potrebno nam je znanje struktura i pokazivača</a:t>
            </a:r>
          </a:p>
          <a:p>
            <a:r>
              <a:rPr lang="sr-Latn-RS" dirty="0"/>
              <a:t>Kod jednostruko ulančanih lista imali smo pokazivač samo na sledeći element</a:t>
            </a:r>
          </a:p>
          <a:p>
            <a:r>
              <a:rPr lang="sr-Latn-RS" dirty="0"/>
              <a:t>To je neke operacije otežavalo</a:t>
            </a:r>
          </a:p>
          <a:p>
            <a:r>
              <a:rPr lang="sr-Latn-RS" dirty="0"/>
              <a:t>Dvostruko ulančane liste rešavaju te probleme, ali zauzimaju više memorije po elementu, jer čuvaju po jedan pokazivač više</a:t>
            </a:r>
          </a:p>
          <a:p>
            <a:r>
              <a:rPr lang="sr-Latn-RS" dirty="0"/>
              <a:t>NULL i ovde označava kraj liste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5144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Kreiranje novog elementa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struct Node* GetNewNode(int x) {</a:t>
            </a:r>
          </a:p>
          <a:p>
            <a:pPr marL="0" indent="0">
              <a:buNone/>
            </a:pPr>
            <a:r>
              <a:rPr lang="sr-Latn-RS" dirty="0"/>
              <a:t>	struct Node* newNode</a:t>
            </a:r>
          </a:p>
          <a:p>
            <a:pPr marL="0" indent="0">
              <a:buNone/>
            </a:pPr>
            <a:r>
              <a:rPr lang="sr-Latn-RS" dirty="0"/>
              <a:t>		= (struct Node*)malloc(sizeof(struct Node));</a:t>
            </a:r>
          </a:p>
          <a:p>
            <a:pPr marL="0" indent="0">
              <a:buNone/>
            </a:pPr>
            <a:r>
              <a:rPr lang="sr-Latn-RS" dirty="0"/>
              <a:t>	newNode-&gt;data = x;</a:t>
            </a:r>
          </a:p>
          <a:p>
            <a:pPr marL="0" indent="0">
              <a:buNone/>
            </a:pPr>
            <a:r>
              <a:rPr lang="sr-Latn-RS" dirty="0"/>
              <a:t>	newNode-&gt;prev = NULL;</a:t>
            </a:r>
          </a:p>
          <a:p>
            <a:pPr marL="0" indent="0">
              <a:buNone/>
            </a:pPr>
            <a:r>
              <a:rPr lang="sr-Latn-RS" dirty="0"/>
              <a:t>	newNode-&gt;next = NULL;</a:t>
            </a:r>
          </a:p>
          <a:p>
            <a:pPr marL="0" indent="0">
              <a:buNone/>
            </a:pPr>
            <a:r>
              <a:rPr lang="sr-Latn-RS" dirty="0"/>
              <a:t>	return newNode;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r-Latn-RS" dirty="0"/>
              <a:t>Ova funkcija uzima argument x, to je informacija koja se čuva u elementu lančane liste, recimo u listi na slici to su 12, 99, 37</a:t>
            </a:r>
          </a:p>
          <a:p>
            <a:r>
              <a:rPr lang="sr-Latn-RS" dirty="0"/>
              <a:t>Da biste kreirali novi element liste morate dinamički zauzeti memoriju za njega</a:t>
            </a:r>
          </a:p>
          <a:p>
            <a:r>
              <a:rPr lang="sr-Latn-RS" dirty="0"/>
              <a:t>Zatim u data upisati vrednost argumenta</a:t>
            </a:r>
          </a:p>
          <a:p>
            <a:r>
              <a:rPr lang="sr-Latn-RS" dirty="0"/>
              <a:t>Na kraju kažete da su njegov prethodnik i sledbenik NULL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5144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 – dodavanje elementa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Na početak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dirty="0"/>
              <a:t>void InsertAtHead(int x) {</a:t>
            </a:r>
          </a:p>
          <a:p>
            <a:pPr marL="0" indent="0">
              <a:buNone/>
            </a:pPr>
            <a:r>
              <a:rPr lang="sr-Latn-RS" dirty="0"/>
              <a:t>	struct Node* newNode = GetNewNode(x);</a:t>
            </a:r>
          </a:p>
          <a:p>
            <a:pPr marL="0" indent="0">
              <a:buNone/>
            </a:pPr>
            <a:r>
              <a:rPr lang="sr-Latn-RS" dirty="0"/>
              <a:t>	if(head == NULL) {</a:t>
            </a:r>
          </a:p>
          <a:p>
            <a:pPr marL="0" indent="0">
              <a:buNone/>
            </a:pPr>
            <a:r>
              <a:rPr lang="sr-Latn-RS" dirty="0"/>
              <a:t>		head = newNode;</a:t>
            </a:r>
          </a:p>
          <a:p>
            <a:pPr marL="0" indent="0">
              <a:buNone/>
            </a:pPr>
            <a:r>
              <a:rPr lang="sr-Latn-RS" dirty="0"/>
              <a:t>		return;</a:t>
            </a:r>
          </a:p>
          <a:p>
            <a:pPr marL="0" indent="0">
              <a:buNone/>
            </a:pPr>
            <a:r>
              <a:rPr lang="sr-Latn-RS" dirty="0"/>
              <a:t>	}</a:t>
            </a:r>
          </a:p>
          <a:p>
            <a:pPr marL="0" indent="0">
              <a:buNone/>
            </a:pPr>
            <a:r>
              <a:rPr lang="sr-Latn-RS" dirty="0"/>
              <a:t>	head-&gt;prev = newNode;</a:t>
            </a:r>
          </a:p>
          <a:p>
            <a:pPr marL="0" indent="0">
              <a:buNone/>
            </a:pPr>
            <a:r>
              <a:rPr lang="sr-Latn-RS" dirty="0"/>
              <a:t>	newNode-&gt;next = head; </a:t>
            </a:r>
          </a:p>
          <a:p>
            <a:pPr marL="0" indent="0">
              <a:buNone/>
            </a:pPr>
            <a:r>
              <a:rPr lang="sr-Latn-RS" dirty="0"/>
              <a:t>	head = newNode;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sr-Latn-RS" dirty="0"/>
              <a:t>Ovo je funkcija za dodavanje elementa x na početak liste</a:t>
            </a:r>
          </a:p>
          <a:p>
            <a:r>
              <a:rPr lang="sr-Latn-RS" dirty="0"/>
              <a:t>Prvo napravimo element x čiji su prethodnik i sledbenik null koristeći funkciju za kreiranje čvora</a:t>
            </a:r>
          </a:p>
          <a:p>
            <a:r>
              <a:rPr lang="sr-Latn-RS" dirty="0"/>
              <a:t>Zatim pitamo da li je lista prazna. Lista je prazna ako joj je prvi element (head) nula</a:t>
            </a:r>
          </a:p>
          <a:p>
            <a:r>
              <a:rPr lang="sr-Latn-RS" dirty="0"/>
              <a:t>Ako je prazna, onda novokreirani element proglašavamo za head</a:t>
            </a:r>
          </a:p>
          <a:p>
            <a:r>
              <a:rPr lang="sr-Latn-RS" dirty="0"/>
              <a:t>Ako lista nije bila prazna, onda od trenutnog njenog prvog elementa head, prethodnih postaje novi element.</a:t>
            </a:r>
          </a:p>
          <a:p>
            <a:r>
              <a:rPr lang="sr-Latn-RS" dirty="0"/>
              <a:t>Sledbenik novog elementa postaje head</a:t>
            </a:r>
          </a:p>
          <a:p>
            <a:r>
              <a:rPr lang="sr-Latn-RS" dirty="0"/>
              <a:t>I sada je taj novi element početak liste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5" y="15093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0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 – dodavanje elementa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Na kraj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/>
              <a:t>void InsertAtTail(int x) {</a:t>
            </a:r>
          </a:p>
          <a:p>
            <a:pPr marL="0" indent="0">
              <a:buNone/>
            </a:pPr>
            <a:r>
              <a:rPr lang="sr-Latn-RS" dirty="0"/>
              <a:t>	struct Node* temp = head;</a:t>
            </a:r>
          </a:p>
          <a:p>
            <a:pPr marL="0" indent="0">
              <a:buNone/>
            </a:pPr>
            <a:r>
              <a:rPr lang="sr-Latn-RS" dirty="0"/>
              <a:t>	struct Node* newNode = GetNewNode(x);</a:t>
            </a:r>
          </a:p>
          <a:p>
            <a:pPr marL="0" indent="0">
              <a:buNone/>
            </a:pPr>
            <a:r>
              <a:rPr lang="sr-Latn-RS" dirty="0"/>
              <a:t>	if(head == NULL) {</a:t>
            </a:r>
          </a:p>
          <a:p>
            <a:pPr marL="0" indent="0">
              <a:buNone/>
            </a:pPr>
            <a:r>
              <a:rPr lang="sr-Latn-RS" dirty="0"/>
              <a:t>		head = newNode;</a:t>
            </a:r>
          </a:p>
          <a:p>
            <a:pPr marL="0" indent="0">
              <a:buNone/>
            </a:pPr>
            <a:r>
              <a:rPr lang="sr-Latn-RS" dirty="0"/>
              <a:t>		return;</a:t>
            </a:r>
          </a:p>
          <a:p>
            <a:pPr marL="0" indent="0">
              <a:buNone/>
            </a:pPr>
            <a:r>
              <a:rPr lang="sr-Latn-RS" dirty="0"/>
              <a:t>	}</a:t>
            </a:r>
          </a:p>
          <a:p>
            <a:pPr marL="0" indent="0">
              <a:buNone/>
            </a:pPr>
            <a:r>
              <a:rPr lang="sr-Latn-RS" dirty="0"/>
              <a:t>	while(temp-&gt;next != NULL) temp = temp-&gt;next; // Go To last Node</a:t>
            </a:r>
          </a:p>
          <a:p>
            <a:pPr marL="0" indent="0">
              <a:buNone/>
            </a:pPr>
            <a:r>
              <a:rPr lang="sr-Latn-RS" dirty="0"/>
              <a:t>	temp-&gt;next = newNode;</a:t>
            </a:r>
          </a:p>
          <a:p>
            <a:pPr marL="0" indent="0">
              <a:buNone/>
            </a:pPr>
            <a:r>
              <a:rPr lang="sr-Latn-RS" dirty="0"/>
              <a:t>	newNode-&gt;prev = temp;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sr-Latn-RS" dirty="0"/>
              <a:t>Ovom funkcijom se element x dodaje na kraj liste</a:t>
            </a:r>
          </a:p>
          <a:p>
            <a:r>
              <a:rPr lang="sr-Latn-RS" dirty="0"/>
              <a:t>Međutim, moramo obići celu listu da bismo došli do kraja, tj. Mesta gde treba dodati element.</a:t>
            </a:r>
          </a:p>
          <a:p>
            <a:r>
              <a:rPr lang="sr-Latn-RS" dirty="0"/>
              <a:t>Kada god imamo situaciju da se lista obilazi, tada uvodimo čvor temp kome dodeljujemo početak liste, on nam dođe kao brojač</a:t>
            </a:r>
          </a:p>
          <a:p>
            <a:r>
              <a:rPr lang="sr-Latn-RS" dirty="0"/>
              <a:t>Zatim kao u prethodnoj funkciji kreiramo novi čvor koji treba dodati</a:t>
            </a:r>
          </a:p>
          <a:p>
            <a:r>
              <a:rPr lang="sr-Latn-RS" dirty="0"/>
              <a:t>Opet pitamo da li je lista prazna, ako jeste, onda prvi element liste postaje taj kreirani čvor</a:t>
            </a:r>
          </a:p>
          <a:p>
            <a:r>
              <a:rPr lang="sr-Latn-RS" dirty="0"/>
              <a:t>Ako lista nije prazna, pomoću while petlje je obilazimo, sve dok ima sledećeg elementa, prelazimo na njega dok ne dođemo do kraja, i dodamo veze</a:t>
            </a:r>
          </a:p>
          <a:p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5" y="15093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4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 – prikaz elemenata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Standardno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000" dirty="0"/>
              <a:t>void Print() {</a:t>
            </a:r>
          </a:p>
          <a:p>
            <a:pPr marL="0" indent="0">
              <a:buNone/>
            </a:pPr>
            <a:r>
              <a:rPr lang="sr-Latn-RS" sz="2000" dirty="0"/>
              <a:t>	struct Node* temp = head;</a:t>
            </a:r>
          </a:p>
          <a:p>
            <a:pPr marL="0" indent="0">
              <a:buNone/>
            </a:pPr>
            <a:r>
              <a:rPr lang="sr-Latn-RS" sz="2000" dirty="0"/>
              <a:t>	printf("Forward: ");</a:t>
            </a:r>
          </a:p>
          <a:p>
            <a:pPr marL="0" indent="0">
              <a:buNone/>
            </a:pPr>
            <a:r>
              <a:rPr lang="sr-Latn-RS" sz="2000" dirty="0"/>
              <a:t>	while(temp != NULL) {</a:t>
            </a:r>
          </a:p>
          <a:p>
            <a:pPr marL="0" indent="0">
              <a:buNone/>
            </a:pPr>
            <a:r>
              <a:rPr lang="sr-Latn-RS" sz="2000" dirty="0"/>
              <a:t>		printf("%d ",temp-&gt;data);</a:t>
            </a:r>
          </a:p>
          <a:p>
            <a:pPr marL="0" indent="0">
              <a:buNone/>
            </a:pPr>
            <a:r>
              <a:rPr lang="sr-Latn-RS" sz="2000" dirty="0"/>
              <a:t>		temp = temp-&gt;next;}</a:t>
            </a:r>
          </a:p>
          <a:p>
            <a:pPr marL="0" indent="0">
              <a:buNone/>
            </a:pPr>
            <a:r>
              <a:rPr lang="sr-Latn-RS" sz="2000" dirty="0"/>
              <a:t>	printf("\n");</a:t>
            </a:r>
          </a:p>
          <a:p>
            <a:pPr marL="0" indent="0">
              <a:buNone/>
            </a:pPr>
            <a:r>
              <a:rPr lang="sr-Latn-RS" sz="2000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1600" dirty="0"/>
              <a:t>Štampanje se svodi na obilazak liste</a:t>
            </a:r>
          </a:p>
          <a:p>
            <a:r>
              <a:rPr lang="sr-Latn-RS" sz="1600" dirty="0"/>
              <a:t>Postavimo temp na početak liste</a:t>
            </a:r>
          </a:p>
          <a:p>
            <a:r>
              <a:rPr lang="sr-Latn-RS" sz="1600" dirty="0"/>
              <a:t>I preko while petlje sve dok ne dođemo do kraja, štampamo info deo liste (data)</a:t>
            </a:r>
          </a:p>
          <a:p>
            <a:r>
              <a:rPr lang="sr-Latn-RS" sz="1600" dirty="0"/>
              <a:t>Zatim prelazimo na sledeći</a:t>
            </a:r>
          </a:p>
          <a:p>
            <a:r>
              <a:rPr lang="sr-Latn-RS" sz="1600" dirty="0"/>
              <a:t>Treba napraviti razliku kad se kreira  novi element i kad se samo postavlja pokazivač na neki element (temp se ne kreira!)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5" y="15093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3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Dvostruko povezana lista – prikaz elemenata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Inverzno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5900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/>
              <a:t>void ReversePrint() {</a:t>
            </a:r>
          </a:p>
          <a:p>
            <a:pPr marL="0" indent="0">
              <a:buNone/>
            </a:pPr>
            <a:r>
              <a:rPr lang="sr-Latn-RS" sz="1600" dirty="0"/>
              <a:t>	struct Node* temp = head;</a:t>
            </a:r>
          </a:p>
          <a:p>
            <a:pPr marL="0" indent="0">
              <a:buNone/>
            </a:pPr>
            <a:r>
              <a:rPr lang="sr-Latn-RS" sz="1600" dirty="0"/>
              <a:t>	if(temp == NULL) return; 	while(temp-&gt;next != NULL) {</a:t>
            </a:r>
          </a:p>
          <a:p>
            <a:pPr marL="0" indent="0">
              <a:buNone/>
            </a:pPr>
            <a:r>
              <a:rPr lang="sr-Latn-RS" sz="1600" dirty="0"/>
              <a:t>		temp = temp-&gt;next; }</a:t>
            </a:r>
          </a:p>
          <a:p>
            <a:pPr marL="0" indent="0">
              <a:buNone/>
            </a:pPr>
            <a:r>
              <a:rPr lang="sr-Latn-RS" sz="1600" dirty="0"/>
              <a:t>		printf("Reverse: ");</a:t>
            </a:r>
          </a:p>
          <a:p>
            <a:pPr marL="0" indent="0">
              <a:buNone/>
            </a:pPr>
            <a:r>
              <a:rPr lang="sr-Latn-RS" sz="1600" dirty="0"/>
              <a:t>	while(temp != NULL) {</a:t>
            </a:r>
          </a:p>
          <a:p>
            <a:pPr marL="0" indent="0">
              <a:buNone/>
            </a:pPr>
            <a:r>
              <a:rPr lang="sr-Latn-RS" sz="1600" dirty="0"/>
              <a:t>		printf("%d ",temp-&gt;data);</a:t>
            </a:r>
          </a:p>
          <a:p>
            <a:pPr marL="0" indent="0">
              <a:buNone/>
            </a:pPr>
            <a:r>
              <a:rPr lang="sr-Latn-RS" sz="1600" dirty="0"/>
              <a:t>		temp = temp-&gt;prev; }</a:t>
            </a:r>
          </a:p>
          <a:p>
            <a:pPr marL="0" indent="0">
              <a:buNone/>
            </a:pPr>
            <a:r>
              <a:rPr lang="sr-Latn-RS" sz="1600" dirty="0"/>
              <a:t>	printf("\n");}</a:t>
            </a:r>
          </a:p>
          <a:p>
            <a:pPr marL="0" indent="0">
              <a:buNone/>
            </a:pPr>
            <a:endParaRPr lang="sr-Latn-R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7"/>
            <a:ext cx="4338674" cy="3579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Lista se može štampati i inverzno</a:t>
            </a:r>
          </a:p>
          <a:p>
            <a:r>
              <a:rPr lang="sr-Latn-RS" dirty="0"/>
              <a:t>Opet postavimo brojač temp na početak liste</a:t>
            </a:r>
          </a:p>
          <a:p>
            <a:r>
              <a:rPr lang="sr-Latn-RS" dirty="0"/>
              <a:t>Zatim obilazimo listu dok ne dođemo do zadnjeg elementa</a:t>
            </a:r>
          </a:p>
          <a:p>
            <a:r>
              <a:rPr lang="sr-Latn-RS" dirty="0"/>
              <a:t>Sada pet obilazimo listu, ali unazad i štampamo elemente</a:t>
            </a:r>
          </a:p>
          <a:p>
            <a:r>
              <a:rPr lang="sr-Latn-RS" dirty="0"/>
              <a:t>Ovo nismo mogli kod jednostruko ulančane liste, jer njeni čvorovi nemaju pokazivač na prev</a:t>
            </a:r>
          </a:p>
          <a:p>
            <a:endParaRPr lang="sr-Latn-RS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Doubly-linked-list.svg">
            <a:extLst>
              <a:ext uri="{FF2B5EF4-FFF2-40B4-BE49-F238E27FC236}">
                <a16:creationId xmlns:a16="http://schemas.microsoft.com/office/drawing/2014/main" id="{F1642A6B-8255-4841-95FE-DB963829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5" y="1509375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76E4-D675-498D-B028-FC9895BA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Dvostruko ulančane liste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B62D7E-13F8-4356-9C0B-0111842D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 biste u potpunosti savladali liste, potrebno je da probate da implementirate sve funkcije koje smo radili kod jednostruko ulančanih</a:t>
            </a:r>
          </a:p>
          <a:p>
            <a:r>
              <a:rPr lang="sr-Latn-RS" dirty="0"/>
              <a:t>Probajte razne vrste brisanja, zamenu elemenata i slično</a:t>
            </a:r>
          </a:p>
          <a:p>
            <a:r>
              <a:rPr lang="sr-Latn-RS" dirty="0"/>
              <a:t>Da li vam funkcija radi proverićete tako što ćete je testirati kako se ponaša kada recimo brišete s početka, iz sredine i s kraja, znači mora da radi za sve granične slučajeve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38F6E-FCF6-46C8-BFE9-274F196E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96351-3D95-4D71-9D9C-EEAA10D7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Dvostruko i kružno ulančane liste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C7A9E-3DE8-4205-A892-6636DC2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Kružno</a:t>
            </a:r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povezana lista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Struktura elementa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#include&lt;stdio.h&gt;</a:t>
            </a:r>
          </a:p>
          <a:p>
            <a:pPr marL="0" indent="0">
              <a:buNone/>
            </a:pPr>
            <a:r>
              <a:rPr lang="sr-Latn-RS" dirty="0"/>
              <a:t>#include&lt;stdlib.h&gt;</a:t>
            </a:r>
          </a:p>
          <a:p>
            <a:pPr marL="0" indent="0">
              <a:buNone/>
            </a:pPr>
            <a:r>
              <a:rPr lang="sr-Latn-RS" dirty="0"/>
              <a:t>typedef struct Node</a:t>
            </a:r>
          </a:p>
          <a:p>
            <a:pPr marL="0" indent="0">
              <a:buNone/>
            </a:pPr>
            <a:r>
              <a:rPr lang="sr-Latn-RS" dirty="0"/>
              <a:t>{    int info;</a:t>
            </a:r>
          </a:p>
          <a:p>
            <a:pPr marL="0" indent="0">
              <a:buNone/>
            </a:pPr>
            <a:r>
              <a:rPr lang="sr-Latn-RS" dirty="0"/>
              <a:t>    struct Node *next;</a:t>
            </a:r>
          </a:p>
          <a:p>
            <a:pPr marL="0" indent="0">
              <a:buNone/>
            </a:pPr>
            <a:r>
              <a:rPr lang="sr-Latn-RS" dirty="0"/>
              <a:t>} node;</a:t>
            </a:r>
          </a:p>
          <a:p>
            <a:pPr marL="0" indent="0">
              <a:buNone/>
            </a:pPr>
            <a:r>
              <a:rPr lang="sr-Latn-RS" dirty="0"/>
              <a:t>node *front=NULL,*rear=NULL,*temp;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6975" y="1966246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Objašnjenje: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Kod kružno povezane jednostruke liste, kraj liste ne pokazuje na null, već na početak</a:t>
            </a:r>
          </a:p>
          <a:p>
            <a:r>
              <a:rPr lang="sr-Latn-RS" dirty="0"/>
              <a:t>Kada je lista prazna i glava (front) i rep (rear) su NULL</a:t>
            </a:r>
          </a:p>
          <a:p>
            <a:r>
              <a:rPr lang="sr-Latn-RS" dirty="0"/>
              <a:t>Sve funkcije ići će slično kao kod jednostruke liste, samo nećete pitati da li ste stigli do null, nego do zadnjeg elementa rear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30-Mar-20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Dvostruko i kružno ulančane liste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2" descr="Circularly-linked-list.svg">
            <a:extLst>
              <a:ext uri="{FF2B5EF4-FFF2-40B4-BE49-F238E27FC236}">
                <a16:creationId xmlns:a16="http://schemas.microsoft.com/office/drawing/2014/main" id="{E32B255B-1DBE-4FDE-823F-68043047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97975"/>
            <a:ext cx="33337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255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2227</TotalTime>
  <Words>1428</Words>
  <Application>Microsoft Office PowerPoint</Application>
  <PresentationFormat>Widescreen</PresentationFormat>
  <Paragraphs>241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ALGORITMI I STRUKTURE PODATAKA</vt:lpstr>
      <vt:lpstr>Dvostruko povezana lista</vt:lpstr>
      <vt:lpstr>Dvostruko povezana lista</vt:lpstr>
      <vt:lpstr>Dvostruko povezana lista – dodavanje elementa</vt:lpstr>
      <vt:lpstr>Dvostruko povezana lista – dodavanje elementa</vt:lpstr>
      <vt:lpstr>Dvostruko povezana lista – prikaz elemenata</vt:lpstr>
      <vt:lpstr>Dvostruko povezana lista – prikaz elemenata</vt:lpstr>
      <vt:lpstr>Dvostruko ulančane liste</vt:lpstr>
      <vt:lpstr>Kružno povezana lista</vt:lpstr>
      <vt:lpstr>Kružno povezana lista</vt:lpstr>
      <vt:lpstr>Kružno povezana lista – brisanje elementa</vt:lpstr>
      <vt:lpstr>Kružno povezana lista – brisanje elementa</vt:lpstr>
      <vt:lpstr>Zadaci za vežbu</vt:lpstr>
      <vt:lpstr>Uputstva</vt:lpstr>
      <vt:lpstr>Korisni linkovi</vt:lpstr>
      <vt:lpstr>Kraj tematske celine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60</cp:revision>
  <dcterms:created xsi:type="dcterms:W3CDTF">2018-02-28T21:57:11Z</dcterms:created>
  <dcterms:modified xsi:type="dcterms:W3CDTF">2020-03-27T10:37:02Z</dcterms:modified>
</cp:coreProperties>
</file>