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30"/>
  </p:notesMasterIdLst>
  <p:sldIdLst>
    <p:sldId id="256" r:id="rId2"/>
    <p:sldId id="294" r:id="rId3"/>
    <p:sldId id="283" r:id="rId4"/>
    <p:sldId id="295" r:id="rId5"/>
    <p:sldId id="275" r:id="rId6"/>
    <p:sldId id="296" r:id="rId7"/>
    <p:sldId id="277" r:id="rId8"/>
    <p:sldId id="297" r:id="rId9"/>
    <p:sldId id="278" r:id="rId10"/>
    <p:sldId id="284" r:id="rId11"/>
    <p:sldId id="285" r:id="rId12"/>
    <p:sldId id="286" r:id="rId13"/>
    <p:sldId id="287" r:id="rId14"/>
    <p:sldId id="288" r:id="rId15"/>
    <p:sldId id="279" r:id="rId16"/>
    <p:sldId id="303" r:id="rId17"/>
    <p:sldId id="298" r:id="rId18"/>
    <p:sldId id="289" r:id="rId19"/>
    <p:sldId id="299" r:id="rId20"/>
    <p:sldId id="304" r:id="rId21"/>
    <p:sldId id="291" r:id="rId22"/>
    <p:sldId id="302" r:id="rId23"/>
    <p:sldId id="292" r:id="rId24"/>
    <p:sldId id="293" r:id="rId25"/>
    <p:sldId id="282" r:id="rId26"/>
    <p:sldId id="300" r:id="rId27"/>
    <p:sldId id="301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6.4.2020.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Stek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Stek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q-nUF0G4fI" TargetMode="External"/><Relationship Id="rId2" Type="http://schemas.openxmlformats.org/officeDocument/2006/relationships/hyperlink" Target="https://www.cs.usfca.edu/~galles/visualization/Algorithm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AxCAbcqQF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RAČUNSKE VEŽBE – TERMIN BR. 6 – 06.04.2020. - STEK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 dirty="0"/>
              <a:t>RAČUNARSKA TEHNIKA; SOFTVERSKO INŽENJERSTVO; INFORMATIKA I MATEMATIKA</a:t>
            </a:r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Main funkcija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7759"/>
            <a:ext cx="9160202" cy="48026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Autofit/>
          </a:bodyPr>
          <a:lstStyle/>
          <a:p>
            <a:r>
              <a:rPr lang="en-US" sz="1200" dirty="0"/>
              <a:t>main()</a:t>
            </a:r>
          </a:p>
          <a:p>
            <a:r>
              <a:rPr lang="en-US" sz="1200" dirty="0"/>
              <a:t>{                         </a:t>
            </a:r>
            <a:r>
              <a:rPr lang="en-US" sz="1200" i="1" dirty="0"/>
              <a:t>/* Main Program */</a:t>
            </a:r>
            <a:endParaRPr lang="en-US" sz="1200" dirty="0"/>
          </a:p>
          <a:p>
            <a:r>
              <a:rPr lang="en-US" sz="1200" dirty="0"/>
              <a:t>    int </a:t>
            </a:r>
            <a:r>
              <a:rPr lang="en-US" sz="1200" dirty="0" err="1"/>
              <a:t>opn,elem</a:t>
            </a:r>
            <a:r>
              <a:rPr lang="en-US" sz="1200" dirty="0"/>
              <a:t>;</a:t>
            </a:r>
          </a:p>
          <a:p>
            <a:r>
              <a:rPr lang="en-US" sz="1200" dirty="0"/>
              <a:t>    do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clrscr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b="1" dirty="0"/>
              <a:t>\n</a:t>
            </a:r>
            <a:r>
              <a:rPr lang="en-US" sz="1200" dirty="0"/>
              <a:t> ### Stack Operations ### </a:t>
            </a:r>
            <a:r>
              <a:rPr lang="en-US" sz="1200" b="1" dirty="0"/>
              <a:t>\n\n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b="1" dirty="0"/>
              <a:t>\n</a:t>
            </a:r>
            <a:r>
              <a:rPr lang="en-US" sz="1200" dirty="0"/>
              <a:t> Press 1-Push, 2-Pop,3-Display,4-Exit</a:t>
            </a:r>
            <a:r>
              <a:rPr lang="en-US" sz="1200" b="1" dirty="0"/>
              <a:t>\n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b="1" dirty="0"/>
              <a:t>\n</a:t>
            </a:r>
            <a:r>
              <a:rPr lang="en-US" sz="1200" dirty="0"/>
              <a:t> Your option ? 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scanf</a:t>
            </a:r>
            <a:r>
              <a:rPr lang="en-US" sz="1200" dirty="0"/>
              <a:t>("%d",&amp;</a:t>
            </a:r>
            <a:r>
              <a:rPr lang="en-US" sz="1200" dirty="0" err="1"/>
              <a:t>opn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switch(</a:t>
            </a:r>
            <a:r>
              <a:rPr lang="en-US" sz="1200" dirty="0" err="1"/>
              <a:t>opn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case 1: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b="1" dirty="0"/>
              <a:t>\n\</a:t>
            </a:r>
            <a:r>
              <a:rPr lang="en-US" sz="1200" b="1" dirty="0" err="1"/>
              <a:t>n</a:t>
            </a:r>
            <a:r>
              <a:rPr lang="en-US" sz="1200" dirty="0" err="1"/>
              <a:t>Read</a:t>
            </a:r>
            <a:r>
              <a:rPr lang="en-US" sz="1200" dirty="0"/>
              <a:t> the element to be pushed ?");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scanf</a:t>
            </a:r>
            <a:r>
              <a:rPr lang="en-US" sz="1200" dirty="0"/>
              <a:t>("%d",&amp;</a:t>
            </a:r>
            <a:r>
              <a:rPr lang="en-US" sz="1200" dirty="0" err="1"/>
              <a:t>elem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push(</a:t>
            </a:r>
            <a:r>
              <a:rPr lang="en-US" sz="1200" dirty="0" err="1"/>
              <a:t>elem</a:t>
            </a:r>
            <a:r>
              <a:rPr lang="en-US" sz="1200" dirty="0"/>
              <a:t>); </a:t>
            </a:r>
            <a:r>
              <a:rPr lang="en-US" sz="1200" b="1" dirty="0"/>
              <a:t>break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case 2: </a:t>
            </a:r>
            <a:r>
              <a:rPr lang="en-US" sz="1200" dirty="0" err="1"/>
              <a:t>elem</a:t>
            </a:r>
            <a:r>
              <a:rPr lang="en-US" sz="1200" dirty="0"/>
              <a:t>=pop();</a:t>
            </a:r>
          </a:p>
          <a:p>
            <a:r>
              <a:rPr lang="en-US" sz="1200" dirty="0"/>
              <a:t>            if( </a:t>
            </a:r>
            <a:r>
              <a:rPr lang="en-US" sz="1200" dirty="0" err="1"/>
              <a:t>elem</a:t>
            </a:r>
            <a:r>
              <a:rPr lang="en-US" sz="1200" dirty="0"/>
              <a:t> != -1)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b="1" dirty="0"/>
              <a:t>\n\</a:t>
            </a:r>
            <a:r>
              <a:rPr lang="en-US" sz="1200" b="1" dirty="0" err="1"/>
              <a:t>n</a:t>
            </a:r>
            <a:r>
              <a:rPr lang="en-US" sz="1200" dirty="0" err="1"/>
              <a:t>Popped</a:t>
            </a:r>
            <a:r>
              <a:rPr lang="en-US" sz="1200" dirty="0"/>
              <a:t> Element is %d </a:t>
            </a:r>
            <a:r>
              <a:rPr lang="en-US" sz="1200" b="1" dirty="0"/>
              <a:t>\n</a:t>
            </a:r>
            <a:r>
              <a:rPr lang="en-US" sz="1200" dirty="0"/>
              <a:t>",</a:t>
            </a:r>
            <a:r>
              <a:rPr lang="en-US" sz="1200" dirty="0" err="1"/>
              <a:t>elem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</a:t>
            </a:r>
            <a:r>
              <a:rPr lang="en-US" sz="1200" b="1" dirty="0"/>
              <a:t>break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case 3: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b="1" dirty="0"/>
              <a:t>\n\</a:t>
            </a:r>
            <a:r>
              <a:rPr lang="en-US" sz="1200" b="1" dirty="0" err="1"/>
              <a:t>n</a:t>
            </a:r>
            <a:r>
              <a:rPr lang="en-US" sz="1200" dirty="0" err="1"/>
              <a:t>Status</a:t>
            </a:r>
            <a:r>
              <a:rPr lang="en-US" sz="1200" dirty="0"/>
              <a:t> of Stack</a:t>
            </a:r>
            <a:r>
              <a:rPr lang="en-US" sz="1200" b="1" dirty="0"/>
              <a:t>\n\n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    display(); </a:t>
            </a:r>
            <a:r>
              <a:rPr lang="en-US" sz="1200" b="1" dirty="0"/>
              <a:t>break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case 4: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b="1" dirty="0"/>
              <a:t>\n\n</a:t>
            </a:r>
            <a:r>
              <a:rPr lang="en-US" sz="1200" dirty="0"/>
              <a:t> Terminating </a:t>
            </a:r>
            <a:r>
              <a:rPr lang="en-US" sz="1200" b="1" dirty="0"/>
              <a:t>\n\n</a:t>
            </a:r>
            <a:r>
              <a:rPr lang="en-US" sz="1200" dirty="0"/>
              <a:t>"); </a:t>
            </a:r>
            <a:r>
              <a:rPr lang="en-US" sz="1200" b="1" dirty="0"/>
              <a:t>break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default: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b="1" dirty="0"/>
              <a:t>\n\</a:t>
            </a:r>
            <a:r>
              <a:rPr lang="en-US" sz="1200" b="1" dirty="0" err="1"/>
              <a:t>n</a:t>
            </a:r>
            <a:r>
              <a:rPr lang="en-US" sz="1200" dirty="0" err="1"/>
              <a:t>Invalid</a:t>
            </a:r>
            <a:r>
              <a:rPr lang="en-US" sz="1200" dirty="0"/>
              <a:t> Option !!! Try Again !! </a:t>
            </a:r>
            <a:r>
              <a:rPr lang="en-US" sz="1200" b="1" dirty="0"/>
              <a:t>\n\n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    </a:t>
            </a:r>
            <a:r>
              <a:rPr lang="en-US" sz="1200" b="1" dirty="0"/>
              <a:t>break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b="1" dirty="0"/>
              <a:t>\n\n\n\n</a:t>
            </a:r>
            <a:r>
              <a:rPr lang="en-US" sz="1200" dirty="0"/>
              <a:t>  Press a Key to Continue . . . 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getch</a:t>
            </a:r>
            <a:r>
              <a:rPr lang="en-US" sz="1200" dirty="0"/>
              <a:t>();</a:t>
            </a:r>
          </a:p>
          <a:p>
            <a:r>
              <a:rPr lang="en-US" sz="1200" dirty="0"/>
              <a:t>    }while(</a:t>
            </a:r>
            <a:r>
              <a:rPr lang="en-US" sz="1200" dirty="0" err="1"/>
              <a:t>opn</a:t>
            </a:r>
            <a:r>
              <a:rPr lang="en-US" sz="1200" dirty="0"/>
              <a:t> != 4);</a:t>
            </a:r>
          </a:p>
          <a:p>
            <a:r>
              <a:rPr lang="en-US" sz="1200" dirty="0"/>
              <a:t>}</a:t>
            </a:r>
          </a:p>
          <a:p>
            <a:endParaRPr lang="en-US" sz="105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7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preko lančane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89E-8C40-4E9D-9507-E0BAAAE5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2771928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typedef struct node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struct node *link;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}NODE;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 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void Push(</a:t>
            </a:r>
            <a:r>
              <a:rPr lang="en-US" dirty="0" err="1"/>
              <a:t>int</a:t>
            </a:r>
            <a:r>
              <a:rPr lang="en-US" dirty="0"/>
              <a:t>);</a:t>
            </a:r>
            <a:endParaRPr lang="sr-Latn-R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 pop();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void Display();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NODE *top=NULL; </a:t>
            </a:r>
            <a:r>
              <a:rPr lang="sr-Latn-R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AB95BF-0F51-4661-9513-C47B86FB8A81}"/>
              </a:ext>
            </a:extLst>
          </p:cNvPr>
          <p:cNvSpPr txBox="1">
            <a:spLocks/>
          </p:cNvSpPr>
          <p:nvPr/>
        </p:nvSpPr>
        <p:spPr>
          <a:xfrm>
            <a:off x="5662803" y="2128907"/>
            <a:ext cx="4984319" cy="3777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Stek se implementira kao jednostruka lančana lista</a:t>
            </a:r>
          </a:p>
          <a:p>
            <a:r>
              <a:rPr lang="sr-Latn-RS" dirty="0"/>
              <a:t>Dovoljne su dve operacije Push i Pop, a Sfull i Sempty se mogu implementirati u okviru njih</a:t>
            </a:r>
          </a:p>
          <a:p>
            <a:r>
              <a:rPr lang="sr-Latn-RS" dirty="0"/>
              <a:t>I naravno Display</a:t>
            </a:r>
          </a:p>
          <a:p>
            <a:r>
              <a:rPr lang="sr-Latn-RS" dirty="0"/>
              <a:t>Top kada je stek prazan je NULL</a:t>
            </a:r>
          </a:p>
        </p:txBody>
      </p:sp>
    </p:spTree>
    <p:extLst>
      <p:ext uri="{BB962C8B-B14F-4D97-AF65-F5344CB8AC3E}">
        <p14:creationId xmlns:p14="http://schemas.microsoft.com/office/powerpoint/2010/main" val="124825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Operacija Push (dodavanje elementa)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89E-8C40-4E9D-9507-E0BAAAE5E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277655"/>
            <a:ext cx="9147676" cy="46335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void Push(</a:t>
            </a:r>
            <a:r>
              <a:rPr lang="en-US" dirty="0" err="1"/>
              <a:t>int</a:t>
            </a:r>
            <a:r>
              <a:rPr lang="en-US" dirty="0"/>
              <a:t> info)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NODE *temp;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temp=(NODE *)malloc(</a:t>
            </a:r>
            <a:r>
              <a:rPr lang="en-US" dirty="0" err="1"/>
              <a:t>sizeof</a:t>
            </a:r>
            <a:r>
              <a:rPr lang="en-US" dirty="0"/>
              <a:t>(NODE));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 temp == NULL)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 Out of Memory !! Overflow</a:t>
            </a:r>
            <a:r>
              <a:rPr lang="sr-Latn-RS" dirty="0"/>
              <a:t> </a:t>
            </a:r>
            <a:r>
              <a:rPr lang="en-US" dirty="0"/>
              <a:t>!!!");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temp-&gt;data=info;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temp-&gt;link=top;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top=temp;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 Node has been inserted at Top(Front) Successfully !!");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A7745-3C7E-49C5-96AF-32BCEF943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6886" y="1515648"/>
            <a:ext cx="4197725" cy="32087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sr-Latn-RS" dirty="0"/>
              <a:t>Kod operacije Push kod implementacije preko lančane liste, dinamički se kreira jedan element</a:t>
            </a:r>
          </a:p>
          <a:p>
            <a:r>
              <a:rPr lang="sr-Latn-RS" dirty="0"/>
              <a:t>Ako to kreiranje nije uspelo znači da nema memorije, i to je u stvari kao da pitamo da li je stek pun</a:t>
            </a:r>
          </a:p>
          <a:p>
            <a:r>
              <a:rPr lang="sr-Latn-RS" dirty="0"/>
              <a:t>Ako ima mesta u steku, onda u temp element upisujemo argument, i njegov sledbenim postaje trenutni top</a:t>
            </a:r>
          </a:p>
          <a:p>
            <a:r>
              <a:rPr lang="sr-Latn-RS" dirty="0"/>
              <a:t>Zatim sam temp postaje vrh steka top</a:t>
            </a:r>
          </a:p>
          <a:p>
            <a:r>
              <a:rPr lang="sr-Latn-RS" dirty="0"/>
              <a:t>I štampamo poruku da je insert dobro izvršen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3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Operacija Pop (uklanjanje elementa)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89E-8C40-4E9D-9507-E0BAAAE5E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334758"/>
            <a:ext cx="8911687" cy="54361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Pop()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info;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NODE *t;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 top ==  NULL) 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 Underflow!!!"); 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return -1;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t=top;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info=top-&gt;data;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top=top-&gt;link;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t-&gt;link=NULL;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free(t);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return(info);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A7745-3C7E-49C5-96AF-32BCEF943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5047" y="1449754"/>
            <a:ext cx="6576164" cy="51765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2300" dirty="0"/>
              <a:t> </a:t>
            </a:r>
            <a:r>
              <a:rPr lang="sr-Latn-RS" sz="2300" dirty="0"/>
              <a:t>Operacija Pop nema argumente, jer ona izbacuje ono što je na vrhu steka</a:t>
            </a:r>
          </a:p>
          <a:p>
            <a:r>
              <a:rPr lang="sr-Latn-RS" sz="2300" dirty="0"/>
              <a:t>Inicijalizujemo jedan pokazivač t da bismo mogli osloboditi memoriju</a:t>
            </a:r>
          </a:p>
          <a:p>
            <a:r>
              <a:rPr lang="sr-Latn-RS" sz="2300" dirty="0"/>
              <a:t>Možemo brisati ako elemenata u steku ima</a:t>
            </a:r>
          </a:p>
          <a:p>
            <a:r>
              <a:rPr lang="sr-Latn-RS" sz="2300" dirty="0"/>
              <a:t>Ako nema, štampamo informaciju o potkoračenju</a:t>
            </a:r>
          </a:p>
          <a:p>
            <a:r>
              <a:rPr lang="sr-Latn-RS" sz="2300" dirty="0"/>
              <a:t>Ako ima šta da se obriše, onda element s vrha steka smeštamo u t, njegov data deo u info.</a:t>
            </a:r>
          </a:p>
          <a:p>
            <a:r>
              <a:rPr lang="sr-Latn-RS" sz="2300" dirty="0"/>
              <a:t>Top postaje njegov sledbenik</a:t>
            </a:r>
          </a:p>
          <a:p>
            <a:r>
              <a:rPr lang="sr-Latn-RS" sz="2300" dirty="0"/>
              <a:t>Raskida se veza između prethodnog topa i novog</a:t>
            </a:r>
          </a:p>
          <a:p>
            <a:r>
              <a:rPr lang="sr-Latn-RS" sz="2300" dirty="0"/>
              <a:t>Oslobađa se čvor t u kom je smešten prethodni top</a:t>
            </a:r>
          </a:p>
          <a:p>
            <a:r>
              <a:rPr lang="sr-Latn-RS" sz="2300" dirty="0"/>
              <a:t>Vraća se vrednost info da bismo mogli odštampati šta smo obrisali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4390-6F33-4B1F-A5E4-44599E2A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Prikaz (štampanje) elemenata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281BBA-1959-4BA3-83B5-A03060263AB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Display()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NODE *t;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 top == NULL) </a:t>
            </a:r>
            <a:r>
              <a:rPr lang="en-US" dirty="0" err="1"/>
              <a:t>printf</a:t>
            </a:r>
            <a:r>
              <a:rPr lang="en-US" dirty="0"/>
              <a:t>("Empty Stack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t=top;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("Top-&gt;");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dirty="0"/>
              <a:t>        while(t)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("[%d]-&gt;",t-&gt;data);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t=t-&gt;link;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("Null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 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444-9152-4A6B-A4B8-DA0159D5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Dva steka preko jednog niza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SFull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3148979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#define SIZE 10            /* Size of Stack */</a:t>
            </a:r>
            <a:endParaRPr lang="sr-Latn-R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s[SIZE],top[3]={0,-1,SIZE};</a:t>
            </a:r>
            <a:endParaRPr lang="sr-Latn-R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Sfull</a:t>
            </a:r>
            <a:r>
              <a:rPr lang="en-US" dirty="0"/>
              <a:t>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                     </a:t>
            </a:r>
            <a:r>
              <a:rPr lang="en-US" i="1" dirty="0"/>
              <a:t>/* Function to Check Stack Full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if(top[1] == top[2]-1) return 1;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return 0;</a:t>
            </a:r>
            <a:r>
              <a:rPr lang="sr-Latn-RS" dirty="0"/>
              <a:t> </a:t>
            </a:r>
            <a:r>
              <a:rPr lang="en-US" dirty="0"/>
              <a:t>}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6974" y="2545738"/>
            <a:ext cx="5568657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Možemo u jedan niz da smestimo dva steka, tako što će jedan da se puni s početka, drugi s kraja, i stek će biti pun ako top prvog i top drugog steka budu jedan do drugog</a:t>
            </a:r>
          </a:p>
          <a:p>
            <a:r>
              <a:rPr lang="sr-Latn-RS" dirty="0"/>
              <a:t>Ovaj niz topova nek vas ne buni, top [0] ne služi ničemu, top[1] označava top prvog steka, a top[2] top drugog steka</a:t>
            </a:r>
          </a:p>
          <a:p>
            <a:r>
              <a:rPr lang="sr-Latn-RS" dirty="0"/>
              <a:t>Sasvim je u redu i da programirate bez ovog niza a da imate promenljive top1 i top2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B514C9-00AB-4F2E-96E4-F07F784A8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6223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Dva steka preko jednog niza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122CA9-7ECF-4652-BD27-74EBA094F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ABB2420-1A83-4181-9EC5-BDBAE9F96C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5FD1F5-8F1A-4523-B96F-707A614EDB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1026" name="Picture 2" descr="Implement two stacks in one array – Ritambhara Technologies ...">
            <a:extLst>
              <a:ext uri="{FF2B5EF4-FFF2-40B4-BE49-F238E27FC236}">
                <a16:creationId xmlns:a16="http://schemas.microsoft.com/office/drawing/2014/main" id="{9CEBAEAB-B91D-4249-B682-0FC66261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72" y="1972702"/>
            <a:ext cx="11197632" cy="37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6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Dva steka preko jednog niza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3148979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Ovde za empty mora da se prosledi broj steka, pa prvi stek je prazan ako je njegov top -1, a drugi stek je prazan ako je njegov top jednak veličini niza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SEmpty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6974" y="2545738"/>
            <a:ext cx="5568657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Sempty</a:t>
            </a:r>
            <a:r>
              <a:rPr lang="en-US" dirty="0"/>
              <a:t>(</a:t>
            </a:r>
            <a:r>
              <a:rPr lang="en-US" dirty="0" err="1"/>
              <a:t>stno</a:t>
            </a:r>
            <a:r>
              <a:rPr lang="en-US" dirty="0"/>
              <a:t>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i="1" dirty="0"/>
              <a:t>/* Function to Check Stack Empty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switch(</a:t>
            </a:r>
            <a:r>
              <a:rPr lang="en-US" dirty="0" err="1"/>
              <a:t>stno</a:t>
            </a:r>
            <a:r>
              <a:rPr lang="en-US" dirty="0"/>
              <a:t>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case 1: if(top[1] == -1) return 1; else return 0;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case 2: if(top[2] == SIZE) return 1;else return 0;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}}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2A2A77-5E52-418F-AD09-4A10867D2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19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Dva steka preko jednog niza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3148979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push(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elem,int</a:t>
            </a:r>
            <a:r>
              <a:rPr lang="en-US" dirty="0"/>
              <a:t> </a:t>
            </a:r>
            <a:r>
              <a:rPr lang="en-US" dirty="0" err="1"/>
              <a:t>stno</a:t>
            </a:r>
            <a:r>
              <a:rPr lang="en-US" dirty="0"/>
              <a:t>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;	 if( </a:t>
            </a:r>
            <a:r>
              <a:rPr lang="en-US" dirty="0" err="1"/>
              <a:t>Sfull</a:t>
            </a:r>
            <a:r>
              <a:rPr lang="en-US" dirty="0"/>
              <a:t>())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\n\n</a:t>
            </a:r>
            <a:r>
              <a:rPr lang="en-US" dirty="0"/>
              <a:t> Overflow!!!!</a:t>
            </a:r>
            <a:r>
              <a:rPr lang="en-US" b="1" dirty="0"/>
              <a:t>\n\n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stno</a:t>
            </a:r>
            <a:r>
              <a:rPr lang="en-US" dirty="0"/>
              <a:t>==1) </a:t>
            </a:r>
            <a:r>
              <a:rPr lang="en-US" dirty="0" err="1"/>
              <a:t>pos</a:t>
            </a:r>
            <a:r>
              <a:rPr lang="en-US" dirty="0"/>
              <a:t>= ++top[</a:t>
            </a:r>
            <a:r>
              <a:rPr lang="en-US" dirty="0" err="1"/>
              <a:t>stno</a:t>
            </a:r>
            <a:r>
              <a:rPr lang="en-US" dirty="0"/>
              <a:t>];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else </a:t>
            </a:r>
            <a:r>
              <a:rPr lang="en-US" dirty="0" err="1"/>
              <a:t>pos</a:t>
            </a:r>
            <a:r>
              <a:rPr lang="en-US" dirty="0"/>
              <a:t>=--top[</a:t>
            </a:r>
            <a:r>
              <a:rPr lang="en-US" dirty="0" err="1"/>
              <a:t>stno</a:t>
            </a:r>
            <a:r>
              <a:rPr lang="en-US" dirty="0"/>
              <a:t>];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s[</a:t>
            </a:r>
            <a:r>
              <a:rPr lang="en-US" dirty="0" err="1"/>
              <a:t>pos</a:t>
            </a:r>
            <a:r>
              <a:rPr lang="en-US" dirty="0"/>
              <a:t>]=</a:t>
            </a:r>
            <a:r>
              <a:rPr lang="en-US" dirty="0" err="1"/>
              <a:t>elem</a:t>
            </a:r>
            <a:r>
              <a:rPr lang="en-US" dirty="0"/>
              <a:t>;</a:t>
            </a:r>
            <a:r>
              <a:rPr lang="sr-Latn-RS" dirty="0"/>
              <a:t> </a:t>
            </a:r>
            <a:r>
              <a:rPr lang="en-US" dirty="0"/>
              <a:t>}}</a:t>
            </a:r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6974" y="2545738"/>
            <a:ext cx="5568657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sr-Latn-RS" dirty="0"/>
              <a:t>Kod Push moramo da damo kao argument i  u koji stek ubacujemo element</a:t>
            </a:r>
          </a:p>
          <a:p>
            <a:pPr>
              <a:spcBef>
                <a:spcPts val="500"/>
              </a:spcBef>
            </a:pPr>
            <a:r>
              <a:rPr lang="sr-Latn-RS" dirty="0"/>
              <a:t>U zavisnosti od toga ako je prvi stek, njegov top se povećava, jer ovaj stek „raste“ ka sredini niza</a:t>
            </a:r>
          </a:p>
          <a:p>
            <a:pPr>
              <a:spcBef>
                <a:spcPts val="500"/>
              </a:spcBef>
            </a:pPr>
            <a:r>
              <a:rPr lang="sr-Latn-RS" dirty="0"/>
              <a:t>Ako ubacujemo u drugi stek, njegov top se smanjuje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C62B0-3829-4926-9A78-B7486583D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8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Dva steka preko jednog niza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3148979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I za brisanje prosleđujemo broj steka iz kog brišemo</a:t>
            </a:r>
          </a:p>
          <a:p>
            <a:r>
              <a:rPr lang="sr-Latn-RS" dirty="0"/>
              <a:t>Brišemo ako ima šta da se obriše</a:t>
            </a:r>
          </a:p>
          <a:p>
            <a:r>
              <a:rPr lang="sr-Latn-RS" dirty="0"/>
              <a:t>U zavisnosti šta smo prosledili kao argument, odgvarajući top se ažurira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6974" y="2545738"/>
            <a:ext cx="5568657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pop(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stno</a:t>
            </a:r>
            <a:r>
              <a:rPr lang="en-US" dirty="0"/>
              <a:t>)</a:t>
            </a:r>
            <a:endParaRPr lang="sr-Latn-R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{</a:t>
            </a:r>
            <a:r>
              <a:rPr lang="sr-Latn-R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elem,pos</a:t>
            </a:r>
            <a:r>
              <a:rPr lang="en-US" dirty="0"/>
              <a:t>;</a:t>
            </a:r>
            <a:r>
              <a:rPr lang="sr-Latn-RS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 if(</a:t>
            </a:r>
            <a:r>
              <a:rPr lang="en-US" dirty="0" err="1"/>
              <a:t>Sempty</a:t>
            </a:r>
            <a:r>
              <a:rPr lang="en-US" dirty="0"/>
              <a:t>(</a:t>
            </a:r>
            <a:r>
              <a:rPr lang="en-US" dirty="0" err="1"/>
              <a:t>stno</a:t>
            </a:r>
            <a:r>
              <a:rPr lang="en-US" dirty="0"/>
              <a:t>)){</a:t>
            </a:r>
            <a:r>
              <a:rPr lang="sr-Latn-RS" dirty="0"/>
              <a:t>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\n\</a:t>
            </a:r>
            <a:r>
              <a:rPr lang="en-US" b="1" dirty="0" err="1"/>
              <a:t>n</a:t>
            </a:r>
            <a:r>
              <a:rPr lang="en-US" dirty="0" err="1"/>
              <a:t>Underflow</a:t>
            </a:r>
            <a:r>
              <a:rPr lang="en-US" dirty="0"/>
              <a:t>!!!!</a:t>
            </a:r>
            <a:r>
              <a:rPr lang="en-US" b="1" dirty="0"/>
              <a:t>\n\n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    return(-1); } else {</a:t>
            </a:r>
            <a:endParaRPr lang="sr-Latn-R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pos</a:t>
            </a:r>
            <a:r>
              <a:rPr lang="en-US" dirty="0"/>
              <a:t>=top[</a:t>
            </a:r>
            <a:r>
              <a:rPr lang="en-US" dirty="0" err="1"/>
              <a:t>stno</a:t>
            </a:r>
            <a:r>
              <a:rPr lang="en-US" dirty="0"/>
              <a:t>];</a:t>
            </a:r>
            <a:endParaRPr lang="sr-Latn-R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elem</a:t>
            </a:r>
            <a:r>
              <a:rPr lang="en-US" dirty="0"/>
              <a:t>=s[</a:t>
            </a:r>
            <a:r>
              <a:rPr lang="en-US" dirty="0" err="1"/>
              <a:t>pos</a:t>
            </a:r>
            <a:r>
              <a:rPr lang="en-US" dirty="0"/>
              <a:t>];</a:t>
            </a:r>
            <a:endParaRPr lang="sr-Latn-R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        if(</a:t>
            </a:r>
            <a:r>
              <a:rPr lang="en-US" dirty="0" err="1"/>
              <a:t>stno</a:t>
            </a:r>
            <a:r>
              <a:rPr lang="en-US" dirty="0"/>
              <a:t> == 1)top[</a:t>
            </a:r>
            <a:r>
              <a:rPr lang="en-US" dirty="0" err="1"/>
              <a:t>stno</a:t>
            </a:r>
            <a:r>
              <a:rPr lang="en-US" dirty="0"/>
              <a:t>]--;</a:t>
            </a:r>
            <a:endParaRPr lang="sr-Latn-R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        else top[</a:t>
            </a:r>
            <a:r>
              <a:rPr lang="en-US" dirty="0" err="1"/>
              <a:t>stno</a:t>
            </a:r>
            <a:r>
              <a:rPr lang="en-US" dirty="0"/>
              <a:t>]++;</a:t>
            </a:r>
            <a:endParaRPr lang="sr-Latn-R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        return(</a:t>
            </a:r>
            <a:r>
              <a:rPr lang="en-US" dirty="0" err="1"/>
              <a:t>elem</a:t>
            </a:r>
            <a:r>
              <a:rPr lang="en-US" dirty="0"/>
              <a:t>);}}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56672C-69AC-414E-8C05-A6E80C6CC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486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5868-E580-45B4-B084-56C94AD2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C9ED-5169-4E46-8E43-35E6BFA2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Stek je LIFO struktura podataka</a:t>
            </a:r>
          </a:p>
          <a:p>
            <a:r>
              <a:rPr lang="sr-Latn-RS" dirty="0"/>
              <a:t>LIFO – Last In First Out</a:t>
            </a:r>
          </a:p>
          <a:p>
            <a:r>
              <a:rPr lang="sr-Latn-RS" dirty="0"/>
              <a:t>Znači da element koji je poslednji dodat u strukturu prvi se briše</a:t>
            </a:r>
          </a:p>
          <a:p>
            <a:r>
              <a:rPr lang="sr-Latn-RS" dirty="0"/>
              <a:t>Zamislite jednu kutiju u koju slažete knjige. Možete pristupiti samo knjizi sa vrha, tj. onoj koju ste poslednju ubacili u kutiju,</a:t>
            </a:r>
          </a:p>
          <a:p>
            <a:r>
              <a:rPr lang="sr-Latn-RS" dirty="0"/>
              <a:t>Stoga stek ima glavni pokazivač za vrh steka TOP</a:t>
            </a:r>
          </a:p>
          <a:p>
            <a:r>
              <a:rPr lang="sr-Latn-RS" dirty="0"/>
              <a:t>Ne možete, kao kod niza, pristupati elementima sa sredine</a:t>
            </a:r>
          </a:p>
          <a:p>
            <a:r>
              <a:rPr lang="sr-Latn-RS" dirty="0"/>
              <a:t>Stek može da se implementira na dva načina:</a:t>
            </a:r>
          </a:p>
          <a:p>
            <a:pPr lvl="1"/>
            <a:r>
              <a:rPr lang="sr-Latn-RS" dirty="0"/>
              <a:t>Preko niza</a:t>
            </a:r>
          </a:p>
          <a:p>
            <a:pPr lvl="1"/>
            <a:r>
              <a:rPr lang="sr-Latn-RS" dirty="0"/>
              <a:t>Preko lančane liste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3B54-79CD-41F0-877C-AF4A194A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1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Dva steka preko jednog niza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3148979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display(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stno</a:t>
            </a:r>
            <a:r>
              <a:rPr lang="en-US" dirty="0"/>
              <a:t>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</a:t>
            </a:r>
            <a:r>
              <a:rPr lang="sr-Latn-R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Sempty</a:t>
            </a:r>
            <a:r>
              <a:rPr lang="en-US" dirty="0"/>
              <a:t>(</a:t>
            </a:r>
            <a:r>
              <a:rPr lang="en-US" dirty="0" err="1"/>
              <a:t>stno</a:t>
            </a:r>
            <a:r>
              <a:rPr lang="en-US" dirty="0"/>
              <a:t>)) </a:t>
            </a:r>
            <a:r>
              <a:rPr lang="en-US" dirty="0" err="1"/>
              <a:t>printf</a:t>
            </a:r>
            <a:r>
              <a:rPr lang="en-US" dirty="0"/>
              <a:t>(" </a:t>
            </a:r>
            <a:r>
              <a:rPr lang="en-US" b="1" dirty="0"/>
              <a:t>\n</a:t>
            </a:r>
            <a:r>
              <a:rPr lang="en-US" dirty="0"/>
              <a:t> Empty Stack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stno</a:t>
            </a:r>
            <a:r>
              <a:rPr lang="en-US" dirty="0"/>
              <a:t> == 1)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for(</a:t>
            </a:r>
            <a:r>
              <a:rPr lang="en-US" dirty="0" err="1"/>
              <a:t>i</a:t>
            </a:r>
            <a:r>
              <a:rPr lang="en-US" dirty="0"/>
              <a:t>=0;i&lt;=top[</a:t>
            </a:r>
            <a:r>
              <a:rPr lang="en-US" dirty="0" err="1"/>
              <a:t>stno</a:t>
            </a:r>
            <a:r>
              <a:rPr lang="en-US" dirty="0"/>
              <a:t>];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    </a:t>
            </a:r>
            <a:endParaRPr lang="sr-Latn-R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...Main na moodle-u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6974" y="2545738"/>
            <a:ext cx="5568657" cy="33540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</a:t>
            </a:r>
            <a:r>
              <a:rPr lang="en-US" b="1" dirty="0"/>
              <a:t>\</a:t>
            </a:r>
            <a:r>
              <a:rPr lang="en-US" b="1" dirty="0" err="1"/>
              <a:t>n</a:t>
            </a:r>
            <a:r>
              <a:rPr lang="en-US" dirty="0" err="1"/>
              <a:t>",s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("^Top");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for(</a:t>
            </a:r>
            <a:r>
              <a:rPr lang="en-US" dirty="0" err="1"/>
              <a:t>i</a:t>
            </a:r>
            <a:r>
              <a:rPr lang="en-US" dirty="0"/>
              <a:t>=SIZE-1;i&gt;=top[</a:t>
            </a:r>
            <a:r>
              <a:rPr lang="en-US" dirty="0" err="1"/>
              <a:t>stno</a:t>
            </a:r>
            <a:r>
              <a:rPr lang="en-US" dirty="0"/>
              <a:t>];</a:t>
            </a:r>
            <a:r>
              <a:rPr lang="en-US" dirty="0" err="1"/>
              <a:t>i</a:t>
            </a:r>
            <a:r>
              <a:rPr lang="en-US" dirty="0"/>
              <a:t>--)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("%d</a:t>
            </a:r>
            <a:r>
              <a:rPr lang="en-US" b="1" dirty="0"/>
              <a:t>\</a:t>
            </a:r>
            <a:r>
              <a:rPr lang="en-US" b="1" dirty="0" err="1"/>
              <a:t>n</a:t>
            </a:r>
            <a:r>
              <a:rPr lang="en-US" dirty="0" err="1"/>
              <a:t>",s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("^Top");</a:t>
            </a:r>
            <a:r>
              <a:rPr lang="sr-Latn-RS" dirty="0"/>
              <a:t> </a:t>
            </a:r>
            <a:r>
              <a:rPr lang="en-US" dirty="0"/>
              <a:t>}}}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F706-6EB1-4BC5-A42F-E1C281B4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Infiksna u postfiksnu notaciju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94C7D-3C0D-4C20-A4C1-0C5B434A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C92F-35D6-4EB5-BEA1-5B9B7E5F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prevođenje izraza iz infiksne notacije u postfiksne može se koristiti stek</a:t>
            </a:r>
          </a:p>
          <a:p>
            <a:r>
              <a:rPr lang="sr-Latn-RS" dirty="0"/>
              <a:t>Obrađuje se znak po znak po redu</a:t>
            </a:r>
          </a:p>
          <a:p>
            <a:r>
              <a:rPr lang="sr-Latn-RS" dirty="0"/>
              <a:t>Ako se radi o operandu on ide na izlaz</a:t>
            </a:r>
          </a:p>
          <a:p>
            <a:r>
              <a:rPr lang="sr-Latn-RS" dirty="0"/>
              <a:t>Ako se radi o operatoru on ide u stek</a:t>
            </a:r>
          </a:p>
          <a:p>
            <a:r>
              <a:rPr lang="sr-Latn-RS" dirty="0"/>
              <a:t>I otvorena zagrada ide na stek, zatvorena je znak za pop sve do otvorene</a:t>
            </a:r>
          </a:p>
          <a:p>
            <a:r>
              <a:rPr lang="sr-Latn-RS" dirty="0"/>
              <a:t>Na steku ne može da bude operator višeg prioriteta, a za njim nižeg. Znači ako je na steku +, a dođe *, onda puta ide u stek, ali da je bilo obrnuto, puta bi izašlo iz steka a došao bi plus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9574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F706-6EB1-4BC5-A42F-E1C281B4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Infiksna u postfiksnu notaciju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94C7D-3C0D-4C20-A4C1-0C5B434A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pic>
        <p:nvPicPr>
          <p:cNvPr id="2050" name="Picture 2" descr="Rezultat slika za infix to postfix using stack solved examples">
            <a:extLst>
              <a:ext uri="{FF2B5EF4-FFF2-40B4-BE49-F238E27FC236}">
                <a16:creationId xmlns:a16="http://schemas.microsoft.com/office/drawing/2014/main" id="{65C4C31B-7DE8-4CD8-99C6-F0E7678054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9"/>
          <a:stretch/>
        </p:blipFill>
        <p:spPr bwMode="auto">
          <a:xfrm>
            <a:off x="2095457" y="1404730"/>
            <a:ext cx="8713523" cy="48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7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F706-6EB1-4BC5-A42F-E1C281B4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Infiksna u postfiksnu notaciju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94C7D-3C0D-4C20-A4C1-0C5B434A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4BFB6-9D35-4041-AA04-9C7B0D49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098" name="Picture 2" descr="Rezultat slika za infix to postfix using stack solved examples">
            <a:extLst>
              <a:ext uri="{FF2B5EF4-FFF2-40B4-BE49-F238E27FC236}">
                <a16:creationId xmlns:a16="http://schemas.microsoft.com/office/drawing/2014/main" id="{73BCE8D3-1798-441B-87C7-3DB742F9D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4" y="1325218"/>
            <a:ext cx="6646945" cy="49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77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190D-78F6-4031-82B7-08D8AD23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 za vežbanje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F423-AE2F-4EE0-8A24-0BF9A08B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sr-Latn-RS" dirty="0"/>
              <a:t>10+3*5/(16-4)</a:t>
            </a:r>
          </a:p>
          <a:p>
            <a:pPr>
              <a:buFont typeface="+mj-lt"/>
              <a:buAutoNum type="arabicParenR"/>
            </a:pPr>
            <a:r>
              <a:rPr lang="pt-BR" dirty="0"/>
              <a:t>A+B*(C-D)+(E/F)*G/H </a:t>
            </a:r>
          </a:p>
          <a:p>
            <a:pPr>
              <a:buFont typeface="+mj-lt"/>
              <a:buAutoNum type="arabicParenR"/>
            </a:pPr>
            <a:r>
              <a:rPr lang="pt-BR" dirty="0"/>
              <a:t>a+b*c-d/e*f</a:t>
            </a:r>
          </a:p>
          <a:p>
            <a:pPr>
              <a:buFont typeface="+mj-lt"/>
              <a:buAutoNum type="arabicParenR"/>
            </a:pPr>
            <a:r>
              <a:rPr lang="pt-BR" dirty="0"/>
              <a:t>(a+b*c-d)/(e*f)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E4F7-E3A5-4B32-8B07-FF200C4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13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1573-7A66-4121-9B76-C2027911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Zanimljive animacije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BA81-E2B1-4F77-9828-8E6DA49D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>
                <a:hlinkClick r:id="rId2"/>
              </a:rPr>
              <a:t>https://www.cs.usfca.edu/~galles/visualization/Algorithms.html</a:t>
            </a:r>
            <a:endParaRPr lang="sr-Latn-RS" b="1" dirty="0"/>
          </a:p>
          <a:p>
            <a:r>
              <a:rPr lang="sr-Latn-RS" dirty="0">
                <a:hlinkClick r:id="rId3"/>
              </a:rPr>
              <a:t>https://www.youtube.com/watch?v=vq-nUF0G4fI</a:t>
            </a:r>
            <a:endParaRPr lang="sr-Latn-RS" dirty="0"/>
          </a:p>
          <a:p>
            <a:r>
              <a:rPr lang="sr-Latn-RS" dirty="0">
                <a:hlinkClick r:id="rId4"/>
              </a:rPr>
              <a:t>https://www.youtube.com/watch?v=IAxCAbcqQFA</a:t>
            </a:r>
            <a:endParaRPr lang="sr-Latn-RS" dirty="0"/>
          </a:p>
          <a:p>
            <a:r>
              <a:rPr lang="sr-Latn-RS" dirty="0"/>
              <a:t>https://www.youtube.com/watch?v=O8sY6rYwfzE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AA3A-CD0D-459A-934A-31729BB4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4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E29BB-8B2E-4E98-81B2-6A02DAC9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sr-Latn-RS" sz="320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5815-6D1A-4589-BF51-76686AE3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Preko kojih struktura podataka se može implementirati stek?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Koje operacije ima stek?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Šta je TOP?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Opisati korišćenje steka kod operacije UNDO?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Prevesti iz infiksne u postfiksnu notaciju sledeći izraz 10+3*5/(16-4).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Prevesti iz infiksne u postfiksnu notaciju sledeći izraz </a:t>
            </a:r>
            <a:r>
              <a:rPr lang="pt-BR" dirty="0"/>
              <a:t>A+B*(C-D)+(E/F)*G/H</a:t>
            </a:r>
            <a:r>
              <a:rPr lang="sr-Latn-RS" dirty="0"/>
              <a:t>.</a:t>
            </a:r>
            <a:endParaRPr lang="pt-BR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Prevesti iz infiksne u postfiksnu notaciju sledeći izraz </a:t>
            </a:r>
            <a:r>
              <a:rPr lang="pt-BR" dirty="0"/>
              <a:t>a+b*c-d/e*f</a:t>
            </a:r>
            <a:r>
              <a:rPr lang="sr-Latn-RS" dirty="0"/>
              <a:t>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Prevesti iz infiksne u postfiksnu notaciju sledeći izraz </a:t>
            </a:r>
            <a:r>
              <a:rPr lang="pt-BR" dirty="0"/>
              <a:t>(a+b*c-d)/(e*f)</a:t>
            </a:r>
            <a:r>
              <a:rPr lang="sr-Latn-RS" dirty="0"/>
              <a:t>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Napisati metodu PUSH kod steka implementiranog preko lančane liste.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Napisati metodu POP kod steka implementiranog preko niza.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318B-FB6A-4771-AA06-78F220B2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06-Apr-20</a:t>
            </a:r>
          </a:p>
        </p:txBody>
      </p:sp>
    </p:spTree>
    <p:extLst>
      <p:ext uri="{BB962C8B-B14F-4D97-AF65-F5344CB8AC3E}">
        <p14:creationId xmlns:p14="http://schemas.microsoft.com/office/powerpoint/2010/main" val="247188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7E66-432C-4AC5-9B68-597D3E4F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Test poslati na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do 13.4. u 14h.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8EBA-D33D-4FDD-BB44-604B520E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C03AC-9676-4678-AC96-DAF7CE0464B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31891" t="21095" r="24840" b="33010"/>
          <a:stretch/>
        </p:blipFill>
        <p:spPr bwMode="auto">
          <a:xfrm>
            <a:off x="2592925" y="2115962"/>
            <a:ext cx="7556710" cy="3803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730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329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483-74CD-4049-AD6B-415E044C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FDA-2526-40FB-BC1F-2996704E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50A-D603-4450-8905-AA186B9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pic>
        <p:nvPicPr>
          <p:cNvPr id="7" name="Picture 4" descr="Rezultat slika za stack data structure animation">
            <a:extLst>
              <a:ext uri="{FF2B5EF4-FFF2-40B4-BE49-F238E27FC236}">
                <a16:creationId xmlns:a16="http://schemas.microsoft.com/office/drawing/2014/main" id="{CE3BD81F-7116-4738-A26B-447E3B58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905000"/>
            <a:ext cx="6123825" cy="42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0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1A6B-CF71-440E-B517-931CF202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Operacije sa stekom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4EA8-07FC-45D9-91B5-A7B8AB53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Glavna osobina Steka je već rečena, pristupa se samo elementru sa vrha steka</a:t>
            </a:r>
          </a:p>
          <a:p>
            <a:r>
              <a:rPr lang="sr-Latn-RS" dirty="0"/>
              <a:t>Stek karakterišu dve osnovne operacije</a:t>
            </a:r>
          </a:p>
          <a:p>
            <a:pPr lvl="1"/>
            <a:r>
              <a:rPr lang="sr-Latn-RS" dirty="0"/>
              <a:t>PUSH</a:t>
            </a:r>
          </a:p>
          <a:p>
            <a:pPr lvl="1"/>
            <a:r>
              <a:rPr lang="sr-Latn-RS" dirty="0"/>
              <a:t>POP</a:t>
            </a:r>
          </a:p>
          <a:p>
            <a:r>
              <a:rPr lang="sr-Latn-RS" dirty="0"/>
              <a:t>Push služi za dodavanje elementa na vrh steka, ako stek nije pun</a:t>
            </a:r>
          </a:p>
          <a:p>
            <a:r>
              <a:rPr lang="sr-Latn-RS" dirty="0"/>
              <a:t>Pop služi za brisanje elementa sa vrha steka, ako stek nije prazan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EEAF1-D403-47DE-9CC9-298A90FE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2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Implementacija preko niza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Ispitivanje da li je stek pun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#define SIZE 5            /* Size of Stack */</a:t>
            </a:r>
            <a:endParaRPr lang="sr-Latn-RS" sz="2900" dirty="0"/>
          </a:p>
          <a:p>
            <a:pPr marL="0" indent="0">
              <a:buNone/>
            </a:pPr>
            <a:r>
              <a:rPr lang="en-US" sz="2900" dirty="0" err="1"/>
              <a:t>int</a:t>
            </a:r>
            <a:r>
              <a:rPr lang="en-US" sz="2900" dirty="0"/>
              <a:t> s[SIZE],top=-1;       </a:t>
            </a:r>
            <a:r>
              <a:rPr lang="en-US" sz="2900" i="1" dirty="0"/>
              <a:t>/* Global declarations */</a:t>
            </a:r>
            <a:endParaRPr lang="sr-Latn-RS" sz="2900" dirty="0"/>
          </a:p>
          <a:p>
            <a:pPr marL="0" indent="0">
              <a:buNone/>
            </a:pPr>
            <a:r>
              <a:rPr lang="en-US" sz="2900" dirty="0"/>
              <a:t> </a:t>
            </a:r>
            <a:endParaRPr lang="sr-Latn-RS" sz="2900" dirty="0"/>
          </a:p>
          <a:p>
            <a:pPr marL="0" indent="0">
              <a:buNone/>
            </a:pP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Sfull</a:t>
            </a:r>
            <a:r>
              <a:rPr lang="en-US" sz="2900" dirty="0"/>
              <a:t>()</a:t>
            </a:r>
            <a:endParaRPr lang="sr-Latn-RS" sz="2900" dirty="0"/>
          </a:p>
          <a:p>
            <a:pPr marL="0" indent="0">
              <a:buNone/>
            </a:pPr>
            <a:r>
              <a:rPr lang="en-US" sz="2900" dirty="0"/>
              <a:t>{                     </a:t>
            </a:r>
            <a:r>
              <a:rPr lang="en-US" sz="2900" i="1" dirty="0"/>
              <a:t>/* Function to Check Stack Full */</a:t>
            </a:r>
            <a:endParaRPr lang="sr-Latn-RS" sz="2900" dirty="0"/>
          </a:p>
          <a:p>
            <a:pPr marL="0" indent="0">
              <a:buNone/>
            </a:pPr>
            <a:r>
              <a:rPr lang="en-US" sz="2900" dirty="0"/>
              <a:t>    if(top == SIZE-1) return 1;</a:t>
            </a:r>
            <a:endParaRPr lang="sr-Latn-RS" sz="2900" dirty="0"/>
          </a:p>
          <a:p>
            <a:pPr marL="0" indent="0">
              <a:buNone/>
            </a:pPr>
            <a:r>
              <a:rPr lang="en-US" sz="2900" dirty="0"/>
              <a:t>    return 0;</a:t>
            </a:r>
            <a:endParaRPr lang="sr-Latn-RS" sz="2900" dirty="0"/>
          </a:p>
          <a:p>
            <a:pPr marL="0" indent="0">
              <a:buNone/>
            </a:pPr>
            <a:r>
              <a:rPr lang="en-US" sz="2900" dirty="0"/>
              <a:t>}</a:t>
            </a:r>
            <a:endParaRPr lang="sr-Latn-RS" sz="2900" dirty="0"/>
          </a:p>
          <a:p>
            <a:pPr marL="0" indent="0">
              <a:buNone/>
            </a:pPr>
            <a:r>
              <a:rPr lang="en-US" sz="3100" dirty="0"/>
              <a:t> </a:t>
            </a:r>
            <a:endParaRPr lang="sr-Latn-RS" sz="3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sz="2000" dirty="0"/>
              <a:t>Da bismo implementirali stek preko niza, potreban nam je niz i jedna promenljiva koja označava indeks elementa koji je na vrhu steka TOP</a:t>
            </a:r>
          </a:p>
          <a:p>
            <a:r>
              <a:rPr lang="sr-Latn-RS" sz="2000" dirty="0"/>
              <a:t>Pošto Push može da se radi jedino ako stek nije pun, moramo napraviti funkciju koja proverava da li je TOP = SIZE - 1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9A7650-9A18-47CB-B730-75618E93C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39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Implementacija preko niza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917416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Ispitivanje da li je stek prazan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100" dirty="0"/>
              <a:t> </a:t>
            </a:r>
            <a:r>
              <a:rPr lang="en-US" sz="3200" dirty="0"/>
              <a:t>int </a:t>
            </a:r>
            <a:r>
              <a:rPr lang="en-US" sz="3200" dirty="0" err="1"/>
              <a:t>Sempty</a:t>
            </a:r>
            <a:r>
              <a:rPr lang="en-US" sz="3200" dirty="0"/>
              <a:t>()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{                </a:t>
            </a:r>
            <a:r>
              <a:rPr lang="en-US" sz="3200" i="1" dirty="0"/>
              <a:t>/* Function to Check Stack Empty */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    if(top == -1) return 1;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    return 0;</a:t>
            </a:r>
            <a:endParaRPr lang="sr-Latn-RS" sz="3200" dirty="0"/>
          </a:p>
          <a:p>
            <a:pPr marL="0" indent="0">
              <a:buNone/>
            </a:pPr>
            <a:r>
              <a:rPr lang="en-US" sz="3200" dirty="0"/>
              <a:t>}</a:t>
            </a:r>
            <a:endParaRPr lang="sr-Latn-RS" sz="3200" dirty="0"/>
          </a:p>
          <a:p>
            <a:pPr marL="0" indent="0">
              <a:buNone/>
            </a:pPr>
            <a:endParaRPr lang="sr-Latn-RS" sz="3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sz="2000" dirty="0"/>
              <a:t>Pošto se iz steka može brisati jedino ako u njemu ima elemenata, treba nam jedna funkcija koja proverava da li je stek prazan, da li je TOP == -1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Operacija Push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BC0639-53B3-4FCF-A06A-AAE14BAC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/>
              <a:t>void </a:t>
            </a:r>
            <a:r>
              <a:rPr lang="en-US" sz="1600" dirty="0"/>
              <a:t>push(int </a:t>
            </a:r>
            <a:r>
              <a:rPr lang="en-US" sz="1600" dirty="0" err="1"/>
              <a:t>elem</a:t>
            </a:r>
            <a:r>
              <a:rPr lang="en-US" sz="1600" dirty="0"/>
              <a:t>)</a:t>
            </a:r>
            <a:endParaRPr lang="sr-Latn-RS" sz="1600" dirty="0"/>
          </a:p>
          <a:p>
            <a:pPr marL="0" indent="0">
              <a:buNone/>
            </a:pPr>
            <a:r>
              <a:rPr lang="en-US" sz="1600" dirty="0"/>
              <a:t>{                </a:t>
            </a:r>
            <a:r>
              <a:rPr lang="en-US" sz="1600" i="1" dirty="0"/>
              <a:t>/* Function for PUSH operation */</a:t>
            </a:r>
            <a:endParaRPr lang="sr-Latn-RS" sz="1600" dirty="0"/>
          </a:p>
          <a:p>
            <a:pPr marL="0" indent="0">
              <a:buNone/>
            </a:pPr>
            <a:r>
              <a:rPr lang="en-US" sz="1600" dirty="0"/>
              <a:t>    if( </a:t>
            </a:r>
            <a:r>
              <a:rPr lang="en-US" sz="1600" dirty="0" err="1"/>
              <a:t>Sfull</a:t>
            </a:r>
            <a:r>
              <a:rPr lang="en-US" sz="1600" dirty="0"/>
              <a:t>())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en-US" sz="1600" b="1" dirty="0"/>
              <a:t>\n\n</a:t>
            </a:r>
            <a:r>
              <a:rPr lang="en-US" sz="1600" dirty="0"/>
              <a:t> Overflow!!!!</a:t>
            </a:r>
            <a:r>
              <a:rPr lang="en-US" sz="1600" b="1" dirty="0"/>
              <a:t>\n\n</a:t>
            </a:r>
            <a:r>
              <a:rPr lang="en-US" sz="1600" dirty="0"/>
              <a:t>");</a:t>
            </a:r>
            <a:endParaRPr lang="sr-Latn-RS" sz="1600" dirty="0"/>
          </a:p>
          <a:p>
            <a:pPr marL="0" indent="0">
              <a:buNone/>
            </a:pPr>
            <a:r>
              <a:rPr lang="en-US" sz="1600" dirty="0"/>
              <a:t>    else</a:t>
            </a:r>
            <a:endParaRPr lang="sr-Latn-RS" sz="1600" dirty="0"/>
          </a:p>
          <a:p>
            <a:pPr marL="0" indent="0">
              <a:buNone/>
            </a:pPr>
            <a:r>
              <a:rPr lang="en-US" sz="1600" dirty="0"/>
              <a:t>    {</a:t>
            </a:r>
            <a:endParaRPr lang="sr-Latn-RS" sz="1600" dirty="0"/>
          </a:p>
          <a:p>
            <a:pPr marL="0" indent="0">
              <a:buNone/>
            </a:pPr>
            <a:r>
              <a:rPr lang="en-US" sz="1600" dirty="0"/>
              <a:t>        ++top;</a:t>
            </a:r>
            <a:endParaRPr lang="sr-Latn-RS" sz="1600" dirty="0"/>
          </a:p>
          <a:p>
            <a:pPr marL="0" indent="0">
              <a:buNone/>
            </a:pPr>
            <a:r>
              <a:rPr lang="en-US" sz="1600" dirty="0"/>
              <a:t>        s[top]=</a:t>
            </a:r>
            <a:r>
              <a:rPr lang="en-US" sz="1600" dirty="0" err="1"/>
              <a:t>elem</a:t>
            </a:r>
            <a:r>
              <a:rPr lang="en-US" sz="1600" dirty="0"/>
              <a:t>;</a:t>
            </a:r>
            <a:endParaRPr lang="sr-Latn-RS" sz="1600" dirty="0"/>
          </a:p>
          <a:p>
            <a:pPr marL="0" indent="0">
              <a:buNone/>
            </a:pPr>
            <a:r>
              <a:rPr lang="en-US" sz="1600" dirty="0"/>
              <a:t>    }</a:t>
            </a:r>
            <a:endParaRPr lang="sr-Latn-R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sr-Latn-R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dirty="0"/>
              <a:t>Operacija push  ima jedan element, taj element koji treba da se upiše u stek</a:t>
            </a:r>
          </a:p>
          <a:p>
            <a:r>
              <a:rPr lang="sr-Latn-RS" dirty="0"/>
              <a:t>Pre nego što upišemo element moramo proveriti da li u steku ima mesta</a:t>
            </a:r>
          </a:p>
          <a:p>
            <a:r>
              <a:rPr lang="sr-Latn-RS" dirty="0"/>
              <a:t>Ako nema pišemo Prekoračenje</a:t>
            </a:r>
          </a:p>
          <a:p>
            <a:r>
              <a:rPr lang="sr-Latn-RS" dirty="0"/>
              <a:t>Ako ima, inkrementiramo top</a:t>
            </a:r>
          </a:p>
          <a:p>
            <a:r>
              <a:rPr lang="sr-Latn-RS" dirty="0"/>
              <a:t>I na novu poziciju upisujemo zadatati element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B4E9F-C04F-4632-A7AC-67BB4849E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526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Operacija Pop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r-Latn-RS" sz="2000" dirty="0"/>
              <a:t>Operacijom Pop se briše element s vrha steka, tj. pokazivač top se pomera za jednu poziciju ispod, i kad bude vršeno novo dodavanje (Push) ono će ići preko tog elementa koji je obrisan</a:t>
            </a:r>
          </a:p>
          <a:p>
            <a:r>
              <a:rPr lang="sr-Latn-RS" sz="2000" dirty="0"/>
              <a:t>Brisanje je moguće jedino ako imamo šta da obrišemo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90F27-3946-4670-A0F3-CC4A966D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8A3E-C8DD-4DFA-9B6B-19CBE9224F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pop()</a:t>
            </a:r>
            <a:endParaRPr lang="sr-Latn-RS" sz="1400" dirty="0"/>
          </a:p>
          <a:p>
            <a:pPr marL="0" indent="0">
              <a:buNone/>
            </a:pPr>
            <a:r>
              <a:rPr lang="en-US" sz="1400" dirty="0"/>
              <a:t>{                      </a:t>
            </a:r>
            <a:r>
              <a:rPr lang="en-US" sz="1400" i="1" dirty="0"/>
              <a:t>/* Function for POP operation */</a:t>
            </a:r>
            <a:endParaRPr lang="sr-Latn-R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elem</a:t>
            </a:r>
            <a:r>
              <a:rPr lang="en-US" sz="1400" dirty="0"/>
              <a:t>;</a:t>
            </a:r>
            <a:endParaRPr lang="sr-Latn-RS" sz="1400" dirty="0"/>
          </a:p>
          <a:p>
            <a:pPr marL="0" indent="0">
              <a:buNone/>
            </a:pPr>
            <a:r>
              <a:rPr lang="en-US" sz="1400" dirty="0"/>
              <a:t>    if(</a:t>
            </a:r>
            <a:r>
              <a:rPr lang="en-US" sz="1400" dirty="0" err="1"/>
              <a:t>Sempty</a:t>
            </a:r>
            <a:r>
              <a:rPr lang="en-US" sz="1400" dirty="0"/>
              <a:t>()){ </a:t>
            </a: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b="1" dirty="0"/>
              <a:t>\n\</a:t>
            </a:r>
            <a:r>
              <a:rPr lang="en-US" sz="1400" b="1" dirty="0" err="1"/>
              <a:t>n</a:t>
            </a:r>
            <a:r>
              <a:rPr lang="en-US" sz="1400" dirty="0" err="1"/>
              <a:t>Underflow</a:t>
            </a:r>
            <a:r>
              <a:rPr lang="en-US" sz="1400" dirty="0"/>
              <a:t>!!!!</a:t>
            </a:r>
            <a:r>
              <a:rPr lang="en-US" sz="1400" b="1" dirty="0"/>
              <a:t>\n\n</a:t>
            </a:r>
            <a:r>
              <a:rPr lang="en-US" sz="1400" dirty="0"/>
              <a:t>");</a:t>
            </a:r>
            <a:endParaRPr lang="sr-Latn-RS" sz="1400" dirty="0"/>
          </a:p>
          <a:p>
            <a:pPr marL="0" indent="0">
              <a:buNone/>
            </a:pPr>
            <a:r>
              <a:rPr lang="en-US" sz="1400" dirty="0"/>
              <a:t>    return(-1); }</a:t>
            </a:r>
            <a:endParaRPr lang="sr-Latn-RS" sz="1400" dirty="0"/>
          </a:p>
          <a:p>
            <a:pPr marL="0" indent="0">
              <a:buNone/>
            </a:pPr>
            <a:r>
              <a:rPr lang="en-US" sz="1400" dirty="0"/>
              <a:t>    else</a:t>
            </a:r>
            <a:endParaRPr lang="sr-Latn-RS" sz="1400" dirty="0"/>
          </a:p>
          <a:p>
            <a:pPr marL="0" indent="0">
              <a:buNone/>
            </a:pPr>
            <a:r>
              <a:rPr lang="en-US" sz="1400" dirty="0"/>
              <a:t>    {</a:t>
            </a:r>
            <a:endParaRPr lang="sr-Latn-R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elem</a:t>
            </a:r>
            <a:r>
              <a:rPr lang="en-US" sz="1400" dirty="0"/>
              <a:t>=s[top];</a:t>
            </a:r>
            <a:endParaRPr lang="sr-Latn-RS" sz="1400" dirty="0"/>
          </a:p>
          <a:p>
            <a:pPr marL="0" indent="0">
              <a:buNone/>
            </a:pPr>
            <a:r>
              <a:rPr lang="en-US" sz="1400" dirty="0"/>
              <a:t>        top--;</a:t>
            </a:r>
            <a:endParaRPr lang="sr-Latn-RS" sz="1400" dirty="0"/>
          </a:p>
          <a:p>
            <a:pPr marL="0" indent="0">
              <a:buNone/>
            </a:pPr>
            <a:r>
              <a:rPr lang="en-US" sz="1400" dirty="0"/>
              <a:t>        return(</a:t>
            </a:r>
            <a:r>
              <a:rPr lang="en-US" sz="1400" dirty="0" err="1"/>
              <a:t>elem</a:t>
            </a:r>
            <a:r>
              <a:rPr lang="en-US" sz="1400" dirty="0"/>
              <a:t>)</a:t>
            </a:r>
            <a:r>
              <a:rPr lang="sr-Latn-RS" sz="1400" dirty="0"/>
              <a:t>;</a:t>
            </a:r>
            <a:r>
              <a:rPr lang="en-US" sz="1400" dirty="0"/>
              <a:t> }}</a:t>
            </a:r>
            <a:endParaRPr lang="sr-Latn-R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50022A-FC86-4C13-BA0A-79E547378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1109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Prikazivanje (štampanje) elemenata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4B7-5DCC-414F-B4E6-D80AECC0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886744" cy="41920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display()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{                  </a:t>
            </a:r>
            <a:r>
              <a:rPr lang="en-US" i="1" dirty="0"/>
              <a:t>/* Function to display status of Stack */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Sempty</a:t>
            </a:r>
            <a:r>
              <a:rPr lang="en-US" dirty="0"/>
              <a:t>()) </a:t>
            </a:r>
            <a:r>
              <a:rPr lang="en-US" dirty="0" err="1"/>
              <a:t>printf</a:t>
            </a:r>
            <a:r>
              <a:rPr lang="en-US" dirty="0"/>
              <a:t>(" </a:t>
            </a:r>
            <a:r>
              <a:rPr lang="en-US" b="1" dirty="0"/>
              <a:t>\n</a:t>
            </a:r>
            <a:r>
              <a:rPr lang="en-US" dirty="0"/>
              <a:t> Empty Stack</a:t>
            </a:r>
            <a:r>
              <a:rPr lang="en-US" b="1" dirty="0"/>
              <a:t>\n</a:t>
            </a:r>
            <a:r>
              <a:rPr lang="en-US" dirty="0"/>
              <a:t>");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else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</a:t>
            </a:r>
            <a:r>
              <a:rPr lang="en-US" dirty="0"/>
              <a:t>=0;i&lt;=</a:t>
            </a:r>
            <a:r>
              <a:rPr lang="en-US" dirty="0" err="1"/>
              <a:t>top;i</a:t>
            </a:r>
            <a:r>
              <a:rPr lang="en-US" dirty="0"/>
              <a:t>++)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("%d</a:t>
            </a:r>
            <a:r>
              <a:rPr lang="en-US" b="1" dirty="0"/>
              <a:t>\</a:t>
            </a:r>
            <a:r>
              <a:rPr lang="en-US" b="1" dirty="0" err="1"/>
              <a:t>n</a:t>
            </a:r>
            <a:r>
              <a:rPr lang="en-US" dirty="0" err="1"/>
              <a:t>",s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("^Top");}}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06-Apr-20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083BCE-2687-4F83-98C5-0526750079F6}"/>
              </a:ext>
            </a:extLst>
          </p:cNvPr>
          <p:cNvSpPr txBox="1">
            <a:spLocks/>
          </p:cNvSpPr>
          <p:nvPr/>
        </p:nvSpPr>
        <p:spPr>
          <a:xfrm>
            <a:off x="6850149" y="2139863"/>
            <a:ext cx="3886744" cy="4192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Pošto je ovo implementacija preko niza, tačno znako koliko ima elemenata, pa možemo koristiti for petlju</a:t>
            </a:r>
          </a:p>
          <a:p>
            <a:r>
              <a:rPr lang="sr-Latn-RS" dirty="0"/>
              <a:t>Prikazivanje elemenata takođe vršimo ako imamo šta da prikažemo, inače štampamo informaciju da je stek prazan</a:t>
            </a:r>
          </a:p>
        </p:txBody>
      </p:sp>
    </p:spTree>
    <p:extLst>
      <p:ext uri="{BB962C8B-B14F-4D97-AF65-F5344CB8AC3E}">
        <p14:creationId xmlns:p14="http://schemas.microsoft.com/office/powerpoint/2010/main" val="26676344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2211</Words>
  <Application>Microsoft Office PowerPoint</Application>
  <PresentationFormat>Widescreen</PresentationFormat>
  <Paragraphs>324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Wisp</vt:lpstr>
      <vt:lpstr>ALGORITMI I STRUKTURE PODATAKA</vt:lpstr>
      <vt:lpstr>Stek</vt:lpstr>
      <vt:lpstr>Stek</vt:lpstr>
      <vt:lpstr>Operacije sa stekom</vt:lpstr>
      <vt:lpstr>Implementacija preko niza</vt:lpstr>
      <vt:lpstr>Implementacija preko niza</vt:lpstr>
      <vt:lpstr>Operacija Push</vt:lpstr>
      <vt:lpstr>Operacija Pop</vt:lpstr>
      <vt:lpstr>Prikazivanje (štampanje) elemenata</vt:lpstr>
      <vt:lpstr>Main funkcija</vt:lpstr>
      <vt:lpstr>Implementacija preko lančane liste</vt:lpstr>
      <vt:lpstr>Operacija Push (dodavanje elementa)</vt:lpstr>
      <vt:lpstr>Operacija Pop (uklanjanje elementa)</vt:lpstr>
      <vt:lpstr>Prikaz (štampanje) elemenata</vt:lpstr>
      <vt:lpstr>Dva steka preko jednog niza</vt:lpstr>
      <vt:lpstr>Dva steka preko jednog niza</vt:lpstr>
      <vt:lpstr>Dva steka preko jednog niza</vt:lpstr>
      <vt:lpstr>Dva steka preko jednog niza</vt:lpstr>
      <vt:lpstr>Dva steka preko jednog niza</vt:lpstr>
      <vt:lpstr>Dva steka preko jednog niza</vt:lpstr>
      <vt:lpstr>Infiksna u postfiksnu notaciju</vt:lpstr>
      <vt:lpstr>Infiksna u postfiksnu notaciju</vt:lpstr>
      <vt:lpstr>Infiksna u postfiksnu notaciju</vt:lpstr>
      <vt:lpstr>Zadaci za vežbanje</vt:lpstr>
      <vt:lpstr>Zanimljive animacije</vt:lpstr>
      <vt:lpstr>Test</vt:lpstr>
      <vt:lpstr>Test poslati na apljaskovic@np.ac.rs do 13.4. u 14h.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Dzenan</dc:creator>
  <cp:lastModifiedBy>Dzenan</cp:lastModifiedBy>
  <cp:revision>3</cp:revision>
  <dcterms:created xsi:type="dcterms:W3CDTF">2020-03-31T17:05:07Z</dcterms:created>
  <dcterms:modified xsi:type="dcterms:W3CDTF">2020-04-06T14:05:33Z</dcterms:modified>
</cp:coreProperties>
</file>