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5" r:id="rId1"/>
  </p:sldMasterIdLst>
  <p:notesMasterIdLst>
    <p:notesMasterId r:id="rId43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4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00" r:id="rId33"/>
    <p:sldId id="354" r:id="rId34"/>
    <p:sldId id="302" r:id="rId35"/>
    <p:sldId id="303" r:id="rId36"/>
    <p:sldId id="304" r:id="rId37"/>
    <p:sldId id="305" r:id="rId38"/>
    <p:sldId id="306" r:id="rId39"/>
    <p:sldId id="301" r:id="rId40"/>
    <p:sldId id="307" r:id="rId41"/>
    <p:sldId id="352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zenan" initials="D" lastIdx="1" clrIdx="0">
    <p:extLst>
      <p:ext uri="{19B8F6BF-5375-455C-9EA6-DF929625EA0E}">
        <p15:presenceInfo xmlns:p15="http://schemas.microsoft.com/office/powerpoint/2012/main" userId="Dzen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61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7A0A5-E261-493F-BCBF-E935CF36075B}" type="datetimeFigureOut">
              <a:rPr lang="sr-Latn-RS" smtClean="0"/>
              <a:t>13.5.2020.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3A4D5-FB9C-400D-91DD-76F5FAF2330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02239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18.05.2020.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Binarni hip; Algoritmi sortiranja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4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18.05.2020.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Binarni hip; Algoritmi sortiranja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5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18.05.2020.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Binarni hip; Algoritmi sortiranja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0204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18.05.2020.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Binarni hip; Algoritmi sortiranja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28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18.05.2020.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Binarni hip; Algoritmi sortiranja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56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18.05.2020.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Binarni hip; Algoritmi sortiranja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55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18.05.2020.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Binarni hip; Algoritmi sortiranja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54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18.05.2020.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Binarni hip; Algoritmi sortiranja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93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990601"/>
            <a:ext cx="10972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F09855-BA14-4F67-988A-17D4295FBF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18.05.2020.</a:t>
            </a:r>
            <a:endParaRPr lang="sr-Latn-C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BC8894-7647-46DA-B02B-798BD80DA2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Binarni hip; Algoritmi sortiranja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E37B386-CE78-4648-8170-58B1D96C77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766AD1-3796-4625-893B-962A95BE6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36515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906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9906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3289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1F1A1F2-155E-45AE-9657-0E53B20DC5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18.05.2020.</a:t>
            </a:r>
            <a:endParaRPr lang="sr-Latn-C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0C8B603-95FD-4C81-BF16-94DE793588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Binarni hip; Algoritmi sortiranja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10B0919-DD05-4CA5-BBCF-067EF9D9A6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C848B2-E2F1-45F0-91B8-FAF8B0FBBC35}" type="slidenum">
              <a:rPr lang="en-US" altLang="sr-Latn-RS"/>
              <a:pPr/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426668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906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906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F94FE3-57F3-4423-B469-3B7D0B5852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18.05.2020.</a:t>
            </a:r>
            <a:endParaRPr lang="sr-Latn-C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E127AF-BBFC-4EB6-8D80-D72F5C5CC3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Binarni hip; Algoritmi sortiranja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773ABA-8A60-44F9-9C6C-66D7E65320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E2644C-92F3-4518-88C3-985315AFB78D}" type="slidenum">
              <a:rPr lang="en-US" altLang="sr-Latn-RS"/>
              <a:pPr/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211771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18.05.2020.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Binarni hip; Algoritmi sortiranja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809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152400"/>
            <a:ext cx="1097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9906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3289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3289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8956545-5BCB-4B85-B1C5-33C85E4287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18.05.2020.</a:t>
            </a:r>
            <a:endParaRPr lang="sr-Latn-C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5DFC187-4D46-440B-AF77-A2A9F6CBAC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Binarni hip; Algoritmi sortiranja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BAC7727-26BC-4664-A156-C41A1394B7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5B7B75-22A8-4E4A-BE23-0E8C8E20583B}" type="slidenum">
              <a:rPr lang="en-US" altLang="sr-Latn-RS"/>
              <a:pPr/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3873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18.05.2020.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Binarni hip; Algoritmi sortiranja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19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18.05.2020.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Binarni hip; Algoritmi sortiranja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4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18.05.2020.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Binarni hip; Algoritmi sortiranja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2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18.05.2020.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Binarni hip; Algoritmi sortiranja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18.05.2020.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Binarni hip; Algoritmi sortiranja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3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18.05.2020.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Binarni hip; Algoritmi sortiranja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5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18.05.2020.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Binarni hip; Algoritmi sortiranja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3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18.05.2020.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Binarni hip; Algoritmi sortiranja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3" r:id="rId17"/>
    <p:sldLayoutId id="2147483684" r:id="rId18"/>
    <p:sldLayoutId id="2147483685" r:id="rId19"/>
    <p:sldLayoutId id="2147483686" r:id="rId20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pljaskovic@np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6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mailto:apljaskovic@np.ac.rs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3BE7-AF4B-421A-BDC0-2B6C6BD49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ALGORITMI I STRUKTURE PODATAKA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0CA56-326F-4B0E-9A1A-1FDABEE6A4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/>
              <a:t>RAČUNSKE VEŽBE – TERMIN BR. 12 – BINARNI HIP; ALGORITMI SORTIRANJA</a:t>
            </a:r>
          </a:p>
          <a:p>
            <a:r>
              <a:rPr lang="sr-Latn-RS" dirty="0"/>
              <a:t>ALDINA AVDIĆ, DIPL. INŽ. – </a:t>
            </a:r>
            <a:r>
              <a:rPr lang="sr-Latn-RS" dirty="0">
                <a:hlinkClick r:id="rId2"/>
              </a:rPr>
              <a:t>apljaskovic@np.ac.rs</a:t>
            </a:r>
            <a:endParaRPr lang="sr-Latn-RS" dirty="0"/>
          </a:p>
          <a:p>
            <a:r>
              <a:rPr lang="sr-Latn-RS" dirty="0"/>
              <a:t>RAČUNARSKA TEHNIKA, SOFTVERSKO INŽENJERSTVO, INFORMATIKA I MATEMATIKA</a:t>
            </a:r>
          </a:p>
        </p:txBody>
      </p:sp>
    </p:spTree>
    <p:extLst>
      <p:ext uri="{BB962C8B-B14F-4D97-AF65-F5344CB8AC3E}">
        <p14:creationId xmlns:p14="http://schemas.microsoft.com/office/powerpoint/2010/main" val="3744276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Date Placeholder 5">
            <a:extLst>
              <a:ext uri="{FF2B5EF4-FFF2-40B4-BE49-F238E27FC236}">
                <a16:creationId xmlns:a16="http://schemas.microsoft.com/office/drawing/2014/main" id="{4B56EF15-FDA6-478E-A2DE-EBAE16695E4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18.05.2020.</a:t>
            </a:r>
            <a:endParaRPr lang="sr-Latn-CS" altLang="sr-Latn-RS" sz="1400"/>
          </a:p>
        </p:txBody>
      </p:sp>
      <p:sp>
        <p:nvSpPr>
          <p:cNvPr id="5124" name="Footer Placeholder 6">
            <a:extLst>
              <a:ext uri="{FF2B5EF4-FFF2-40B4-BE49-F238E27FC236}">
                <a16:creationId xmlns:a16="http://schemas.microsoft.com/office/drawing/2014/main" id="{81E58D18-78FE-4FC9-B0C7-2021A011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Binarni hip; Algoritmi sortiranja</a:t>
            </a:r>
          </a:p>
        </p:txBody>
      </p:sp>
      <p:sp>
        <p:nvSpPr>
          <p:cNvPr id="5126" name="Rectangle 2">
            <a:extLst>
              <a:ext uri="{FF2B5EF4-FFF2-40B4-BE49-F238E27FC236}">
                <a16:creationId xmlns:a16="http://schemas.microsoft.com/office/drawing/2014/main" id="{22308D2F-F55A-456D-ACB6-E6F9A8B44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z="2800" dirty="0"/>
              <a:t>Zadatak </a:t>
            </a:r>
            <a:r>
              <a:rPr lang="sr-Latn-RS" altLang="sr-Latn-RS" sz="2800" dirty="0"/>
              <a:t>1</a:t>
            </a:r>
            <a:r>
              <a:rPr lang="sr-Latn-CS" altLang="sr-Latn-RS" sz="2800" dirty="0"/>
              <a:t> – Rešenje</a:t>
            </a:r>
            <a:endParaRPr lang="en-US" altLang="sr-Latn-RS" sz="2800" dirty="0"/>
          </a:p>
        </p:txBody>
      </p:sp>
      <p:sp>
        <p:nvSpPr>
          <p:cNvPr id="5127" name="Rectangle 3">
            <a:extLst>
              <a:ext uri="{FF2B5EF4-FFF2-40B4-BE49-F238E27FC236}">
                <a16:creationId xmlns:a16="http://schemas.microsoft.com/office/drawing/2014/main" id="{65C33B63-CEAC-45E7-9F43-B5F854E9FB4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990600"/>
            <a:ext cx="8153400" cy="2667000"/>
          </a:xfrm>
        </p:spPr>
        <p:txBody>
          <a:bodyPr/>
          <a:lstStyle/>
          <a:p>
            <a:pPr eaLnBrk="1" hangingPunct="1"/>
            <a:r>
              <a:rPr lang="sr-Latn-CS" altLang="sr-Latn-RS"/>
              <a:t>Smeštanje skoro kompletnog binarnog stabla u niz:</a:t>
            </a:r>
          </a:p>
          <a:p>
            <a:pPr lvl="1" eaLnBrk="1" hangingPunct="1"/>
            <a:r>
              <a:rPr lang="sr-Latn-CS" altLang="sr-Latn-RS"/>
              <a:t>indeks roditeljskog čvora od čvora indeksa A je A div 2</a:t>
            </a:r>
          </a:p>
          <a:p>
            <a:pPr lvl="1" eaLnBrk="1" hangingPunct="1"/>
            <a:r>
              <a:rPr lang="sr-Latn-CS" altLang="sr-Latn-RS"/>
              <a:t>indeks levog potomka od čvora indeksa A je 2*A</a:t>
            </a:r>
          </a:p>
          <a:p>
            <a:pPr lvl="1" eaLnBrk="1" hangingPunct="1"/>
            <a:r>
              <a:rPr lang="sr-Latn-CS" altLang="sr-Latn-RS"/>
              <a:t>indeks desnog potomka od čvora indeksa A je 2*A+1</a:t>
            </a:r>
          </a:p>
          <a:p>
            <a:pPr lvl="1" eaLnBrk="1" hangingPunct="1"/>
            <a:r>
              <a:rPr lang="sr-Latn-CS" altLang="sr-Latn-RS"/>
              <a:t>koren stabla ima najmanji indeks</a:t>
            </a:r>
            <a:endParaRPr lang="en-US" altLang="sr-Latn-RS"/>
          </a:p>
        </p:txBody>
      </p:sp>
      <p:graphicFrame>
        <p:nvGraphicFramePr>
          <p:cNvPr id="5122" name="Object 4">
            <a:extLst>
              <a:ext uri="{FF2B5EF4-FFF2-40B4-BE49-F238E27FC236}">
                <a16:creationId xmlns:a16="http://schemas.microsoft.com/office/drawing/2014/main" id="{AFAF0857-D695-424B-92BB-496E25CB6E2D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09800" y="3200400"/>
          <a:ext cx="3733800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Visio" r:id="rId3" imgW="3113120" imgH="1446784" progId="Visio.Drawing.6">
                  <p:embed/>
                </p:oleObj>
              </mc:Choice>
              <mc:Fallback>
                <p:oleObj name="Visio" r:id="rId3" imgW="3113120" imgH="1446784" progId="Visio.Drawing.6">
                  <p:embed/>
                  <p:pic>
                    <p:nvPicPr>
                      <p:cNvPr id="5122" name="Object 4">
                        <a:extLst>
                          <a:ext uri="{FF2B5EF4-FFF2-40B4-BE49-F238E27FC236}">
                            <a16:creationId xmlns:a16="http://schemas.microsoft.com/office/drawing/2014/main" id="{AFAF0857-D695-424B-92BB-496E25CB6E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00400"/>
                        <a:ext cx="3733800" cy="173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91" name="Group 31">
            <a:extLst>
              <a:ext uri="{FF2B5EF4-FFF2-40B4-BE49-F238E27FC236}">
                <a16:creationId xmlns:a16="http://schemas.microsoft.com/office/drawing/2014/main" id="{5A92E11B-2541-4846-850C-FCAA979A4384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6400800" y="3733800"/>
          <a:ext cx="3810000" cy="1143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239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>
            <a:extLst>
              <a:ext uri="{FF2B5EF4-FFF2-40B4-BE49-F238E27FC236}">
                <a16:creationId xmlns:a16="http://schemas.microsoft.com/office/drawing/2014/main" id="{43C8765A-0B2C-4E18-AF3C-0FBE8DBB71B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18.05.2020.</a:t>
            </a:r>
            <a:endParaRPr lang="sr-Latn-CS" altLang="sr-Latn-RS" sz="1400"/>
          </a:p>
        </p:txBody>
      </p:sp>
      <p:sp>
        <p:nvSpPr>
          <p:cNvPr id="34819" name="Footer Placeholder 4">
            <a:extLst>
              <a:ext uri="{FF2B5EF4-FFF2-40B4-BE49-F238E27FC236}">
                <a16:creationId xmlns:a16="http://schemas.microsoft.com/office/drawing/2014/main" id="{A2DD1CF8-CFE4-4B5A-8B8F-47199AA9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Binarni hip; Algoritmi sortiranja</a:t>
            </a:r>
          </a:p>
        </p:txBody>
      </p:sp>
      <p:sp>
        <p:nvSpPr>
          <p:cNvPr id="34821" name="Rectangle 2">
            <a:extLst>
              <a:ext uri="{FF2B5EF4-FFF2-40B4-BE49-F238E27FC236}">
                <a16:creationId xmlns:a16="http://schemas.microsoft.com/office/drawing/2014/main" id="{CD53B68F-7A76-4968-8550-A860DD40B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z="2800" dirty="0"/>
              <a:t>Zadatak </a:t>
            </a:r>
            <a:r>
              <a:rPr lang="sr-Latn-RS" altLang="sr-Latn-RS" sz="2800" dirty="0"/>
              <a:t>1</a:t>
            </a:r>
            <a:r>
              <a:rPr lang="sr-Latn-CS" altLang="sr-Latn-RS" sz="2800" dirty="0"/>
              <a:t> – Rešenje</a:t>
            </a:r>
            <a:endParaRPr lang="en-US" altLang="sr-Latn-RS" sz="2800" dirty="0"/>
          </a:p>
        </p:txBody>
      </p:sp>
      <p:sp>
        <p:nvSpPr>
          <p:cNvPr id="376835" name="Rectangle 3">
            <a:extLst>
              <a:ext uri="{FF2B5EF4-FFF2-40B4-BE49-F238E27FC236}">
                <a16:creationId xmlns:a16="http://schemas.microsoft.com/office/drawing/2014/main" id="{61DE9ABF-50E7-4AB6-812A-D56054DB9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9906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Latn-CS" altLang="sr-Latn-RS"/>
              <a:t>Neuređen niz se najpre preuredi u heap</a:t>
            </a:r>
            <a:endParaRPr lang="en-US" altLang="sr-Latn-RS"/>
          </a:p>
          <a:p>
            <a:pPr marL="342900" lvl="1" indent="-342900">
              <a:lnSpc>
                <a:spcPct val="90000"/>
              </a:lnSpc>
              <a:buNone/>
            </a:pPr>
            <a:r>
              <a:rPr lang="en-US" altLang="sr-Latn-RS"/>
              <a:t>     - novi klju</a:t>
            </a:r>
            <a:r>
              <a:rPr lang="sr-Latn-CS" altLang="sr-Latn-RS"/>
              <a:t>č se dodaje na kraj heap-a. Sve dok je veći od svog oca (koji je već u heap-u), vrši se zamena sa ocem.</a:t>
            </a:r>
          </a:p>
          <a:p>
            <a:pPr eaLnBrk="1" hangingPunct="1">
              <a:lnSpc>
                <a:spcPct val="90000"/>
              </a:lnSpc>
            </a:pPr>
            <a:r>
              <a:rPr lang="sr-Latn-CS" altLang="sr-Latn-RS"/>
              <a:t>Sve dok se ne obradi svih n elemenata</a:t>
            </a:r>
          </a:p>
          <a:p>
            <a:pPr marL="342900" lvl="1" indent="-342900">
              <a:lnSpc>
                <a:spcPct val="90000"/>
              </a:lnSpc>
            </a:pPr>
            <a:r>
              <a:rPr lang="sr-Latn-CS" altLang="sr-Latn-RS"/>
              <a:t>vrednost u korenu menja mesto sa poslednjim elementom</a:t>
            </a:r>
            <a:br>
              <a:rPr lang="sr-Latn-CS" altLang="sr-Latn-RS"/>
            </a:br>
            <a:r>
              <a:rPr lang="sr-Latn-CS" altLang="sr-Latn-RS"/>
              <a:t>nesortiranog dela niza (onim delom koji je još uvek u heap-u)</a:t>
            </a:r>
          </a:p>
          <a:p>
            <a:pPr marL="342900" lvl="1" indent="-342900">
              <a:lnSpc>
                <a:spcPct val="90000"/>
              </a:lnSpc>
            </a:pPr>
            <a:r>
              <a:rPr lang="sr-Latn-CS" altLang="sr-Latn-RS"/>
              <a:t>nova vrednost u korenu se propagira niz stablo</a:t>
            </a:r>
            <a:br>
              <a:rPr lang="sr-Latn-CS" altLang="sr-Latn-RS"/>
            </a:br>
            <a:r>
              <a:rPr lang="sr-Latn-CS" altLang="sr-Latn-RS"/>
              <a:t>sve dok ne uspostavi odnos roditelj-potomak koji važi u heap-</a:t>
            </a:r>
          </a:p>
          <a:p>
            <a:pPr eaLnBrk="1" hangingPunct="1">
              <a:lnSpc>
                <a:spcPct val="90000"/>
              </a:lnSpc>
            </a:pPr>
            <a:r>
              <a:rPr lang="sr-Latn-CS" altLang="sr-Latn-RS"/>
              <a:t>Ovako dobijen niz je uređen neopadajuće</a:t>
            </a:r>
          </a:p>
          <a:p>
            <a:pPr eaLnBrk="1" hangingPunct="1">
              <a:lnSpc>
                <a:spcPct val="90000"/>
              </a:lnSpc>
            </a:pPr>
            <a:endParaRPr lang="sr-Latn-CS" altLang="sr-Latn-RS"/>
          </a:p>
          <a:p>
            <a:pPr eaLnBrk="1" hangingPunct="1">
              <a:lnSpc>
                <a:spcPct val="90000"/>
              </a:lnSpc>
            </a:pPr>
            <a:r>
              <a:rPr lang="sr-Latn-CS" altLang="sr-Latn-RS"/>
              <a:t>Vremenska složenost O(n log n)</a:t>
            </a:r>
          </a:p>
          <a:p>
            <a:pPr marL="342900" lvl="1" indent="-342900">
              <a:lnSpc>
                <a:spcPct val="90000"/>
              </a:lnSpc>
            </a:pPr>
            <a:r>
              <a:rPr lang="sr-Latn-CS" altLang="sr-Latn-RS"/>
              <a:t>najbolji, najgori i prosečan slučaj se razlikuju</a:t>
            </a:r>
            <a:br>
              <a:rPr lang="sr-Latn-CS" altLang="sr-Latn-RS"/>
            </a:br>
            <a:r>
              <a:rPr lang="sr-Latn-CS" altLang="sr-Latn-RS"/>
              <a:t>za multiplikativnu konstantu</a:t>
            </a:r>
          </a:p>
          <a:p>
            <a:pPr eaLnBrk="1" hangingPunct="1">
              <a:lnSpc>
                <a:spcPct val="90000"/>
              </a:lnSpc>
            </a:pPr>
            <a:r>
              <a:rPr lang="sr-Latn-CS" altLang="sr-Latn-RS"/>
              <a:t>Algoritam </a:t>
            </a:r>
            <a:r>
              <a:rPr lang="sr-Latn-CS" altLang="sr-Latn-RS" b="1"/>
              <a:t>nije stabilan</a:t>
            </a:r>
          </a:p>
        </p:txBody>
      </p:sp>
    </p:spTree>
    <p:extLst>
      <p:ext uri="{BB962C8B-B14F-4D97-AF65-F5344CB8AC3E}">
        <p14:creationId xmlns:p14="http://schemas.microsoft.com/office/powerpoint/2010/main" val="3911779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Date Placeholder 5">
            <a:extLst>
              <a:ext uri="{FF2B5EF4-FFF2-40B4-BE49-F238E27FC236}">
                <a16:creationId xmlns:a16="http://schemas.microsoft.com/office/drawing/2014/main" id="{4317F55D-278F-4392-A650-EDE8A122704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18.05.2020.</a:t>
            </a:r>
            <a:endParaRPr lang="sr-Latn-CS" altLang="sr-Latn-RS" sz="1400"/>
          </a:p>
        </p:txBody>
      </p:sp>
      <p:sp>
        <p:nvSpPr>
          <p:cNvPr id="6149" name="Footer Placeholder 6">
            <a:extLst>
              <a:ext uri="{FF2B5EF4-FFF2-40B4-BE49-F238E27FC236}">
                <a16:creationId xmlns:a16="http://schemas.microsoft.com/office/drawing/2014/main" id="{9B2004B0-5A94-4CBA-9EC7-C58E508D3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Binarni hip; Algoritmi sortiranja</a:t>
            </a:r>
          </a:p>
        </p:txBody>
      </p:sp>
      <p:sp>
        <p:nvSpPr>
          <p:cNvPr id="6151" name="Rectangle 2">
            <a:extLst>
              <a:ext uri="{FF2B5EF4-FFF2-40B4-BE49-F238E27FC236}">
                <a16:creationId xmlns:a16="http://schemas.microsoft.com/office/drawing/2014/main" id="{0AD6D6F0-4ECA-41C5-B117-19AF4D1D3C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z="2800" dirty="0"/>
              <a:t>Zadatak </a:t>
            </a:r>
            <a:r>
              <a:rPr lang="sr-Latn-RS" altLang="sr-Latn-RS" sz="2800" dirty="0"/>
              <a:t>1</a:t>
            </a:r>
            <a:r>
              <a:rPr lang="sr-Latn-CS" altLang="sr-Latn-RS" sz="2800" dirty="0"/>
              <a:t> – Rešenje</a:t>
            </a:r>
            <a:endParaRPr lang="en-US" altLang="sr-Latn-RS" sz="2800" dirty="0"/>
          </a:p>
        </p:txBody>
      </p:sp>
      <p:sp>
        <p:nvSpPr>
          <p:cNvPr id="6152" name="Rectangle 3">
            <a:extLst>
              <a:ext uri="{FF2B5EF4-FFF2-40B4-BE49-F238E27FC236}">
                <a16:creationId xmlns:a16="http://schemas.microsoft.com/office/drawing/2014/main" id="{EE0D7219-5F48-47E3-82D5-B2831D19B65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990600"/>
            <a:ext cx="8229600" cy="1219200"/>
          </a:xfrm>
        </p:spPr>
        <p:txBody>
          <a:bodyPr/>
          <a:lstStyle/>
          <a:p>
            <a:pPr eaLnBrk="1" hangingPunct="1"/>
            <a:r>
              <a:rPr lang="sr-Latn-CS" altLang="sr-Latn-RS"/>
              <a:t>Preuređivanje niza u heap: 57  42  69  11  35  28  7  19</a:t>
            </a:r>
            <a:endParaRPr lang="en-US" altLang="sr-Latn-RS"/>
          </a:p>
        </p:txBody>
      </p:sp>
      <p:graphicFrame>
        <p:nvGraphicFramePr>
          <p:cNvPr id="377994" name="Group 138">
            <a:extLst>
              <a:ext uri="{FF2B5EF4-FFF2-40B4-BE49-F238E27FC236}">
                <a16:creationId xmlns:a16="http://schemas.microsoft.com/office/drawing/2014/main" id="{EA8B46CA-813B-4E3E-A94C-6E1CCCCBA0CB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1828800" y="2333625"/>
          <a:ext cx="3810000" cy="760642"/>
        </p:xfrm>
        <a:graphic>
          <a:graphicData uri="http://schemas.openxmlformats.org/drawingml/2006/table">
            <a:tbl>
              <a:tblPr/>
              <a:tblGrid>
                <a:gridCol w="439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4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2" marB="4568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2" marB="456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2" marB="456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2" marB="456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2" marB="456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2" marB="456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2" marB="456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2" marB="456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2" marB="4568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2" marB="456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69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2" marB="456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2" marB="456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2" marB="456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2" marB="456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2" marB="456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2" marB="456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7892" name="Object 36">
            <a:extLst>
              <a:ext uri="{FF2B5EF4-FFF2-40B4-BE49-F238E27FC236}">
                <a16:creationId xmlns:a16="http://schemas.microsoft.com/office/drawing/2014/main" id="{A731F60F-7128-47CC-9A8D-B6C48E84653F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867400" y="1466850"/>
          <a:ext cx="44196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Visio" r:id="rId3" imgW="3997674" imgH="2115086" progId="Visio.Drawing.6">
                  <p:embed/>
                </p:oleObj>
              </mc:Choice>
              <mc:Fallback>
                <p:oleObj name="Visio" r:id="rId3" imgW="3997674" imgH="2115086" progId="Visio.Drawing.6">
                  <p:embed/>
                  <p:pic>
                    <p:nvPicPr>
                      <p:cNvPr id="377892" name="Object 36">
                        <a:extLst>
                          <a:ext uri="{FF2B5EF4-FFF2-40B4-BE49-F238E27FC236}">
                            <a16:creationId xmlns:a16="http://schemas.microsoft.com/office/drawing/2014/main" id="{A731F60F-7128-47CC-9A8D-B6C48E8465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66850"/>
                        <a:ext cx="4419600" cy="233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96" name="Oval 40">
            <a:extLst>
              <a:ext uri="{FF2B5EF4-FFF2-40B4-BE49-F238E27FC236}">
                <a16:creationId xmlns:a16="http://schemas.microsoft.com/office/drawing/2014/main" id="{C897ACC3-BFDC-47A3-9EBE-138CEB0E1932}"/>
              </a:ext>
            </a:extLst>
          </p:cNvPr>
          <p:cNvSpPr>
            <a:spLocks noChangeArrowheads="1"/>
          </p:cNvSpPr>
          <p:nvPr/>
        </p:nvSpPr>
        <p:spPr bwMode="auto">
          <a:xfrm rot="1471078">
            <a:off x="7772400" y="1664960"/>
            <a:ext cx="2286000" cy="56263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r-Latn-RS" altLang="sr-Latn-RS"/>
          </a:p>
        </p:txBody>
      </p:sp>
      <p:sp>
        <p:nvSpPr>
          <p:cNvPr id="377897" name="Oval 41">
            <a:extLst>
              <a:ext uri="{FF2B5EF4-FFF2-40B4-BE49-F238E27FC236}">
                <a16:creationId xmlns:a16="http://schemas.microsoft.com/office/drawing/2014/main" id="{1796495A-0ADF-4264-86F9-69ECE6C28DC4}"/>
              </a:ext>
            </a:extLst>
          </p:cNvPr>
          <p:cNvSpPr>
            <a:spLocks noChangeArrowheads="1"/>
          </p:cNvSpPr>
          <p:nvPr/>
        </p:nvSpPr>
        <p:spPr bwMode="auto">
          <a:xfrm rot="17846602">
            <a:off x="5476875" y="2874635"/>
            <a:ext cx="1612900" cy="56263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r-Latn-RS" altLang="sr-Latn-RS"/>
          </a:p>
        </p:txBody>
      </p:sp>
      <p:sp>
        <p:nvSpPr>
          <p:cNvPr id="377954" name="Arc 98">
            <a:extLst>
              <a:ext uri="{FF2B5EF4-FFF2-40B4-BE49-F238E27FC236}">
                <a16:creationId xmlns:a16="http://schemas.microsoft.com/office/drawing/2014/main" id="{1AF92B6B-3C6A-4E51-BEA8-B5150F74EBD4}"/>
              </a:ext>
            </a:extLst>
          </p:cNvPr>
          <p:cNvSpPr>
            <a:spLocks/>
          </p:cNvSpPr>
          <p:nvPr/>
        </p:nvSpPr>
        <p:spPr bwMode="auto">
          <a:xfrm rot="2710664" flipV="1">
            <a:off x="3777457" y="3000344"/>
            <a:ext cx="1371600" cy="400110"/>
          </a:xfrm>
          <a:custGeom>
            <a:avLst/>
            <a:gdLst>
              <a:gd name="T0" fmla="*/ 0 w 21600"/>
              <a:gd name="T1" fmla="*/ 0 h 22856"/>
              <a:gd name="T2" fmla="*/ 2147483647 w 21600"/>
              <a:gd name="T3" fmla="*/ 2147483647 h 22856"/>
              <a:gd name="T4" fmla="*/ 0 w 21600"/>
              <a:gd name="T5" fmla="*/ 2147483647 h 22856"/>
              <a:gd name="T6" fmla="*/ 0 60000 65536"/>
              <a:gd name="T7" fmla="*/ 0 60000 65536"/>
              <a:gd name="T8" fmla="*/ 0 60000 65536"/>
              <a:gd name="T9" fmla="*/ 0 w 21600"/>
              <a:gd name="T10" fmla="*/ 0 h 22856"/>
              <a:gd name="T11" fmla="*/ 21600 w 21600"/>
              <a:gd name="T12" fmla="*/ 22856 h 228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2856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018"/>
                  <a:pt x="21587" y="22437"/>
                  <a:pt x="21563" y="22856"/>
                </a:cubicBezTo>
              </a:path>
              <a:path w="21600" h="22856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018"/>
                  <a:pt x="21587" y="22437"/>
                  <a:pt x="21563" y="22856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r-Latn-RS" altLang="sr-Latn-RS"/>
          </a:p>
        </p:txBody>
      </p:sp>
      <p:sp>
        <p:nvSpPr>
          <p:cNvPr id="377955" name="Arc 99">
            <a:extLst>
              <a:ext uri="{FF2B5EF4-FFF2-40B4-BE49-F238E27FC236}">
                <a16:creationId xmlns:a16="http://schemas.microsoft.com/office/drawing/2014/main" id="{C6292954-203B-49F5-A85D-2AEDB5692968}"/>
              </a:ext>
            </a:extLst>
          </p:cNvPr>
          <p:cNvSpPr>
            <a:spLocks/>
          </p:cNvSpPr>
          <p:nvPr/>
        </p:nvSpPr>
        <p:spPr bwMode="auto">
          <a:xfrm rot="3283720" flipV="1">
            <a:off x="2247900" y="3000345"/>
            <a:ext cx="609600" cy="400110"/>
          </a:xfrm>
          <a:custGeom>
            <a:avLst/>
            <a:gdLst>
              <a:gd name="T0" fmla="*/ 0 w 21600"/>
              <a:gd name="T1" fmla="*/ 0 h 22856"/>
              <a:gd name="T2" fmla="*/ 2147483647 w 21600"/>
              <a:gd name="T3" fmla="*/ 2147483647 h 22856"/>
              <a:gd name="T4" fmla="*/ 0 w 21600"/>
              <a:gd name="T5" fmla="*/ 2147483647 h 22856"/>
              <a:gd name="T6" fmla="*/ 0 60000 65536"/>
              <a:gd name="T7" fmla="*/ 0 60000 65536"/>
              <a:gd name="T8" fmla="*/ 0 60000 65536"/>
              <a:gd name="T9" fmla="*/ 0 w 21600"/>
              <a:gd name="T10" fmla="*/ 0 h 22856"/>
              <a:gd name="T11" fmla="*/ 21600 w 21600"/>
              <a:gd name="T12" fmla="*/ 22856 h 228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2856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018"/>
                  <a:pt x="21587" y="22437"/>
                  <a:pt x="21563" y="22856"/>
                </a:cubicBezTo>
              </a:path>
              <a:path w="21600" h="22856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018"/>
                  <a:pt x="21587" y="22437"/>
                  <a:pt x="21563" y="22856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r-Latn-RS" altLang="sr-Latn-RS"/>
          </a:p>
        </p:txBody>
      </p:sp>
      <p:graphicFrame>
        <p:nvGraphicFramePr>
          <p:cNvPr id="377956" name="Object 100">
            <a:extLst>
              <a:ext uri="{FF2B5EF4-FFF2-40B4-BE49-F238E27FC236}">
                <a16:creationId xmlns:a16="http://schemas.microsoft.com/office/drawing/2014/main" id="{94CDD8DA-8FB3-4749-A6A6-69BEA5FE4B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1" y="3810001"/>
          <a:ext cx="4378325" cy="231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Visio" r:id="rId5" imgW="3997674" imgH="2115086" progId="Visio.Drawing.6">
                  <p:embed/>
                </p:oleObj>
              </mc:Choice>
              <mc:Fallback>
                <p:oleObj name="Visio" r:id="rId5" imgW="3997674" imgH="2115086" progId="Visio.Drawing.6">
                  <p:embed/>
                  <p:pic>
                    <p:nvPicPr>
                      <p:cNvPr id="377956" name="Object 100">
                        <a:extLst>
                          <a:ext uri="{FF2B5EF4-FFF2-40B4-BE49-F238E27FC236}">
                            <a16:creationId xmlns:a16="http://schemas.microsoft.com/office/drawing/2014/main" id="{94CDD8DA-8FB3-4749-A6A6-69BEA5FE4B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3810001"/>
                        <a:ext cx="4378325" cy="231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993" name="Group 137">
            <a:extLst>
              <a:ext uri="{FF2B5EF4-FFF2-40B4-BE49-F238E27FC236}">
                <a16:creationId xmlns:a16="http://schemas.microsoft.com/office/drawing/2014/main" id="{A48676A3-D271-4F26-9EB0-3C060BBD8551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4772026"/>
          <a:ext cx="4114800" cy="792163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57" marB="457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57" marB="457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57" marB="457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57" marB="457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57" marB="457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57" marB="457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57" marB="457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57" marB="457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69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57" marB="457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57" marB="457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57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57" marB="457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57" marB="457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57" marB="457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57" marB="457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57" marB="457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57" marB="457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617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Date Placeholder 4">
            <a:extLst>
              <a:ext uri="{FF2B5EF4-FFF2-40B4-BE49-F238E27FC236}">
                <a16:creationId xmlns:a16="http://schemas.microsoft.com/office/drawing/2014/main" id="{01D46656-FE8A-4D7C-AE0F-4751775FBFD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18.05.2020.</a:t>
            </a:r>
            <a:endParaRPr lang="sr-Latn-CS" altLang="sr-Latn-RS" sz="1400"/>
          </a:p>
        </p:txBody>
      </p:sp>
      <p:sp>
        <p:nvSpPr>
          <p:cNvPr id="7173" name="Footer Placeholder 5">
            <a:extLst>
              <a:ext uri="{FF2B5EF4-FFF2-40B4-BE49-F238E27FC236}">
                <a16:creationId xmlns:a16="http://schemas.microsoft.com/office/drawing/2014/main" id="{C591461E-C998-4CEF-AB86-CB6738CB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Binarni hip; Algoritmi sortiranja</a:t>
            </a:r>
          </a:p>
        </p:txBody>
      </p:sp>
      <p:sp>
        <p:nvSpPr>
          <p:cNvPr id="7175" name="Rectangle 2">
            <a:extLst>
              <a:ext uri="{FF2B5EF4-FFF2-40B4-BE49-F238E27FC236}">
                <a16:creationId xmlns:a16="http://schemas.microsoft.com/office/drawing/2014/main" id="{6DBA8DA5-67C8-4E5B-8D7E-27A62A5958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z="2800" dirty="0"/>
              <a:t>Zadatak </a:t>
            </a:r>
            <a:r>
              <a:rPr lang="sr-Latn-RS" altLang="sr-Latn-RS" sz="2800" dirty="0"/>
              <a:t>1</a:t>
            </a:r>
            <a:r>
              <a:rPr lang="sr-Latn-CS" altLang="sr-Latn-RS" sz="2800" dirty="0"/>
              <a:t> – Rešenje </a:t>
            </a:r>
            <a:endParaRPr lang="en-US" altLang="sr-Latn-RS" sz="2800" dirty="0"/>
          </a:p>
        </p:txBody>
      </p:sp>
      <p:sp>
        <p:nvSpPr>
          <p:cNvPr id="7176" name="Rectangle 3">
            <a:extLst>
              <a:ext uri="{FF2B5EF4-FFF2-40B4-BE49-F238E27FC236}">
                <a16:creationId xmlns:a16="http://schemas.microsoft.com/office/drawing/2014/main" id="{00C55C5F-51D9-4417-956D-111CF198568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sr-Latn-CS" altLang="sr-Latn-RS" sz="2000"/>
              <a:t>Faza selekcije</a:t>
            </a:r>
            <a:endParaRPr lang="en-US" altLang="sr-Latn-RS" sz="2000"/>
          </a:p>
        </p:txBody>
      </p:sp>
      <p:graphicFrame>
        <p:nvGraphicFramePr>
          <p:cNvPr id="380932" name="Object 4">
            <a:extLst>
              <a:ext uri="{FF2B5EF4-FFF2-40B4-BE49-F238E27FC236}">
                <a16:creationId xmlns:a16="http://schemas.microsoft.com/office/drawing/2014/main" id="{339A455C-DB77-4A2E-B7F1-70938C5F42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4876" y="655638"/>
          <a:ext cx="4378325" cy="231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Visio" r:id="rId3" imgW="3997674" imgH="2115086" progId="Visio.Drawing.6">
                  <p:embed/>
                </p:oleObj>
              </mc:Choice>
              <mc:Fallback>
                <p:oleObj name="Visio" r:id="rId3" imgW="3997674" imgH="2115086" progId="Visio.Drawing.6">
                  <p:embed/>
                  <p:pic>
                    <p:nvPicPr>
                      <p:cNvPr id="380932" name="Object 4">
                        <a:extLst>
                          <a:ext uri="{FF2B5EF4-FFF2-40B4-BE49-F238E27FC236}">
                            <a16:creationId xmlns:a16="http://schemas.microsoft.com/office/drawing/2014/main" id="{339A455C-DB77-4A2E-B7F1-70938C5F42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76" y="655638"/>
                        <a:ext cx="4378325" cy="231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106" name="Group 178">
            <a:extLst>
              <a:ext uri="{FF2B5EF4-FFF2-40B4-BE49-F238E27FC236}">
                <a16:creationId xmlns:a16="http://schemas.microsoft.com/office/drawing/2014/main" id="{187A6B9E-4462-4412-8CAF-97B267EB27C4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1617664"/>
          <a:ext cx="4114800" cy="1217771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1103" name="Arc 175">
            <a:extLst>
              <a:ext uri="{FF2B5EF4-FFF2-40B4-BE49-F238E27FC236}">
                <a16:creationId xmlns:a16="http://schemas.microsoft.com/office/drawing/2014/main" id="{3437464B-B69C-475D-8C0F-22C3E57AD7A3}"/>
              </a:ext>
            </a:extLst>
          </p:cNvPr>
          <p:cNvSpPr>
            <a:spLocks/>
          </p:cNvSpPr>
          <p:nvPr/>
        </p:nvSpPr>
        <p:spPr bwMode="auto">
          <a:xfrm rot="2710664" flipV="1">
            <a:off x="2514600" y="2276445"/>
            <a:ext cx="2514600" cy="400110"/>
          </a:xfrm>
          <a:custGeom>
            <a:avLst/>
            <a:gdLst>
              <a:gd name="T0" fmla="*/ 0 w 21600"/>
              <a:gd name="T1" fmla="*/ 0 h 22856"/>
              <a:gd name="T2" fmla="*/ 2147483647 w 21600"/>
              <a:gd name="T3" fmla="*/ 2147483647 h 22856"/>
              <a:gd name="T4" fmla="*/ 0 w 21600"/>
              <a:gd name="T5" fmla="*/ 2147483647 h 22856"/>
              <a:gd name="T6" fmla="*/ 0 60000 65536"/>
              <a:gd name="T7" fmla="*/ 0 60000 65536"/>
              <a:gd name="T8" fmla="*/ 0 60000 65536"/>
              <a:gd name="T9" fmla="*/ 0 w 21600"/>
              <a:gd name="T10" fmla="*/ 0 h 22856"/>
              <a:gd name="T11" fmla="*/ 21600 w 21600"/>
              <a:gd name="T12" fmla="*/ 22856 h 228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2856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018"/>
                  <a:pt x="21587" y="22437"/>
                  <a:pt x="21563" y="22856"/>
                </a:cubicBezTo>
              </a:path>
              <a:path w="21600" h="22856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018"/>
                  <a:pt x="21587" y="22437"/>
                  <a:pt x="21563" y="22856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r-Latn-RS" altLang="sr-Latn-RS"/>
          </a:p>
        </p:txBody>
      </p:sp>
      <p:sp>
        <p:nvSpPr>
          <p:cNvPr id="381105" name="Freeform 177">
            <a:extLst>
              <a:ext uri="{FF2B5EF4-FFF2-40B4-BE49-F238E27FC236}">
                <a16:creationId xmlns:a16="http://schemas.microsoft.com/office/drawing/2014/main" id="{C33C1817-A7C1-4193-A61C-9D5BB319BF44}"/>
              </a:ext>
            </a:extLst>
          </p:cNvPr>
          <p:cNvSpPr>
            <a:spLocks/>
          </p:cNvSpPr>
          <p:nvPr/>
        </p:nvSpPr>
        <p:spPr bwMode="auto">
          <a:xfrm>
            <a:off x="6477001" y="1743045"/>
            <a:ext cx="184731" cy="400110"/>
          </a:xfrm>
          <a:custGeom>
            <a:avLst/>
            <a:gdLst>
              <a:gd name="T0" fmla="*/ 2147483647 w 1256"/>
              <a:gd name="T1" fmla="*/ 0 h 1104"/>
              <a:gd name="T2" fmla="*/ 2147483647 w 1256"/>
              <a:gd name="T3" fmla="*/ 2147483647 h 1104"/>
              <a:gd name="T4" fmla="*/ 0 w 1256"/>
              <a:gd name="T5" fmla="*/ 2147483647 h 1104"/>
              <a:gd name="T6" fmla="*/ 0 60000 65536"/>
              <a:gd name="T7" fmla="*/ 0 60000 65536"/>
              <a:gd name="T8" fmla="*/ 0 60000 65536"/>
              <a:gd name="T9" fmla="*/ 0 w 1256"/>
              <a:gd name="T10" fmla="*/ 0 h 1104"/>
              <a:gd name="T11" fmla="*/ 1256 w 1256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6" h="1104">
                <a:moveTo>
                  <a:pt x="1200" y="0"/>
                </a:moveTo>
                <a:cubicBezTo>
                  <a:pt x="1228" y="316"/>
                  <a:pt x="1256" y="632"/>
                  <a:pt x="1056" y="816"/>
                </a:cubicBezTo>
                <a:cubicBezTo>
                  <a:pt x="856" y="1000"/>
                  <a:pt x="136" y="992"/>
                  <a:pt x="0" y="110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r-Latn-RS" altLang="sr-Latn-RS"/>
          </a:p>
        </p:txBody>
      </p:sp>
      <p:graphicFrame>
        <p:nvGraphicFramePr>
          <p:cNvPr id="381185" name="Group 257">
            <a:extLst>
              <a:ext uri="{FF2B5EF4-FFF2-40B4-BE49-F238E27FC236}">
                <a16:creationId xmlns:a16="http://schemas.microsoft.com/office/drawing/2014/main" id="{098D99CC-9E79-4ED4-A3C4-67F81876373A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4191000"/>
          <a:ext cx="4495800" cy="1249608"/>
        </p:xfrm>
        <a:graphic>
          <a:graphicData uri="http://schemas.openxmlformats.org/drawingml/2006/table">
            <a:tbl>
              <a:tblPr/>
              <a:tblGrid>
                <a:gridCol w="56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69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1186" name="Text Box 258">
            <a:extLst>
              <a:ext uri="{FF2B5EF4-FFF2-40B4-BE49-F238E27FC236}">
                <a16:creationId xmlns:a16="http://schemas.microsoft.com/office/drawing/2014/main" id="{435F04AE-3196-4B0F-B0BD-0E7C800BE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688" y="2971801"/>
            <a:ext cx="40497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r-Latn-CS" altLang="sr-Latn-RS"/>
              <a:t>Najpre se element u korenu stabla</a:t>
            </a:r>
            <a:br>
              <a:rPr lang="sr-Latn-CS" altLang="sr-Latn-RS"/>
            </a:br>
            <a:r>
              <a:rPr lang="sr-Latn-CS" altLang="sr-Latn-RS"/>
              <a:t>zameni sa poslednjim elementom</a:t>
            </a:r>
            <a:endParaRPr lang="en-US" altLang="sr-Latn-RS"/>
          </a:p>
        </p:txBody>
      </p:sp>
      <p:graphicFrame>
        <p:nvGraphicFramePr>
          <p:cNvPr id="381187" name="Object 259">
            <a:extLst>
              <a:ext uri="{FF2B5EF4-FFF2-40B4-BE49-F238E27FC236}">
                <a16:creationId xmlns:a16="http://schemas.microsoft.com/office/drawing/2014/main" id="{C49FD263-265C-440B-8CEF-43DE3D83D949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6019800" y="3875088"/>
          <a:ext cx="4343400" cy="229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Visio" r:id="rId5" imgW="3997674" imgH="2115086" progId="Visio.Drawing.6">
                  <p:embed/>
                </p:oleObj>
              </mc:Choice>
              <mc:Fallback>
                <p:oleObj name="Visio" r:id="rId5" imgW="3997674" imgH="2115086" progId="Visio.Drawing.6">
                  <p:embed/>
                  <p:pic>
                    <p:nvPicPr>
                      <p:cNvPr id="381187" name="Object 259">
                        <a:extLst>
                          <a:ext uri="{FF2B5EF4-FFF2-40B4-BE49-F238E27FC236}">
                            <a16:creationId xmlns:a16="http://schemas.microsoft.com/office/drawing/2014/main" id="{C49FD263-265C-440B-8CEF-43DE3D83D9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875088"/>
                        <a:ext cx="4343400" cy="229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189" name="Line 261">
            <a:extLst>
              <a:ext uri="{FF2B5EF4-FFF2-40B4-BE49-F238E27FC236}">
                <a16:creationId xmlns:a16="http://schemas.microsoft.com/office/drawing/2014/main" id="{89475224-7286-4BE8-9F8C-AC2DDAD6FC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4114800"/>
            <a:ext cx="6858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27850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Date Placeholder 6">
            <a:extLst>
              <a:ext uri="{FF2B5EF4-FFF2-40B4-BE49-F238E27FC236}">
                <a16:creationId xmlns:a16="http://schemas.microsoft.com/office/drawing/2014/main" id="{B4DF2E4E-D8DB-4544-A2D8-6D10C7AC399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18.05.2020.</a:t>
            </a:r>
            <a:endParaRPr lang="sr-Latn-CS" altLang="sr-Latn-RS" sz="1400"/>
          </a:p>
        </p:txBody>
      </p:sp>
      <p:sp>
        <p:nvSpPr>
          <p:cNvPr id="8197" name="Footer Placeholder 7">
            <a:extLst>
              <a:ext uri="{FF2B5EF4-FFF2-40B4-BE49-F238E27FC236}">
                <a16:creationId xmlns:a16="http://schemas.microsoft.com/office/drawing/2014/main" id="{4767567D-76E2-4E51-AF47-34FA1615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Binarni hip; Algoritmi sortiranja</a:t>
            </a:r>
          </a:p>
        </p:txBody>
      </p:sp>
      <p:sp>
        <p:nvSpPr>
          <p:cNvPr id="8199" name="Rectangle 2">
            <a:extLst>
              <a:ext uri="{FF2B5EF4-FFF2-40B4-BE49-F238E27FC236}">
                <a16:creationId xmlns:a16="http://schemas.microsoft.com/office/drawing/2014/main" id="{6BE4F916-E360-4C6A-9329-360545210ACF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sr-Latn-CS" altLang="sr-Latn-RS" sz="2800" dirty="0"/>
              <a:t>Zadatak </a:t>
            </a:r>
            <a:r>
              <a:rPr lang="sr-Latn-RS" altLang="sr-Latn-RS" sz="2800" dirty="0"/>
              <a:t>1</a:t>
            </a:r>
            <a:r>
              <a:rPr lang="sr-Latn-CS" altLang="sr-Latn-RS" sz="2800" dirty="0"/>
              <a:t> – Rešenje</a:t>
            </a:r>
            <a:endParaRPr lang="en-US" altLang="sr-Latn-RS" sz="2800" dirty="0"/>
          </a:p>
        </p:txBody>
      </p:sp>
      <p:graphicFrame>
        <p:nvGraphicFramePr>
          <p:cNvPr id="383098" name="Group 122">
            <a:extLst>
              <a:ext uri="{FF2B5EF4-FFF2-40B4-BE49-F238E27FC236}">
                <a16:creationId xmlns:a16="http://schemas.microsoft.com/office/drawing/2014/main" id="{5A0D638F-5614-4C7D-8A8C-31B6096DD5CB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1828800" y="1295401"/>
          <a:ext cx="4191000" cy="1295401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72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57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69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194" name="Object 58">
            <a:extLst>
              <a:ext uri="{FF2B5EF4-FFF2-40B4-BE49-F238E27FC236}">
                <a16:creationId xmlns:a16="http://schemas.microsoft.com/office/drawing/2014/main" id="{2209EBB6-A8C2-4525-BC02-2DA4449AC65C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172200" y="914401"/>
          <a:ext cx="4267200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Visio" r:id="rId3" imgW="3997674" imgH="2115086" progId="Visio.Drawing.6">
                  <p:embed/>
                </p:oleObj>
              </mc:Choice>
              <mc:Fallback>
                <p:oleObj name="Visio" r:id="rId3" imgW="3997674" imgH="2115086" progId="Visio.Drawing.6">
                  <p:embed/>
                  <p:pic>
                    <p:nvPicPr>
                      <p:cNvPr id="8194" name="Object 58">
                        <a:extLst>
                          <a:ext uri="{FF2B5EF4-FFF2-40B4-BE49-F238E27FC236}">
                            <a16:creationId xmlns:a16="http://schemas.microsoft.com/office/drawing/2014/main" id="{2209EBB6-A8C2-4525-BC02-2DA4449AC6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914401"/>
                        <a:ext cx="4267200" cy="225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3040" name="Group 64">
            <a:extLst>
              <a:ext uri="{FF2B5EF4-FFF2-40B4-BE49-F238E27FC236}">
                <a16:creationId xmlns:a16="http://schemas.microsoft.com/office/drawing/2014/main" id="{790B5FAE-1350-4D60-BD6A-50F086FC9772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1828800" y="4471989"/>
          <a:ext cx="4114800" cy="1395411"/>
        </p:xfrm>
        <a:graphic>
          <a:graphicData uri="http://schemas.openxmlformats.org/drawingml/2006/table">
            <a:tbl>
              <a:tblPr/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2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69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3099" name="Line 123">
            <a:extLst>
              <a:ext uri="{FF2B5EF4-FFF2-40B4-BE49-F238E27FC236}">
                <a16:creationId xmlns:a16="http://schemas.microsoft.com/office/drawing/2014/main" id="{0E0C94CE-5D37-474E-B29A-231976DD82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7800" y="1752600"/>
            <a:ext cx="3048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sr-Latn-RS"/>
          </a:p>
        </p:txBody>
      </p:sp>
      <p:graphicFrame>
        <p:nvGraphicFramePr>
          <p:cNvPr id="383101" name="Object 125">
            <a:extLst>
              <a:ext uri="{FF2B5EF4-FFF2-40B4-BE49-F238E27FC236}">
                <a16:creationId xmlns:a16="http://schemas.microsoft.com/office/drawing/2014/main" id="{1A817E85-C65E-4C27-B676-B721D89A9DD9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6172201" y="3744914"/>
          <a:ext cx="4302125" cy="227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Visio" r:id="rId5" imgW="3997674" imgH="2115086" progId="Visio.Drawing.6">
                  <p:embed/>
                </p:oleObj>
              </mc:Choice>
              <mc:Fallback>
                <p:oleObj name="Visio" r:id="rId5" imgW="3997674" imgH="2115086" progId="Visio.Drawing.6">
                  <p:embed/>
                  <p:pic>
                    <p:nvPicPr>
                      <p:cNvPr id="383101" name="Object 125">
                        <a:extLst>
                          <a:ext uri="{FF2B5EF4-FFF2-40B4-BE49-F238E27FC236}">
                            <a16:creationId xmlns:a16="http://schemas.microsoft.com/office/drawing/2014/main" id="{1A817E85-C65E-4C27-B676-B721D89A9D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1" y="3744914"/>
                        <a:ext cx="4302125" cy="227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8600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Date Placeholder 6">
            <a:extLst>
              <a:ext uri="{FF2B5EF4-FFF2-40B4-BE49-F238E27FC236}">
                <a16:creationId xmlns:a16="http://schemas.microsoft.com/office/drawing/2014/main" id="{F88169CC-2A73-400B-A414-386F71A8E7C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18.05.2020.</a:t>
            </a:r>
            <a:endParaRPr lang="sr-Latn-CS" altLang="sr-Latn-RS" sz="1400"/>
          </a:p>
        </p:txBody>
      </p:sp>
      <p:sp>
        <p:nvSpPr>
          <p:cNvPr id="9221" name="Footer Placeholder 7">
            <a:extLst>
              <a:ext uri="{FF2B5EF4-FFF2-40B4-BE49-F238E27FC236}">
                <a16:creationId xmlns:a16="http://schemas.microsoft.com/office/drawing/2014/main" id="{3547C069-959B-4270-AC10-971B9CF6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Binarni hip; Algoritmi sortiranja</a:t>
            </a:r>
          </a:p>
        </p:txBody>
      </p:sp>
      <p:sp>
        <p:nvSpPr>
          <p:cNvPr id="9223" name="Rectangle 2">
            <a:extLst>
              <a:ext uri="{FF2B5EF4-FFF2-40B4-BE49-F238E27FC236}">
                <a16:creationId xmlns:a16="http://schemas.microsoft.com/office/drawing/2014/main" id="{93D70645-2CDB-412E-A347-1972381F0F23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sr-Latn-CS" altLang="sr-Latn-RS" sz="2800" dirty="0"/>
              <a:t>Zadatak </a:t>
            </a:r>
            <a:r>
              <a:rPr lang="sr-Latn-RS" altLang="sr-Latn-RS" sz="2800" dirty="0"/>
              <a:t>1</a:t>
            </a:r>
            <a:r>
              <a:rPr lang="sr-Latn-CS" altLang="sr-Latn-RS" sz="2800" dirty="0"/>
              <a:t> – Rešenje</a:t>
            </a:r>
            <a:endParaRPr lang="en-US" altLang="sr-Latn-RS" sz="2800" dirty="0"/>
          </a:p>
        </p:txBody>
      </p:sp>
      <p:graphicFrame>
        <p:nvGraphicFramePr>
          <p:cNvPr id="389298" name="Group 178">
            <a:extLst>
              <a:ext uri="{FF2B5EF4-FFF2-40B4-BE49-F238E27FC236}">
                <a16:creationId xmlns:a16="http://schemas.microsoft.com/office/drawing/2014/main" id="{3280BB56-B3C4-40AF-88B5-90D1B0BF005A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1981200" y="990600"/>
          <a:ext cx="4267200" cy="1579564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69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218" name="Object 55">
            <a:extLst>
              <a:ext uri="{FF2B5EF4-FFF2-40B4-BE49-F238E27FC236}">
                <a16:creationId xmlns:a16="http://schemas.microsoft.com/office/drawing/2014/main" id="{48A8FEFC-9FA3-423F-B956-212D1E376B65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365876" y="762001"/>
          <a:ext cx="4149725" cy="219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Visio" r:id="rId3" imgW="3997674" imgH="2115086" progId="Visio.Drawing.6">
                  <p:embed/>
                </p:oleObj>
              </mc:Choice>
              <mc:Fallback>
                <p:oleObj name="Visio" r:id="rId3" imgW="3997674" imgH="2115086" progId="Visio.Drawing.6">
                  <p:embed/>
                  <p:pic>
                    <p:nvPicPr>
                      <p:cNvPr id="9218" name="Object 55">
                        <a:extLst>
                          <a:ext uri="{FF2B5EF4-FFF2-40B4-BE49-F238E27FC236}">
                            <a16:creationId xmlns:a16="http://schemas.microsoft.com/office/drawing/2014/main" id="{48A8FEFC-9FA3-423F-B956-212D1E376B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76" y="762001"/>
                        <a:ext cx="4149725" cy="219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96" name="Group 176">
            <a:extLst>
              <a:ext uri="{FF2B5EF4-FFF2-40B4-BE49-F238E27FC236}">
                <a16:creationId xmlns:a16="http://schemas.microsoft.com/office/drawing/2014/main" id="{5EEA59F8-F5E1-444F-9CD9-CF1176A276AD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1905000" y="3679825"/>
          <a:ext cx="4267200" cy="1806576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27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57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69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304" name="Arc 59">
            <a:extLst>
              <a:ext uri="{FF2B5EF4-FFF2-40B4-BE49-F238E27FC236}">
                <a16:creationId xmlns:a16="http://schemas.microsoft.com/office/drawing/2014/main" id="{FD51D357-0574-4074-90E3-EF08F3540D40}"/>
              </a:ext>
            </a:extLst>
          </p:cNvPr>
          <p:cNvSpPr>
            <a:spLocks/>
          </p:cNvSpPr>
          <p:nvPr/>
        </p:nvSpPr>
        <p:spPr bwMode="auto">
          <a:xfrm rot="2710664" flipV="1">
            <a:off x="2634457" y="2124044"/>
            <a:ext cx="2057400" cy="400110"/>
          </a:xfrm>
          <a:custGeom>
            <a:avLst/>
            <a:gdLst>
              <a:gd name="T0" fmla="*/ 0 w 21600"/>
              <a:gd name="T1" fmla="*/ 0 h 22856"/>
              <a:gd name="T2" fmla="*/ 2147483647 w 21600"/>
              <a:gd name="T3" fmla="*/ 2147483647 h 22856"/>
              <a:gd name="T4" fmla="*/ 0 w 21600"/>
              <a:gd name="T5" fmla="*/ 2147483647 h 22856"/>
              <a:gd name="T6" fmla="*/ 0 60000 65536"/>
              <a:gd name="T7" fmla="*/ 0 60000 65536"/>
              <a:gd name="T8" fmla="*/ 0 60000 65536"/>
              <a:gd name="T9" fmla="*/ 0 w 21600"/>
              <a:gd name="T10" fmla="*/ 0 h 22856"/>
              <a:gd name="T11" fmla="*/ 21600 w 21600"/>
              <a:gd name="T12" fmla="*/ 22856 h 228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2856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018"/>
                  <a:pt x="21587" y="22437"/>
                  <a:pt x="21563" y="22856"/>
                </a:cubicBezTo>
              </a:path>
              <a:path w="21600" h="22856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018"/>
                  <a:pt x="21587" y="22437"/>
                  <a:pt x="21563" y="22856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r-Latn-RS" altLang="sr-Latn-RS"/>
          </a:p>
        </p:txBody>
      </p:sp>
      <p:sp>
        <p:nvSpPr>
          <p:cNvPr id="9305" name="Freeform 60">
            <a:extLst>
              <a:ext uri="{FF2B5EF4-FFF2-40B4-BE49-F238E27FC236}">
                <a16:creationId xmlns:a16="http://schemas.microsoft.com/office/drawing/2014/main" id="{09F79F72-8CFD-4C3B-BE08-A0AD4E1F516A}"/>
              </a:ext>
            </a:extLst>
          </p:cNvPr>
          <p:cNvSpPr>
            <a:spLocks/>
          </p:cNvSpPr>
          <p:nvPr/>
        </p:nvSpPr>
        <p:spPr bwMode="auto">
          <a:xfrm>
            <a:off x="8597901" y="1641445"/>
            <a:ext cx="184731" cy="400110"/>
          </a:xfrm>
          <a:custGeom>
            <a:avLst/>
            <a:gdLst>
              <a:gd name="T0" fmla="*/ 2147483647 w 920"/>
              <a:gd name="T1" fmla="*/ 0 h 784"/>
              <a:gd name="T2" fmla="*/ 2147483647 w 920"/>
              <a:gd name="T3" fmla="*/ 2147483647 h 784"/>
              <a:gd name="T4" fmla="*/ 2147483647 w 920"/>
              <a:gd name="T5" fmla="*/ 2147483647 h 784"/>
              <a:gd name="T6" fmla="*/ 2147483647 w 920"/>
              <a:gd name="T7" fmla="*/ 2147483647 h 784"/>
              <a:gd name="T8" fmla="*/ 0 60000 65536"/>
              <a:gd name="T9" fmla="*/ 0 60000 65536"/>
              <a:gd name="T10" fmla="*/ 0 60000 65536"/>
              <a:gd name="T11" fmla="*/ 0 60000 65536"/>
              <a:gd name="T12" fmla="*/ 0 w 920"/>
              <a:gd name="T13" fmla="*/ 0 h 784"/>
              <a:gd name="T14" fmla="*/ 920 w 920"/>
              <a:gd name="T15" fmla="*/ 784 h 7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0" h="784">
                <a:moveTo>
                  <a:pt x="8" y="0"/>
                </a:moveTo>
                <a:cubicBezTo>
                  <a:pt x="4" y="200"/>
                  <a:pt x="0" y="400"/>
                  <a:pt x="56" y="528"/>
                </a:cubicBezTo>
                <a:cubicBezTo>
                  <a:pt x="112" y="656"/>
                  <a:pt x="200" y="752"/>
                  <a:pt x="344" y="768"/>
                </a:cubicBezTo>
                <a:cubicBezTo>
                  <a:pt x="488" y="784"/>
                  <a:pt x="840" y="600"/>
                  <a:pt x="920" y="624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r-Latn-RS" altLang="sr-Latn-RS"/>
          </a:p>
        </p:txBody>
      </p:sp>
      <p:graphicFrame>
        <p:nvGraphicFramePr>
          <p:cNvPr id="389290" name="Object 170">
            <a:extLst>
              <a:ext uri="{FF2B5EF4-FFF2-40B4-BE49-F238E27FC236}">
                <a16:creationId xmlns:a16="http://schemas.microsoft.com/office/drawing/2014/main" id="{73C21331-0867-4A8E-9B79-EFD025CF0AA7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6324600" y="3421064"/>
          <a:ext cx="4191000" cy="221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Visio" r:id="rId5" imgW="3997674" imgH="2115086" progId="Visio.Drawing.6">
                  <p:embed/>
                </p:oleObj>
              </mc:Choice>
              <mc:Fallback>
                <p:oleObj name="Visio" r:id="rId5" imgW="3997674" imgH="2115086" progId="Visio.Drawing.6">
                  <p:embed/>
                  <p:pic>
                    <p:nvPicPr>
                      <p:cNvPr id="389290" name="Object 170">
                        <a:extLst>
                          <a:ext uri="{FF2B5EF4-FFF2-40B4-BE49-F238E27FC236}">
                            <a16:creationId xmlns:a16="http://schemas.microsoft.com/office/drawing/2014/main" id="{73C21331-0867-4A8E-9B79-EFD025CF0A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421064"/>
                        <a:ext cx="4191000" cy="221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9208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Date Placeholder 4">
            <a:extLst>
              <a:ext uri="{FF2B5EF4-FFF2-40B4-BE49-F238E27FC236}">
                <a16:creationId xmlns:a16="http://schemas.microsoft.com/office/drawing/2014/main" id="{11C367EF-2377-415A-A25F-B414ED3105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18.05.2020.</a:t>
            </a:r>
            <a:endParaRPr lang="sr-Latn-CS" altLang="sr-Latn-RS" sz="1400"/>
          </a:p>
        </p:txBody>
      </p:sp>
      <p:sp>
        <p:nvSpPr>
          <p:cNvPr id="10246" name="Footer Placeholder 5">
            <a:extLst>
              <a:ext uri="{FF2B5EF4-FFF2-40B4-BE49-F238E27FC236}">
                <a16:creationId xmlns:a16="http://schemas.microsoft.com/office/drawing/2014/main" id="{D7593C18-C04A-49A7-9251-248F0629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Binarni hip; Algoritmi sortiranja</a:t>
            </a:r>
          </a:p>
        </p:txBody>
      </p:sp>
      <p:sp>
        <p:nvSpPr>
          <p:cNvPr id="10248" name="Rectangle 2">
            <a:extLst>
              <a:ext uri="{FF2B5EF4-FFF2-40B4-BE49-F238E27FC236}">
                <a16:creationId xmlns:a16="http://schemas.microsoft.com/office/drawing/2014/main" id="{BFCC5D81-F64F-4815-8D67-59328EC4E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83360"/>
            <a:ext cx="8911687" cy="1280890"/>
          </a:xfrm>
        </p:spPr>
        <p:txBody>
          <a:bodyPr/>
          <a:lstStyle/>
          <a:p>
            <a:pPr eaLnBrk="1" hangingPunct="1"/>
            <a:r>
              <a:rPr lang="sr-Latn-CS" altLang="sr-Latn-RS" sz="2800" dirty="0"/>
              <a:t>Zadatak </a:t>
            </a:r>
            <a:r>
              <a:rPr lang="sr-Latn-RS" altLang="sr-Latn-RS" sz="2800" dirty="0"/>
              <a:t>1</a:t>
            </a:r>
            <a:r>
              <a:rPr lang="sr-Latn-CS" altLang="sr-Latn-RS" sz="2800" dirty="0"/>
              <a:t> – Rešenje</a:t>
            </a:r>
            <a:endParaRPr lang="en-US" altLang="sr-Latn-RS" sz="2800" dirty="0"/>
          </a:p>
        </p:txBody>
      </p:sp>
      <p:graphicFrame>
        <p:nvGraphicFramePr>
          <p:cNvPr id="394300" name="Group 60">
            <a:extLst>
              <a:ext uri="{FF2B5EF4-FFF2-40B4-BE49-F238E27FC236}">
                <a16:creationId xmlns:a16="http://schemas.microsoft.com/office/drawing/2014/main" id="{387E011B-973D-40A7-87DC-1144FF082B87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981200" y="990600"/>
          <a:ext cx="4267200" cy="125095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7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57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69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4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4295" name="Object 55">
            <a:extLst>
              <a:ext uri="{FF2B5EF4-FFF2-40B4-BE49-F238E27FC236}">
                <a16:creationId xmlns:a16="http://schemas.microsoft.com/office/drawing/2014/main" id="{DC4449F3-2641-4FCD-B50E-7214629D5A98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6442076" y="152400"/>
          <a:ext cx="3997325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Visio" r:id="rId3" imgW="3997674" imgH="2115086" progId="Visio.Drawing.6">
                  <p:embed/>
                </p:oleObj>
              </mc:Choice>
              <mc:Fallback>
                <p:oleObj name="Visio" r:id="rId3" imgW="3997674" imgH="2115086" progId="Visio.Drawing.6">
                  <p:embed/>
                  <p:pic>
                    <p:nvPicPr>
                      <p:cNvPr id="394295" name="Object 55">
                        <a:extLst>
                          <a:ext uri="{FF2B5EF4-FFF2-40B4-BE49-F238E27FC236}">
                            <a16:creationId xmlns:a16="http://schemas.microsoft.com/office/drawing/2014/main" id="{DC4449F3-2641-4FCD-B50E-7214629D5A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2076" y="152400"/>
                        <a:ext cx="3997325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381" name="Group 141">
            <a:extLst>
              <a:ext uri="{FF2B5EF4-FFF2-40B4-BE49-F238E27FC236}">
                <a16:creationId xmlns:a16="http://schemas.microsoft.com/office/drawing/2014/main" id="{9695CB5D-1CD9-4131-87ED-0DF1A638D59A}"/>
              </a:ext>
            </a:extLst>
          </p:cNvPr>
          <p:cNvGraphicFramePr>
            <a:graphicFrameLocks noGrp="1"/>
          </p:cNvGraphicFramePr>
          <p:nvPr/>
        </p:nvGraphicFramePr>
        <p:xfrm>
          <a:off x="1981201" y="2781300"/>
          <a:ext cx="4264025" cy="125095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7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57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69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4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4356" name="Object 116">
            <a:extLst>
              <a:ext uri="{FF2B5EF4-FFF2-40B4-BE49-F238E27FC236}">
                <a16:creationId xmlns:a16="http://schemas.microsoft.com/office/drawing/2014/main" id="{68393EED-D72B-40B5-AC42-93F008E572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2076" y="2000250"/>
          <a:ext cx="3997325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Visio" r:id="rId5" imgW="3997674" imgH="2115086" progId="Visio.Drawing.6">
                  <p:embed/>
                </p:oleObj>
              </mc:Choice>
              <mc:Fallback>
                <p:oleObj name="Visio" r:id="rId5" imgW="3997674" imgH="2115086" progId="Visio.Drawing.6">
                  <p:embed/>
                  <p:pic>
                    <p:nvPicPr>
                      <p:cNvPr id="394356" name="Object 116">
                        <a:extLst>
                          <a:ext uri="{FF2B5EF4-FFF2-40B4-BE49-F238E27FC236}">
                            <a16:creationId xmlns:a16="http://schemas.microsoft.com/office/drawing/2014/main" id="{68393EED-D72B-40B5-AC42-93F008E572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2076" y="2000250"/>
                        <a:ext cx="3997325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447" name="Group 207">
            <a:extLst>
              <a:ext uri="{FF2B5EF4-FFF2-40B4-BE49-F238E27FC236}">
                <a16:creationId xmlns:a16="http://schemas.microsoft.com/office/drawing/2014/main" id="{D9E6A0FF-9639-4F86-B770-7EC1C6807E35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4818063"/>
          <a:ext cx="4262438" cy="125095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7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57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69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4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4451" name="Object 211">
            <a:extLst>
              <a:ext uri="{FF2B5EF4-FFF2-40B4-BE49-F238E27FC236}">
                <a16:creationId xmlns:a16="http://schemas.microsoft.com/office/drawing/2014/main" id="{10CFC095-4CDE-43F0-9CD9-B5D82405E7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1" y="3941764"/>
          <a:ext cx="4073525" cy="215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Visio" r:id="rId7" imgW="3997674" imgH="2115086" progId="Visio.Drawing.6">
                  <p:embed/>
                </p:oleObj>
              </mc:Choice>
              <mc:Fallback>
                <p:oleObj name="Visio" r:id="rId7" imgW="3997674" imgH="2115086" progId="Visio.Drawing.6">
                  <p:embed/>
                  <p:pic>
                    <p:nvPicPr>
                      <p:cNvPr id="394451" name="Object 211">
                        <a:extLst>
                          <a:ext uri="{FF2B5EF4-FFF2-40B4-BE49-F238E27FC236}">
                            <a16:creationId xmlns:a16="http://schemas.microsoft.com/office/drawing/2014/main" id="{10CFC095-4CDE-43F0-9CD9-B5D82405E7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1" y="3941764"/>
                        <a:ext cx="4073525" cy="215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4609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Date Placeholder 4">
            <a:extLst>
              <a:ext uri="{FF2B5EF4-FFF2-40B4-BE49-F238E27FC236}">
                <a16:creationId xmlns:a16="http://schemas.microsoft.com/office/drawing/2014/main" id="{A9D553E0-D591-4218-8D58-797D0EB4E1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18.05.2020.</a:t>
            </a:r>
            <a:endParaRPr lang="sr-Latn-CS" altLang="sr-Latn-RS" sz="1400"/>
          </a:p>
        </p:txBody>
      </p:sp>
      <p:sp>
        <p:nvSpPr>
          <p:cNvPr id="11270" name="Footer Placeholder 5">
            <a:extLst>
              <a:ext uri="{FF2B5EF4-FFF2-40B4-BE49-F238E27FC236}">
                <a16:creationId xmlns:a16="http://schemas.microsoft.com/office/drawing/2014/main" id="{BDDEA08E-DE82-46AE-A501-1CD7B0312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Binarni hip; Algoritmi sortiranja</a:t>
            </a:r>
          </a:p>
        </p:txBody>
      </p:sp>
      <p:sp>
        <p:nvSpPr>
          <p:cNvPr id="11272" name="Rectangle 2">
            <a:extLst>
              <a:ext uri="{FF2B5EF4-FFF2-40B4-BE49-F238E27FC236}">
                <a16:creationId xmlns:a16="http://schemas.microsoft.com/office/drawing/2014/main" id="{2AEF95CF-6DD1-40BA-AECE-BD541BE39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16442"/>
            <a:ext cx="8911687" cy="1280890"/>
          </a:xfrm>
        </p:spPr>
        <p:txBody>
          <a:bodyPr/>
          <a:lstStyle/>
          <a:p>
            <a:pPr eaLnBrk="1" hangingPunct="1"/>
            <a:r>
              <a:rPr lang="sr-Latn-CS" altLang="sr-Latn-RS" sz="2800" dirty="0"/>
              <a:t>Zadatak </a:t>
            </a:r>
            <a:r>
              <a:rPr lang="sr-Latn-RS" altLang="sr-Latn-RS" sz="2800" dirty="0"/>
              <a:t>1</a:t>
            </a:r>
            <a:r>
              <a:rPr lang="sr-Latn-CS" altLang="sr-Latn-RS" sz="2800" dirty="0"/>
              <a:t> – Rešenje</a:t>
            </a:r>
            <a:endParaRPr lang="en-US" altLang="sr-Latn-RS" sz="2800" dirty="0"/>
          </a:p>
        </p:txBody>
      </p:sp>
      <p:graphicFrame>
        <p:nvGraphicFramePr>
          <p:cNvPr id="11421" name="Group 157">
            <a:extLst>
              <a:ext uri="{FF2B5EF4-FFF2-40B4-BE49-F238E27FC236}">
                <a16:creationId xmlns:a16="http://schemas.microsoft.com/office/drawing/2014/main" id="{C76936AA-B648-4256-9D88-13F14B4B4164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981200" y="990601"/>
          <a:ext cx="4267200" cy="1250315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3853096208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16359144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25889680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119251223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30904773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07862908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91021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3817555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altLang="sr-Latn-R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altLang="sr-Latn-R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altLang="sr-Latn-R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altLang="sr-Latn-R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US" altLang="sr-Latn-R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US" altLang="sr-Latn-R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US" altLang="sr-Latn-R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US" altLang="sr-Latn-R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43730"/>
                  </a:ext>
                </a:extLst>
              </a:tr>
              <a:tr h="427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  <a:endParaRPr kumimoji="0" lang="en-US" altLang="sr-Latn-R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  <a:endParaRPr kumimoji="0" lang="en-US" altLang="sr-Latn-R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301365"/>
                  </a:ext>
                </a:extLst>
              </a:tr>
              <a:tr h="319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432640"/>
                  </a:ext>
                </a:extLst>
              </a:tr>
            </a:tbl>
          </a:graphicData>
        </a:graphic>
      </p:graphicFrame>
      <p:graphicFrame>
        <p:nvGraphicFramePr>
          <p:cNvPr id="11435" name="Group 171">
            <a:extLst>
              <a:ext uri="{FF2B5EF4-FFF2-40B4-BE49-F238E27FC236}">
                <a16:creationId xmlns:a16="http://schemas.microsoft.com/office/drawing/2014/main" id="{BF20AAC2-4A97-47C9-B646-B5F7FCC264BB}"/>
              </a:ext>
            </a:extLst>
          </p:cNvPr>
          <p:cNvGraphicFramePr>
            <a:graphicFrameLocks noGrp="1"/>
          </p:cNvGraphicFramePr>
          <p:nvPr/>
        </p:nvGraphicFramePr>
        <p:xfrm>
          <a:off x="1981201" y="2781301"/>
          <a:ext cx="4264025" cy="1250315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343469387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360404470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47118256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393704953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413884833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3529465829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42536172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1946172403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altLang="sr-Latn-R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altLang="sr-Latn-R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altLang="sr-Latn-R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altLang="sr-Latn-R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US" altLang="sr-Latn-R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US" altLang="sr-Latn-R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US" altLang="sr-Latn-R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US" altLang="sr-Latn-R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647730"/>
                  </a:ext>
                </a:extLst>
              </a:tr>
              <a:tr h="427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  <a:endParaRPr kumimoji="0" lang="en-US" altLang="sr-Latn-R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  <a:endParaRPr kumimoji="0" lang="en-US" altLang="sr-Latn-R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  <a:endParaRPr kumimoji="0" lang="en-US" altLang="sr-Latn-R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423394"/>
                  </a:ext>
                </a:extLst>
              </a:tr>
              <a:tr h="319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061401"/>
                  </a:ext>
                </a:extLst>
              </a:tr>
            </a:tbl>
          </a:graphicData>
        </a:graphic>
      </p:graphicFrame>
      <p:graphicFrame>
        <p:nvGraphicFramePr>
          <p:cNvPr id="11449" name="Group 185">
            <a:extLst>
              <a:ext uri="{FF2B5EF4-FFF2-40B4-BE49-F238E27FC236}">
                <a16:creationId xmlns:a16="http://schemas.microsoft.com/office/drawing/2014/main" id="{6A93312D-01B1-4734-A1BF-1B9A284B2568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4818064"/>
          <a:ext cx="4262438" cy="1250315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701817221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176128534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135447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029514510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1350969692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446491094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1148021136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48047377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altLang="sr-Latn-R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altLang="sr-Latn-R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altLang="sr-Latn-R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altLang="sr-Latn-R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US" altLang="sr-Latn-R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US" altLang="sr-Latn-R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US" altLang="sr-Latn-R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US" altLang="sr-Latn-R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022468"/>
                  </a:ext>
                </a:extLst>
              </a:tr>
              <a:tr h="427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  <a:endParaRPr kumimoji="0" lang="en-US" altLang="sr-Latn-R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  <a:endParaRPr kumimoji="0" lang="en-US" altLang="sr-Latn-R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  <a:endParaRPr kumimoji="0" lang="en-US" altLang="sr-Latn-R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  <a:endParaRPr kumimoji="0" lang="en-US" altLang="sr-Latn-R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423665"/>
                  </a:ext>
                </a:extLst>
              </a:tr>
              <a:tr h="319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986428"/>
                  </a:ext>
                </a:extLst>
              </a:tr>
            </a:tbl>
          </a:graphicData>
        </a:graphic>
      </p:graphicFrame>
      <p:graphicFrame>
        <p:nvGraphicFramePr>
          <p:cNvPr id="16" name="Object 211">
            <a:extLst>
              <a:ext uri="{FF2B5EF4-FFF2-40B4-BE49-F238E27FC236}">
                <a16:creationId xmlns:a16="http://schemas.microsoft.com/office/drawing/2014/main" id="{542F9BBA-6011-4087-BDE5-AEA7176E6F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65876" y="76200"/>
          <a:ext cx="4073525" cy="215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Visio" r:id="rId3" imgW="3986784" imgH="2116836" progId="Visio.Drawing.11">
                  <p:embed/>
                </p:oleObj>
              </mc:Choice>
              <mc:Fallback>
                <p:oleObj name="Visio" r:id="rId3" imgW="3986784" imgH="2116836" progId="Visio.Drawing.11">
                  <p:embed/>
                  <p:pic>
                    <p:nvPicPr>
                      <p:cNvPr id="16" name="Object 211">
                        <a:extLst>
                          <a:ext uri="{FF2B5EF4-FFF2-40B4-BE49-F238E27FC236}">
                            <a16:creationId xmlns:a16="http://schemas.microsoft.com/office/drawing/2014/main" id="{542F9BBA-6011-4087-BDE5-AEA7176E6F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76" y="76200"/>
                        <a:ext cx="4073525" cy="215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>
            <a:extLst>
              <a:ext uri="{FF2B5EF4-FFF2-40B4-BE49-F238E27FC236}">
                <a16:creationId xmlns:a16="http://schemas.microsoft.com/office/drawing/2014/main" id="{1D1795CA-8FA2-429F-B6E2-0C13AC692B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2036764"/>
          <a:ext cx="4073525" cy="215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Visio" r:id="rId5" imgW="3986784" imgH="2116836" progId="Visio.Drawing.11">
                  <p:embed/>
                </p:oleObj>
              </mc:Choice>
              <mc:Fallback>
                <p:oleObj name="Visio" r:id="rId5" imgW="3986784" imgH="2116836" progId="Visio.Drawing.11">
                  <p:embed/>
                  <p:pic>
                    <p:nvPicPr>
                      <p:cNvPr id="17" name="Object 7">
                        <a:extLst>
                          <a:ext uri="{FF2B5EF4-FFF2-40B4-BE49-F238E27FC236}">
                            <a16:creationId xmlns:a16="http://schemas.microsoft.com/office/drawing/2014/main" id="{1D1795CA-8FA2-429F-B6E2-0C13AC692B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2036764"/>
                        <a:ext cx="4073525" cy="215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8">
            <a:extLst>
              <a:ext uri="{FF2B5EF4-FFF2-40B4-BE49-F238E27FC236}">
                <a16:creationId xmlns:a16="http://schemas.microsoft.com/office/drawing/2014/main" id="{A0A4B226-B2B4-4808-BF72-754BBB26F5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8276" y="4038600"/>
          <a:ext cx="4073525" cy="215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Visio" r:id="rId7" imgW="3986784" imgH="2116836" progId="Visio.Drawing.11">
                  <p:embed/>
                </p:oleObj>
              </mc:Choice>
              <mc:Fallback>
                <p:oleObj name="Visio" r:id="rId7" imgW="3986784" imgH="2116836" progId="Visio.Drawing.11">
                  <p:embed/>
                  <p:pic>
                    <p:nvPicPr>
                      <p:cNvPr id="18" name="Object 8">
                        <a:extLst>
                          <a:ext uri="{FF2B5EF4-FFF2-40B4-BE49-F238E27FC236}">
                            <a16:creationId xmlns:a16="http://schemas.microsoft.com/office/drawing/2014/main" id="{A0A4B226-B2B4-4808-BF72-754BBB26F5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276" y="4038600"/>
                        <a:ext cx="4073525" cy="215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9748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>
            <a:extLst>
              <a:ext uri="{FF2B5EF4-FFF2-40B4-BE49-F238E27FC236}">
                <a16:creationId xmlns:a16="http://schemas.microsoft.com/office/drawing/2014/main" id="{19D2B82D-39FB-46D8-804F-F3C1FB9E278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18.05.2020.</a:t>
            </a:r>
            <a:endParaRPr lang="sr-Latn-CS" altLang="sr-Latn-RS" sz="1400"/>
          </a:p>
        </p:txBody>
      </p:sp>
      <p:sp>
        <p:nvSpPr>
          <p:cNvPr id="18435" name="Footer Placeholder 4">
            <a:extLst>
              <a:ext uri="{FF2B5EF4-FFF2-40B4-BE49-F238E27FC236}">
                <a16:creationId xmlns:a16="http://schemas.microsoft.com/office/drawing/2014/main" id="{A1F70C1B-34E8-4A64-824D-F825A838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Binarni hip; Algoritmi sortiranja</a:t>
            </a: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55F925EC-C1F7-4886-AF3F-4999509846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z="2800" dirty="0"/>
              <a:t>Zadatak 2</a:t>
            </a:r>
            <a:endParaRPr lang="en-US" altLang="sr-Latn-RS" sz="2800" dirty="0"/>
          </a:p>
        </p:txBody>
      </p:sp>
      <p:sp>
        <p:nvSpPr>
          <p:cNvPr id="18438" name="Rectangle 3">
            <a:extLst>
              <a:ext uri="{FF2B5EF4-FFF2-40B4-BE49-F238E27FC236}">
                <a16:creationId xmlns:a16="http://schemas.microsoft.com/office/drawing/2014/main" id="{92C26550-97AE-4DD4-8573-75A716012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990600"/>
            <a:ext cx="8458200" cy="1752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sr-Latn-CS" altLang="sr-Latn-RS"/>
              <a:t>Demonstrirati algoritam za direktno umetanje (</a:t>
            </a:r>
            <a:r>
              <a:rPr lang="sr-Latn-CS" altLang="sr-Latn-RS" i="1"/>
              <a:t>insertion sort</a:t>
            </a:r>
            <a:r>
              <a:rPr lang="sr-Latn-CS" altLang="sr-Latn-RS"/>
              <a:t>)</a:t>
            </a:r>
            <a:br>
              <a:rPr lang="sr-Latn-CS" altLang="sr-Latn-RS"/>
            </a:br>
            <a:r>
              <a:rPr lang="sr-Latn-CS" altLang="sr-Latn-RS"/>
              <a:t>na primeru sortiranja neure</a:t>
            </a:r>
            <a:r>
              <a:rPr lang="sl-SI" altLang="sr-Latn-RS"/>
              <a:t>đenog niza</a:t>
            </a:r>
            <a:br>
              <a:rPr lang="sl-SI" altLang="sr-Latn-RS"/>
            </a:br>
            <a:r>
              <a:rPr lang="sl-SI" altLang="sr-Latn-RS"/>
              <a:t>3, 10, 4, 6, 8, 9, 7, 2, 1, 5</a:t>
            </a:r>
            <a:r>
              <a:rPr lang="en-US" altLang="sr-Latn-RS"/>
              <a:t> </a:t>
            </a:r>
          </a:p>
        </p:txBody>
      </p:sp>
      <p:sp>
        <p:nvSpPr>
          <p:cNvPr id="436228" name="Rectangle 4">
            <a:extLst>
              <a:ext uri="{FF2B5EF4-FFF2-40B4-BE49-F238E27FC236}">
                <a16:creationId xmlns:a16="http://schemas.microsoft.com/office/drawing/2014/main" id="{B5C40F1F-EB65-4421-BEA2-0FEC8708D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1" y="2936152"/>
            <a:ext cx="4028667" cy="31700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r-Latn-CS" altLang="sr-Latn-RS" u="sng"/>
              <a:t>INSERTION-SORT(</a:t>
            </a:r>
            <a:r>
              <a:rPr lang="sr-Latn-CS" altLang="sr-Latn-RS" i="1" u="sng"/>
              <a:t>a</a:t>
            </a:r>
            <a:r>
              <a:rPr lang="sr-Latn-CS" altLang="sr-Latn-RS" u="sng"/>
              <a:t>)</a:t>
            </a:r>
            <a:endParaRPr lang="en-US" altLang="sr-Latn-RS"/>
          </a:p>
          <a:p>
            <a:pPr eaLnBrk="1" hangingPunct="1"/>
            <a:r>
              <a:rPr lang="sr-Latn-CS" altLang="sr-Latn-RS" b="1"/>
              <a:t>for</a:t>
            </a:r>
            <a:r>
              <a:rPr lang="sr-Latn-CS" altLang="sr-Latn-RS"/>
              <a:t> </a:t>
            </a:r>
            <a:r>
              <a:rPr lang="sr-Latn-CS" altLang="sr-Latn-RS" i="1"/>
              <a:t>i</a:t>
            </a:r>
            <a:r>
              <a:rPr lang="sr-Latn-CS" altLang="sr-Latn-RS"/>
              <a:t> = 2 </a:t>
            </a:r>
            <a:r>
              <a:rPr lang="sr-Latn-CS" altLang="sr-Latn-RS" b="1"/>
              <a:t>to</a:t>
            </a:r>
            <a:r>
              <a:rPr lang="sr-Latn-CS" altLang="sr-Latn-RS"/>
              <a:t> </a:t>
            </a:r>
            <a:r>
              <a:rPr lang="sr-Latn-CS" altLang="sr-Latn-RS" i="1"/>
              <a:t>n</a:t>
            </a:r>
            <a:r>
              <a:rPr lang="sr-Latn-CS" altLang="sr-Latn-RS"/>
              <a:t> </a:t>
            </a:r>
            <a:r>
              <a:rPr lang="sr-Latn-CS" altLang="sr-Latn-RS" b="1"/>
              <a:t>do</a:t>
            </a:r>
            <a:endParaRPr lang="en-US" altLang="sr-Latn-RS"/>
          </a:p>
          <a:p>
            <a:pPr eaLnBrk="1" hangingPunct="1"/>
            <a:r>
              <a:rPr lang="sr-Latn-CS" altLang="sr-Latn-RS"/>
              <a:t>	</a:t>
            </a:r>
            <a:r>
              <a:rPr lang="sr-Latn-CS" altLang="sr-Latn-RS" i="1"/>
              <a:t>K</a:t>
            </a:r>
            <a:r>
              <a:rPr lang="sr-Latn-CS" altLang="sr-Latn-RS"/>
              <a:t> = </a:t>
            </a:r>
            <a:r>
              <a:rPr lang="sr-Latn-CS" altLang="sr-Latn-RS" i="1"/>
              <a:t>a</a:t>
            </a:r>
            <a:r>
              <a:rPr lang="sr-Latn-CS" altLang="sr-Latn-RS"/>
              <a:t>[</a:t>
            </a:r>
            <a:r>
              <a:rPr lang="sr-Latn-CS" altLang="sr-Latn-RS" i="1"/>
              <a:t>i</a:t>
            </a:r>
            <a:r>
              <a:rPr lang="sr-Latn-CS" altLang="sr-Latn-RS"/>
              <a:t>]</a:t>
            </a:r>
            <a:endParaRPr lang="en-US" altLang="sr-Latn-RS"/>
          </a:p>
          <a:p>
            <a:pPr eaLnBrk="1" hangingPunct="1"/>
            <a:r>
              <a:rPr lang="sr-Latn-CS" altLang="sr-Latn-RS"/>
              <a:t>	</a:t>
            </a:r>
            <a:r>
              <a:rPr lang="sr-Latn-CS" altLang="sr-Latn-RS" i="1"/>
              <a:t>j</a:t>
            </a:r>
            <a:r>
              <a:rPr lang="sr-Latn-CS" altLang="sr-Latn-RS"/>
              <a:t> = </a:t>
            </a:r>
            <a:r>
              <a:rPr lang="sr-Latn-CS" altLang="sr-Latn-RS" i="1"/>
              <a:t>i</a:t>
            </a:r>
            <a:r>
              <a:rPr lang="sr-Latn-CS" altLang="sr-Latn-RS"/>
              <a:t> – 1</a:t>
            </a:r>
            <a:endParaRPr lang="en-US" altLang="sr-Latn-RS"/>
          </a:p>
          <a:p>
            <a:pPr eaLnBrk="1" hangingPunct="1"/>
            <a:r>
              <a:rPr lang="sr-Latn-CS" altLang="sr-Latn-RS"/>
              <a:t>	</a:t>
            </a:r>
            <a:r>
              <a:rPr lang="sr-Latn-CS" altLang="sr-Latn-RS" b="1"/>
              <a:t>while</a:t>
            </a:r>
            <a:r>
              <a:rPr lang="sr-Latn-CS" altLang="sr-Latn-RS"/>
              <a:t> (</a:t>
            </a:r>
            <a:r>
              <a:rPr lang="sr-Latn-CS" altLang="sr-Latn-RS" i="1"/>
              <a:t>j</a:t>
            </a:r>
            <a:r>
              <a:rPr lang="sr-Latn-CS" altLang="sr-Latn-RS"/>
              <a:t> &gt; 0) and (</a:t>
            </a:r>
            <a:r>
              <a:rPr lang="sr-Latn-CS" altLang="sr-Latn-RS" i="1"/>
              <a:t>a</a:t>
            </a:r>
            <a:r>
              <a:rPr lang="sr-Latn-CS" altLang="sr-Latn-RS"/>
              <a:t>[</a:t>
            </a:r>
            <a:r>
              <a:rPr lang="sr-Latn-CS" altLang="sr-Latn-RS" i="1"/>
              <a:t>j</a:t>
            </a:r>
            <a:r>
              <a:rPr lang="sr-Latn-CS" altLang="sr-Latn-RS"/>
              <a:t>]) &gt; </a:t>
            </a:r>
            <a:r>
              <a:rPr lang="sr-Latn-CS" altLang="sr-Latn-RS" i="1"/>
              <a:t>K</a:t>
            </a:r>
            <a:r>
              <a:rPr lang="hr-HR" altLang="sr-Latn-RS"/>
              <a:t>) </a:t>
            </a:r>
            <a:r>
              <a:rPr lang="sr-Latn-CS" altLang="sr-Latn-RS" b="1"/>
              <a:t>do</a:t>
            </a:r>
            <a:endParaRPr lang="en-US" altLang="sr-Latn-RS"/>
          </a:p>
          <a:p>
            <a:pPr eaLnBrk="1" hangingPunct="1"/>
            <a:r>
              <a:rPr lang="sr-Latn-CS" altLang="sr-Latn-RS"/>
              <a:t>		</a:t>
            </a:r>
            <a:r>
              <a:rPr lang="sr-Latn-CS" altLang="sr-Latn-RS" i="1"/>
              <a:t>a</a:t>
            </a:r>
            <a:r>
              <a:rPr lang="sr-Latn-CS" altLang="sr-Latn-RS"/>
              <a:t>[</a:t>
            </a:r>
            <a:r>
              <a:rPr lang="sr-Latn-CS" altLang="sr-Latn-RS" i="1"/>
              <a:t>j </a:t>
            </a:r>
            <a:r>
              <a:rPr lang="sr-Latn-CS" altLang="sr-Latn-RS"/>
              <a:t>+ 1] = </a:t>
            </a:r>
            <a:r>
              <a:rPr lang="sr-Latn-CS" altLang="sr-Latn-RS" i="1"/>
              <a:t>a</a:t>
            </a:r>
            <a:r>
              <a:rPr lang="sr-Latn-CS" altLang="sr-Latn-RS"/>
              <a:t>[</a:t>
            </a:r>
            <a:r>
              <a:rPr lang="sr-Latn-CS" altLang="sr-Latn-RS" i="1"/>
              <a:t>j</a:t>
            </a:r>
            <a:r>
              <a:rPr lang="sr-Latn-CS" altLang="sr-Latn-RS"/>
              <a:t>]</a:t>
            </a:r>
            <a:endParaRPr lang="en-US" altLang="sr-Latn-RS"/>
          </a:p>
          <a:p>
            <a:pPr eaLnBrk="1" hangingPunct="1"/>
            <a:r>
              <a:rPr lang="sr-Latn-CS" altLang="sr-Latn-RS"/>
              <a:t>		</a:t>
            </a:r>
            <a:r>
              <a:rPr lang="sr-Latn-CS" altLang="sr-Latn-RS" i="1"/>
              <a:t>j</a:t>
            </a:r>
            <a:r>
              <a:rPr lang="sr-Latn-CS" altLang="sr-Latn-RS"/>
              <a:t> = </a:t>
            </a:r>
            <a:r>
              <a:rPr lang="sr-Latn-CS" altLang="sr-Latn-RS" i="1"/>
              <a:t>j</a:t>
            </a:r>
            <a:r>
              <a:rPr lang="sr-Latn-CS" altLang="sr-Latn-RS"/>
              <a:t> –1</a:t>
            </a:r>
            <a:endParaRPr lang="en-US" altLang="sr-Latn-RS"/>
          </a:p>
          <a:p>
            <a:pPr eaLnBrk="1" hangingPunct="1"/>
            <a:r>
              <a:rPr lang="sr-Latn-CS" altLang="sr-Latn-RS"/>
              <a:t>	</a:t>
            </a:r>
            <a:r>
              <a:rPr lang="sr-Latn-CS" altLang="sr-Latn-RS" b="1"/>
              <a:t>end_while</a:t>
            </a:r>
            <a:endParaRPr lang="en-US" altLang="sr-Latn-RS"/>
          </a:p>
          <a:p>
            <a:pPr eaLnBrk="1" hangingPunct="1"/>
            <a:r>
              <a:rPr lang="sr-Latn-CS" altLang="sr-Latn-RS"/>
              <a:t>	</a:t>
            </a:r>
            <a:r>
              <a:rPr lang="sr-Latn-CS" altLang="sr-Latn-RS" i="1"/>
              <a:t>a</a:t>
            </a:r>
            <a:r>
              <a:rPr lang="sr-Latn-CS" altLang="sr-Latn-RS"/>
              <a:t>[</a:t>
            </a:r>
            <a:r>
              <a:rPr lang="sr-Latn-CS" altLang="sr-Latn-RS" i="1"/>
              <a:t>j </a:t>
            </a:r>
            <a:r>
              <a:rPr lang="sr-Latn-CS" altLang="sr-Latn-RS"/>
              <a:t>+ 1] = </a:t>
            </a:r>
            <a:r>
              <a:rPr lang="sr-Latn-CS" altLang="sr-Latn-RS" i="1"/>
              <a:t>K</a:t>
            </a:r>
            <a:endParaRPr lang="sr-Latn-CS" altLang="sr-Latn-RS" b="1"/>
          </a:p>
          <a:p>
            <a:pPr eaLnBrk="1" hangingPunct="1"/>
            <a:r>
              <a:rPr lang="sr-Latn-CS" altLang="sr-Latn-RS" b="1"/>
              <a:t>end_for</a:t>
            </a:r>
            <a:r>
              <a:rPr lang="en-US" altLang="sr-Latn-R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582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>
            <a:extLst>
              <a:ext uri="{FF2B5EF4-FFF2-40B4-BE49-F238E27FC236}">
                <a16:creationId xmlns:a16="http://schemas.microsoft.com/office/drawing/2014/main" id="{D355BA04-B70A-4D72-92AD-07BECFB305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18.05.2020.</a:t>
            </a:r>
            <a:endParaRPr lang="sr-Latn-CS" altLang="sr-Latn-RS" sz="1400"/>
          </a:p>
        </p:txBody>
      </p:sp>
      <p:sp>
        <p:nvSpPr>
          <p:cNvPr id="19459" name="Footer Placeholder 4">
            <a:extLst>
              <a:ext uri="{FF2B5EF4-FFF2-40B4-BE49-F238E27FC236}">
                <a16:creationId xmlns:a16="http://schemas.microsoft.com/office/drawing/2014/main" id="{7384502B-7BEC-4B8D-A027-60DBD4B2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Binarni hip; Algoritmi sortiranja</a:t>
            </a:r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C76A657A-6B9C-4E19-AED6-37CDAA3B2F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z="2800" dirty="0"/>
              <a:t>Zadatak 2 – Rešenje</a:t>
            </a:r>
            <a:endParaRPr lang="en-US" altLang="sr-Latn-RS" sz="2800" dirty="0"/>
          </a:p>
        </p:txBody>
      </p:sp>
      <p:graphicFrame>
        <p:nvGraphicFramePr>
          <p:cNvPr id="437251" name="Group 3">
            <a:extLst>
              <a:ext uri="{FF2B5EF4-FFF2-40B4-BE49-F238E27FC236}">
                <a16:creationId xmlns:a16="http://schemas.microsoft.com/office/drawing/2014/main" id="{3CE15080-D009-42A0-803C-F1B0CC0496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93976" y="914401"/>
          <a:ext cx="7921625" cy="396875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7275" name="Text Box 27">
            <a:extLst>
              <a:ext uri="{FF2B5EF4-FFF2-40B4-BE49-F238E27FC236}">
                <a16:creationId xmlns:a16="http://schemas.microsoft.com/office/drawing/2014/main" id="{2B0634FE-3260-4FFB-AF0F-47757A9F9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2192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sr-Latn-CS" altLang="sr-Latn-RS" sz="2400" b="1"/>
              <a:t>i</a:t>
            </a:r>
            <a:endParaRPr lang="en-US" altLang="sr-Latn-RS" sz="2400" b="1"/>
          </a:p>
        </p:txBody>
      </p:sp>
      <p:graphicFrame>
        <p:nvGraphicFramePr>
          <p:cNvPr id="437276" name="Group 28">
            <a:extLst>
              <a:ext uri="{FF2B5EF4-FFF2-40B4-BE49-F238E27FC236}">
                <a16:creationId xmlns:a16="http://schemas.microsoft.com/office/drawing/2014/main" id="{CA3088D1-CDDD-4E16-A45D-7238145FEE5D}"/>
              </a:ext>
            </a:extLst>
          </p:cNvPr>
          <p:cNvGraphicFramePr>
            <a:graphicFrameLocks noGrp="1"/>
          </p:cNvGraphicFramePr>
          <p:nvPr/>
        </p:nvGraphicFramePr>
        <p:xfrm>
          <a:off x="2590801" y="1828801"/>
          <a:ext cx="7921625" cy="396875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7300" name="Text Box 52">
            <a:extLst>
              <a:ext uri="{FF2B5EF4-FFF2-40B4-BE49-F238E27FC236}">
                <a16:creationId xmlns:a16="http://schemas.microsoft.com/office/drawing/2014/main" id="{E2C831F8-8713-454B-83F5-62950FAB3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9" y="21336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sr-Latn-CS" altLang="sr-Latn-RS" sz="2400" b="1"/>
              <a:t>i</a:t>
            </a:r>
            <a:endParaRPr lang="en-US" altLang="sr-Latn-RS" sz="2400" b="1"/>
          </a:p>
        </p:txBody>
      </p:sp>
      <p:sp>
        <p:nvSpPr>
          <p:cNvPr id="437301" name="AutoShape 53">
            <a:extLst>
              <a:ext uri="{FF2B5EF4-FFF2-40B4-BE49-F238E27FC236}">
                <a16:creationId xmlns:a16="http://schemas.microsoft.com/office/drawing/2014/main" id="{2C4936EF-EDF4-4B3C-9098-1B85208CA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338" y="1952625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r-Latn-RS" altLang="sr-Latn-RS"/>
          </a:p>
        </p:txBody>
      </p:sp>
      <p:sp>
        <p:nvSpPr>
          <p:cNvPr id="437302" name="Text Box 54">
            <a:extLst>
              <a:ext uri="{FF2B5EF4-FFF2-40B4-BE49-F238E27FC236}">
                <a16:creationId xmlns:a16="http://schemas.microsoft.com/office/drawing/2014/main" id="{959E177C-1B53-49C4-B8EE-67181E839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8" y="762000"/>
            <a:ext cx="698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sr-Latn-CS" altLang="sr-Latn-RS" sz="1800" b="1"/>
              <a:t>i=2</a:t>
            </a:r>
          </a:p>
          <a:p>
            <a:pPr algn="r" eaLnBrk="1" hangingPunct="1"/>
            <a:r>
              <a:rPr lang="sr-Latn-CS" altLang="sr-Latn-RS" sz="1800" b="1"/>
              <a:t>k=10</a:t>
            </a:r>
            <a:endParaRPr lang="en-US" altLang="sr-Latn-RS" sz="1800" b="1"/>
          </a:p>
        </p:txBody>
      </p:sp>
      <p:sp>
        <p:nvSpPr>
          <p:cNvPr id="437303" name="Text Box 55">
            <a:extLst>
              <a:ext uri="{FF2B5EF4-FFF2-40B4-BE49-F238E27FC236}">
                <a16:creationId xmlns:a16="http://schemas.microsoft.com/office/drawing/2014/main" id="{27B17FCA-E1B7-44D5-8D51-06D8B4881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900" y="1676400"/>
            <a:ext cx="571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sr-Latn-CS" altLang="sr-Latn-RS" sz="1800" b="1"/>
              <a:t>i=3</a:t>
            </a:r>
          </a:p>
          <a:p>
            <a:pPr algn="r" eaLnBrk="1" hangingPunct="1"/>
            <a:r>
              <a:rPr lang="sr-Latn-CS" altLang="sr-Latn-RS" sz="1800" b="1"/>
              <a:t>k=4</a:t>
            </a:r>
            <a:endParaRPr lang="en-US" altLang="sr-Latn-RS" sz="1800" b="1"/>
          </a:p>
        </p:txBody>
      </p:sp>
      <p:sp>
        <p:nvSpPr>
          <p:cNvPr id="437304" name="Text Box 56">
            <a:extLst>
              <a:ext uri="{FF2B5EF4-FFF2-40B4-BE49-F238E27FC236}">
                <a16:creationId xmlns:a16="http://schemas.microsoft.com/office/drawing/2014/main" id="{A5B72CB7-87D0-4358-AED5-725865E81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12192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sr-Latn-CS" altLang="sr-Latn-RS" sz="2400" b="1"/>
              <a:t>j</a:t>
            </a:r>
            <a:endParaRPr lang="en-US" altLang="sr-Latn-RS" sz="2400" b="1"/>
          </a:p>
        </p:txBody>
      </p:sp>
      <p:sp>
        <p:nvSpPr>
          <p:cNvPr id="437305" name="Text Box 57">
            <a:extLst>
              <a:ext uri="{FF2B5EF4-FFF2-40B4-BE49-F238E27FC236}">
                <a16:creationId xmlns:a16="http://schemas.microsoft.com/office/drawing/2014/main" id="{6B08C6F0-102D-4688-85DF-71C955275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1336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sr-Latn-CS" altLang="sr-Latn-RS" sz="2400" b="1"/>
              <a:t>j</a:t>
            </a:r>
            <a:endParaRPr lang="en-US" altLang="sr-Latn-RS" sz="2400" b="1"/>
          </a:p>
        </p:txBody>
      </p:sp>
      <p:graphicFrame>
        <p:nvGraphicFramePr>
          <p:cNvPr id="437306" name="Group 58">
            <a:extLst>
              <a:ext uri="{FF2B5EF4-FFF2-40B4-BE49-F238E27FC236}">
                <a16:creationId xmlns:a16="http://schemas.microsoft.com/office/drawing/2014/main" id="{1C921B97-6134-406A-BADB-680CF7A679D4}"/>
              </a:ext>
            </a:extLst>
          </p:cNvPr>
          <p:cNvGraphicFramePr>
            <a:graphicFrameLocks noGrp="1"/>
          </p:cNvGraphicFramePr>
          <p:nvPr/>
        </p:nvGraphicFramePr>
        <p:xfrm>
          <a:off x="2582864" y="3581401"/>
          <a:ext cx="7921625" cy="396875"/>
        </p:xfrm>
        <a:graphic>
          <a:graphicData uri="http://schemas.openxmlformats.org/drawingml/2006/table">
            <a:tbl>
              <a:tblPr/>
              <a:tblGrid>
                <a:gridCol w="792162">
                  <a:extLst>
                    <a:ext uri="{9D8B030D-6E8A-4147-A177-3AD203B41FA5}">
                      <a16:colId xmlns:a16="http://schemas.microsoft.com/office/drawing/2014/main" val="65486945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793808944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344296817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1143845873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376569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1131573709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5148584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446864862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40924995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340384837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0145856"/>
                  </a:ext>
                </a:extLst>
              </a:tr>
            </a:tbl>
          </a:graphicData>
        </a:graphic>
      </p:graphicFrame>
      <p:sp>
        <p:nvSpPr>
          <p:cNvPr id="437330" name="Text Box 82">
            <a:extLst>
              <a:ext uri="{FF2B5EF4-FFF2-40B4-BE49-F238E27FC236}">
                <a16:creationId xmlns:a16="http://schemas.microsoft.com/office/drawing/2014/main" id="{868FE1BE-9C12-4DC1-8BC3-B6631CE08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8862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sr-Latn-CS" altLang="sr-Latn-RS" sz="2400" b="1"/>
              <a:t>i</a:t>
            </a:r>
            <a:endParaRPr lang="en-US" altLang="sr-Latn-RS" sz="2400" b="1"/>
          </a:p>
        </p:txBody>
      </p:sp>
      <p:sp>
        <p:nvSpPr>
          <p:cNvPr id="437331" name="Text Box 83">
            <a:extLst>
              <a:ext uri="{FF2B5EF4-FFF2-40B4-BE49-F238E27FC236}">
                <a16:creationId xmlns:a16="http://schemas.microsoft.com/office/drawing/2014/main" id="{112691F1-F09C-4062-9BDF-53D601BD0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8862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sr-Latn-CS" altLang="sr-Latn-RS" sz="2400" b="1"/>
              <a:t>j</a:t>
            </a:r>
            <a:endParaRPr lang="en-US" altLang="sr-Latn-RS" sz="2400" b="1"/>
          </a:p>
        </p:txBody>
      </p:sp>
      <p:graphicFrame>
        <p:nvGraphicFramePr>
          <p:cNvPr id="437332" name="Group 84">
            <a:extLst>
              <a:ext uri="{FF2B5EF4-FFF2-40B4-BE49-F238E27FC236}">
                <a16:creationId xmlns:a16="http://schemas.microsoft.com/office/drawing/2014/main" id="{D0010920-43E6-439A-BF4B-E23AD0280009}"/>
              </a:ext>
            </a:extLst>
          </p:cNvPr>
          <p:cNvGraphicFramePr>
            <a:graphicFrameLocks noGrp="1"/>
          </p:cNvGraphicFramePr>
          <p:nvPr/>
        </p:nvGraphicFramePr>
        <p:xfrm>
          <a:off x="2590801" y="4498976"/>
          <a:ext cx="7921625" cy="396875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52880587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4002958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1135122115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119534384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94911883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51065477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3996269964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11324864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3118992716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4001642636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449904"/>
                  </a:ext>
                </a:extLst>
              </a:tr>
            </a:tbl>
          </a:graphicData>
        </a:graphic>
      </p:graphicFrame>
      <p:sp>
        <p:nvSpPr>
          <p:cNvPr id="437356" name="Text Box 108">
            <a:extLst>
              <a:ext uri="{FF2B5EF4-FFF2-40B4-BE49-F238E27FC236}">
                <a16:creationId xmlns:a16="http://schemas.microsoft.com/office/drawing/2014/main" id="{E61EC4CC-7EEF-434B-9046-B10C9C00F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8114" y="480377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sr-Latn-CS" altLang="sr-Latn-RS" sz="2400" b="1"/>
              <a:t>i</a:t>
            </a:r>
            <a:endParaRPr lang="en-US" altLang="sr-Latn-RS" sz="2400" b="1"/>
          </a:p>
        </p:txBody>
      </p:sp>
      <p:sp>
        <p:nvSpPr>
          <p:cNvPr id="437357" name="Text Box 109">
            <a:extLst>
              <a:ext uri="{FF2B5EF4-FFF2-40B4-BE49-F238E27FC236}">
                <a16:creationId xmlns:a16="http://schemas.microsoft.com/office/drawing/2014/main" id="{ADC99F6A-5DF8-4E67-9389-7F82680AE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900" y="4419600"/>
            <a:ext cx="571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sr-Latn-CS" altLang="sr-Latn-RS" sz="1800" b="1"/>
              <a:t>i=4</a:t>
            </a:r>
          </a:p>
          <a:p>
            <a:pPr algn="r" eaLnBrk="1" hangingPunct="1"/>
            <a:r>
              <a:rPr lang="sr-Latn-CS" altLang="sr-Latn-RS" sz="1800" b="1"/>
              <a:t>k=6</a:t>
            </a:r>
            <a:endParaRPr lang="en-US" altLang="sr-Latn-RS" sz="1800" b="1"/>
          </a:p>
        </p:txBody>
      </p:sp>
      <p:sp>
        <p:nvSpPr>
          <p:cNvPr id="437358" name="Text Box 110">
            <a:extLst>
              <a:ext uri="{FF2B5EF4-FFF2-40B4-BE49-F238E27FC236}">
                <a16:creationId xmlns:a16="http://schemas.microsoft.com/office/drawing/2014/main" id="{3B6B7B4A-A843-4F0E-9984-EF0894925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114" y="480377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sr-Latn-CS" altLang="sr-Latn-RS" sz="2400" b="1"/>
              <a:t>j</a:t>
            </a:r>
            <a:endParaRPr lang="en-US" altLang="sr-Latn-RS" sz="2400" b="1"/>
          </a:p>
        </p:txBody>
      </p:sp>
      <p:sp>
        <p:nvSpPr>
          <p:cNvPr id="437359" name="AutoShape 111">
            <a:extLst>
              <a:ext uri="{FF2B5EF4-FFF2-40B4-BE49-F238E27FC236}">
                <a16:creationId xmlns:a16="http://schemas.microsoft.com/office/drawing/2014/main" id="{19BF59F5-5F9D-4DCF-BC62-CEE027D21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5" y="4632325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r-Latn-RS" altLang="sr-Latn-RS"/>
          </a:p>
        </p:txBody>
      </p:sp>
      <p:graphicFrame>
        <p:nvGraphicFramePr>
          <p:cNvPr id="437360" name="Group 112">
            <a:extLst>
              <a:ext uri="{FF2B5EF4-FFF2-40B4-BE49-F238E27FC236}">
                <a16:creationId xmlns:a16="http://schemas.microsoft.com/office/drawing/2014/main" id="{370D5830-E13B-4B95-838F-23E02BF757E2}"/>
              </a:ext>
            </a:extLst>
          </p:cNvPr>
          <p:cNvGraphicFramePr>
            <a:graphicFrameLocks noGrp="1"/>
          </p:cNvGraphicFramePr>
          <p:nvPr/>
        </p:nvGraphicFramePr>
        <p:xfrm>
          <a:off x="2593976" y="5565776"/>
          <a:ext cx="7921625" cy="396875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86018973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36272671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574209106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13888436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1792512889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1543356496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88472125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338706066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373886354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96133372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966993"/>
                  </a:ext>
                </a:extLst>
              </a:tr>
            </a:tbl>
          </a:graphicData>
        </a:graphic>
      </p:graphicFrame>
      <p:sp>
        <p:nvSpPr>
          <p:cNvPr id="437384" name="Text Box 136">
            <a:extLst>
              <a:ext uri="{FF2B5EF4-FFF2-40B4-BE49-F238E27FC236}">
                <a16:creationId xmlns:a16="http://schemas.microsoft.com/office/drawing/2014/main" id="{05E133BC-B1D2-40E3-B714-AC0807BDB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8705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sr-Latn-CS" altLang="sr-Latn-RS" sz="2400" b="1"/>
              <a:t>i</a:t>
            </a:r>
            <a:endParaRPr lang="en-US" altLang="sr-Latn-RS" sz="2400" b="1"/>
          </a:p>
        </p:txBody>
      </p:sp>
      <p:sp>
        <p:nvSpPr>
          <p:cNvPr id="437385" name="Text Box 137">
            <a:extLst>
              <a:ext uri="{FF2B5EF4-FFF2-40B4-BE49-F238E27FC236}">
                <a16:creationId xmlns:a16="http://schemas.microsoft.com/office/drawing/2014/main" id="{584E75F6-6B37-4471-8347-E7A672513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075" y="5486400"/>
            <a:ext cx="571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sr-Latn-CS" altLang="sr-Latn-RS" sz="1800" b="1"/>
              <a:t>i=5</a:t>
            </a:r>
          </a:p>
          <a:p>
            <a:pPr algn="r" eaLnBrk="1" hangingPunct="1"/>
            <a:r>
              <a:rPr lang="sr-Latn-CS" altLang="sr-Latn-RS" sz="1800" b="1"/>
              <a:t>k=8</a:t>
            </a:r>
            <a:endParaRPr lang="en-US" altLang="sr-Latn-RS" sz="1800" b="1"/>
          </a:p>
        </p:txBody>
      </p:sp>
      <p:sp>
        <p:nvSpPr>
          <p:cNvPr id="437386" name="Text Box 138">
            <a:extLst>
              <a:ext uri="{FF2B5EF4-FFF2-40B4-BE49-F238E27FC236}">
                <a16:creationId xmlns:a16="http://schemas.microsoft.com/office/drawing/2014/main" id="{A5D91146-E61D-455D-97A1-2ADC82FD5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8114" y="587057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sr-Latn-CS" altLang="sr-Latn-RS" sz="2400" b="1"/>
              <a:t>j</a:t>
            </a:r>
            <a:endParaRPr lang="en-US" altLang="sr-Latn-RS" sz="2400" b="1"/>
          </a:p>
        </p:txBody>
      </p:sp>
      <p:sp>
        <p:nvSpPr>
          <p:cNvPr id="437387" name="AutoShape 139">
            <a:extLst>
              <a:ext uri="{FF2B5EF4-FFF2-40B4-BE49-F238E27FC236}">
                <a16:creationId xmlns:a16="http://schemas.microsoft.com/office/drawing/2014/main" id="{ABDD5C42-660D-45CD-B46C-B651B170B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680075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r-Latn-RS" altLang="sr-Latn-RS"/>
          </a:p>
        </p:txBody>
      </p:sp>
      <p:graphicFrame>
        <p:nvGraphicFramePr>
          <p:cNvPr id="2" name="Group 58">
            <a:extLst>
              <a:ext uri="{FF2B5EF4-FFF2-40B4-BE49-F238E27FC236}">
                <a16:creationId xmlns:a16="http://schemas.microsoft.com/office/drawing/2014/main" id="{49792ABC-211A-4F7D-90D2-A1A294F45AD4}"/>
              </a:ext>
            </a:extLst>
          </p:cNvPr>
          <p:cNvGraphicFramePr>
            <a:graphicFrameLocks noGrp="1"/>
          </p:cNvGraphicFramePr>
          <p:nvPr/>
        </p:nvGraphicFramePr>
        <p:xfrm>
          <a:off x="2582864" y="2667001"/>
          <a:ext cx="7921625" cy="396875"/>
        </p:xfrm>
        <a:graphic>
          <a:graphicData uri="http://schemas.openxmlformats.org/drawingml/2006/table">
            <a:tbl>
              <a:tblPr/>
              <a:tblGrid>
                <a:gridCol w="792162">
                  <a:extLst>
                    <a:ext uri="{9D8B030D-6E8A-4147-A177-3AD203B41FA5}">
                      <a16:colId xmlns:a16="http://schemas.microsoft.com/office/drawing/2014/main" val="374187813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129425950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84532456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177762047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3268434318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1432204019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376258826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3961852848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720946109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796049978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695234"/>
                  </a:ext>
                </a:extLst>
              </a:tr>
            </a:tbl>
          </a:graphicData>
        </a:graphic>
      </p:graphicFrame>
      <p:sp>
        <p:nvSpPr>
          <p:cNvPr id="3" name="Text Box 82">
            <a:extLst>
              <a:ext uri="{FF2B5EF4-FFF2-40B4-BE49-F238E27FC236}">
                <a16:creationId xmlns:a16="http://schemas.microsoft.com/office/drawing/2014/main" id="{35EF41F8-EA50-4F55-B656-AD2CB1965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9718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sr-Latn-CS" altLang="sr-Latn-RS" sz="2400" b="1"/>
              <a:t>i</a:t>
            </a:r>
            <a:endParaRPr lang="en-US" altLang="sr-Latn-RS" sz="2400" b="1"/>
          </a:p>
        </p:txBody>
      </p:sp>
      <p:sp>
        <p:nvSpPr>
          <p:cNvPr id="4" name="Text Box 83">
            <a:extLst>
              <a:ext uri="{FF2B5EF4-FFF2-40B4-BE49-F238E27FC236}">
                <a16:creationId xmlns:a16="http://schemas.microsoft.com/office/drawing/2014/main" id="{F5B5AD89-F2C2-4E39-A62F-4281165FB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9718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sr-Latn-CS" altLang="sr-Latn-RS" sz="2400" b="1"/>
              <a:t>j</a:t>
            </a:r>
            <a:endParaRPr lang="en-US" altLang="sr-Latn-RS" sz="2400" b="1"/>
          </a:p>
        </p:txBody>
      </p:sp>
    </p:spTree>
    <p:extLst>
      <p:ext uri="{BB962C8B-B14F-4D97-AF65-F5344CB8AC3E}">
        <p14:creationId xmlns:p14="http://schemas.microsoft.com/office/powerpoint/2010/main" val="242897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BD72-222D-4674-9308-3A1D128F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Binarni 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CB1BA-E880-4FD0-A453-81DDEACD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18.05.2020.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EE4B1-59E7-4A96-BB8E-86E5E697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Binarni hip; Algoritmi sortiranja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3C3378-F475-4D5B-9FC3-45D4E426D6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l="34783" t="33228" r="36412" b="42798"/>
          <a:stretch/>
        </p:blipFill>
        <p:spPr>
          <a:xfrm>
            <a:off x="5988942" y="11243"/>
            <a:ext cx="6025335" cy="281940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754E965-62C5-46BD-BC07-2DF4D377A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438" y="2138831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Min-hip</a:t>
            </a:r>
          </a:p>
          <a:p>
            <a:r>
              <a:rPr lang="sr-Latn-RS" dirty="0"/>
              <a:t>Max-hip</a:t>
            </a:r>
          </a:p>
          <a:p>
            <a:r>
              <a:rPr lang="sr-Latn-RS" dirty="0"/>
              <a:t>Binarni hip (binary heap) je hip struktura podataka organizovana po principu binarnog stabla. Može se posmatrati kao binarno stablo sa dva dodatna ograničenja:</a:t>
            </a:r>
          </a:p>
          <a:p>
            <a:pPr lvl="1"/>
            <a:r>
              <a:rPr lang="sr-Latn-RS" b="1" dirty="0"/>
              <a:t>Svojstvo oblika: </a:t>
            </a:r>
            <a:r>
              <a:rPr lang="sr-Latn-RS" dirty="0"/>
              <a:t>Stablo je kompletno binarno stablo ako svi nivoi stabla, osim možda poslednjeg, u potpunosti popunjeni, a u slučaju da poslednji nivo stabla nije popunjen, čvorovi tog nivoa se popunjavaju s leva na desno.</a:t>
            </a:r>
          </a:p>
          <a:p>
            <a:pPr lvl="1"/>
            <a:r>
              <a:rPr lang="sr-Latn-RS" b="1" dirty="0"/>
              <a:t>Svojstvo hipa: </a:t>
            </a:r>
            <a:r>
              <a:rPr lang="sr-Latn-RS" dirty="0"/>
              <a:t>Svi čvorovi su ili “veći ili jednaki” ili “manji ili jednaki” od svakog čvora koji mu je dete u zavisnosti od toga koja funkcija za poređenje se koristi u implementaciji.</a:t>
            </a:r>
          </a:p>
          <a:p>
            <a:r>
              <a:rPr lang="sr-Latn-RS" dirty="0"/>
              <a:t>Stablo sa funkcijom za poređenje “veće ili jednako” (≥) se zove </a:t>
            </a:r>
            <a:r>
              <a:rPr lang="sr-Latn-RS" b="1" dirty="0"/>
              <a:t>max-heap</a:t>
            </a:r>
            <a:r>
              <a:rPr lang="sr-Latn-RS" dirty="0"/>
              <a:t>, a sa funkcijom za poređenje “manje ili jednako” (≤) se zove </a:t>
            </a:r>
            <a:r>
              <a:rPr lang="sr-Latn-RS" b="1" dirty="0"/>
              <a:t>min-heap</a:t>
            </a:r>
            <a:r>
              <a:rPr lang="sr-Latn-RS" dirty="0"/>
              <a:t>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334930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>
            <a:extLst>
              <a:ext uri="{FF2B5EF4-FFF2-40B4-BE49-F238E27FC236}">
                <a16:creationId xmlns:a16="http://schemas.microsoft.com/office/drawing/2014/main" id="{301D93C9-545B-4924-ADE4-AFB80CA6405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18.05.2020.</a:t>
            </a:r>
            <a:endParaRPr lang="sr-Latn-CS" altLang="sr-Latn-RS" sz="1400"/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FB6BBB14-DD61-4DC0-A2B6-0A74240F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Binarni hip; Algoritmi sortiranja</a:t>
            </a:r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074D7342-46FD-4FE9-B9B9-80B667DB77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60100" y="208309"/>
            <a:ext cx="8911687" cy="1280890"/>
          </a:xfrm>
        </p:spPr>
        <p:txBody>
          <a:bodyPr/>
          <a:lstStyle/>
          <a:p>
            <a:pPr eaLnBrk="1" hangingPunct="1"/>
            <a:r>
              <a:rPr lang="sr-Latn-CS" altLang="sr-Latn-RS" sz="2800" dirty="0"/>
              <a:t>Zadatak 2 – Rešenje</a:t>
            </a:r>
            <a:endParaRPr lang="en-US" altLang="sr-Latn-RS" sz="2800" dirty="0"/>
          </a:p>
        </p:txBody>
      </p:sp>
      <p:graphicFrame>
        <p:nvGraphicFramePr>
          <p:cNvPr id="438275" name="Group 3">
            <a:extLst>
              <a:ext uri="{FF2B5EF4-FFF2-40B4-BE49-F238E27FC236}">
                <a16:creationId xmlns:a16="http://schemas.microsoft.com/office/drawing/2014/main" id="{6586B2F5-F6BE-492D-849F-3387B592B43A}"/>
              </a:ext>
            </a:extLst>
          </p:cNvPr>
          <p:cNvGraphicFramePr>
            <a:graphicFrameLocks noGrp="1"/>
          </p:cNvGraphicFramePr>
          <p:nvPr/>
        </p:nvGraphicFramePr>
        <p:xfrm>
          <a:off x="2590801" y="990601"/>
          <a:ext cx="7921625" cy="396875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8299" name="Text Box 27">
            <a:extLst>
              <a:ext uri="{FF2B5EF4-FFF2-40B4-BE49-F238E27FC236}">
                <a16:creationId xmlns:a16="http://schemas.microsoft.com/office/drawing/2014/main" id="{16B56033-D98B-4CDA-84E3-94C62242C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8314" y="12954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sr-Latn-CS" altLang="sr-Latn-RS" sz="2400" b="1"/>
              <a:t>i</a:t>
            </a:r>
            <a:endParaRPr lang="en-US" altLang="sr-Latn-RS" sz="2400" b="1"/>
          </a:p>
        </p:txBody>
      </p:sp>
      <p:sp>
        <p:nvSpPr>
          <p:cNvPr id="438300" name="Text Box 28">
            <a:extLst>
              <a:ext uri="{FF2B5EF4-FFF2-40B4-BE49-F238E27FC236}">
                <a16:creationId xmlns:a16="http://schemas.microsoft.com/office/drawing/2014/main" id="{1A99C9B1-5A38-4730-AA66-4F73FED90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900" y="911225"/>
            <a:ext cx="571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sr-Latn-CS" altLang="sr-Latn-RS" sz="1800" b="1"/>
              <a:t>i=6</a:t>
            </a:r>
          </a:p>
          <a:p>
            <a:pPr algn="r" eaLnBrk="1" hangingPunct="1"/>
            <a:r>
              <a:rPr lang="sr-Latn-CS" altLang="sr-Latn-RS" sz="1800" b="1"/>
              <a:t>k=9</a:t>
            </a:r>
            <a:endParaRPr lang="en-US" altLang="sr-Latn-RS" sz="1800" b="1"/>
          </a:p>
        </p:txBody>
      </p:sp>
      <p:sp>
        <p:nvSpPr>
          <p:cNvPr id="438301" name="Text Box 29">
            <a:extLst>
              <a:ext uri="{FF2B5EF4-FFF2-40B4-BE49-F238E27FC236}">
                <a16:creationId xmlns:a16="http://schemas.microsoft.com/office/drawing/2014/main" id="{ADA8929D-F830-45A3-8E25-30A7DAF90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25" y="12954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sr-Latn-CS" altLang="sr-Latn-RS" sz="2400" b="1"/>
              <a:t>j</a:t>
            </a:r>
            <a:endParaRPr lang="en-US" altLang="sr-Latn-RS" sz="2400" b="1"/>
          </a:p>
        </p:txBody>
      </p:sp>
      <p:sp>
        <p:nvSpPr>
          <p:cNvPr id="438302" name="AutoShape 30">
            <a:extLst>
              <a:ext uri="{FF2B5EF4-FFF2-40B4-BE49-F238E27FC236}">
                <a16:creationId xmlns:a16="http://schemas.microsoft.com/office/drawing/2014/main" id="{70B3CD67-2FC7-434E-955C-FB654900A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112395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r-Latn-RS" altLang="sr-Latn-RS"/>
          </a:p>
        </p:txBody>
      </p:sp>
      <p:graphicFrame>
        <p:nvGraphicFramePr>
          <p:cNvPr id="438303" name="Group 31">
            <a:extLst>
              <a:ext uri="{FF2B5EF4-FFF2-40B4-BE49-F238E27FC236}">
                <a16:creationId xmlns:a16="http://schemas.microsoft.com/office/drawing/2014/main" id="{4B906610-C4F8-46DE-9474-EA6798042C45}"/>
              </a:ext>
            </a:extLst>
          </p:cNvPr>
          <p:cNvGraphicFramePr>
            <a:graphicFrameLocks noGrp="1"/>
          </p:cNvGraphicFramePr>
          <p:nvPr/>
        </p:nvGraphicFramePr>
        <p:xfrm>
          <a:off x="2590801" y="2085976"/>
          <a:ext cx="7921625" cy="396875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8327" name="Text Box 55">
            <a:extLst>
              <a:ext uri="{FF2B5EF4-FFF2-40B4-BE49-F238E27FC236}">
                <a16:creationId xmlns:a16="http://schemas.microsoft.com/office/drawing/2014/main" id="{4ADAF03B-3B8A-45C1-B80E-F6AEC2B64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3489" y="239712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sr-Latn-CS" altLang="sr-Latn-RS" sz="2400" b="1"/>
              <a:t>i</a:t>
            </a:r>
            <a:endParaRPr lang="en-US" altLang="sr-Latn-RS" sz="2400" b="1"/>
          </a:p>
        </p:txBody>
      </p:sp>
      <p:sp>
        <p:nvSpPr>
          <p:cNvPr id="438328" name="Text Box 56">
            <a:extLst>
              <a:ext uri="{FF2B5EF4-FFF2-40B4-BE49-F238E27FC236}">
                <a16:creationId xmlns:a16="http://schemas.microsoft.com/office/drawing/2014/main" id="{2A44F7EF-D529-4CB9-B7B7-6AA6A482E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900" y="2006600"/>
            <a:ext cx="571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sr-Latn-CS" altLang="sr-Latn-RS" sz="1800" b="1"/>
              <a:t>i=7</a:t>
            </a:r>
          </a:p>
          <a:p>
            <a:pPr algn="r" eaLnBrk="1" hangingPunct="1"/>
            <a:r>
              <a:rPr lang="sr-Latn-CS" altLang="sr-Latn-RS" sz="1800" b="1"/>
              <a:t>k=7</a:t>
            </a:r>
            <a:endParaRPr lang="en-US" altLang="sr-Latn-RS" sz="1800" b="1"/>
          </a:p>
        </p:txBody>
      </p:sp>
      <p:sp>
        <p:nvSpPr>
          <p:cNvPr id="438329" name="Text Box 57">
            <a:extLst>
              <a:ext uri="{FF2B5EF4-FFF2-40B4-BE49-F238E27FC236}">
                <a16:creationId xmlns:a16="http://schemas.microsoft.com/office/drawing/2014/main" id="{CA74E0A4-2D64-4BF7-A59C-5782A5150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39712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sr-Latn-CS" altLang="sr-Latn-RS" sz="2400" b="1"/>
              <a:t>j</a:t>
            </a:r>
            <a:endParaRPr lang="en-US" altLang="sr-Latn-RS" sz="2400" b="1"/>
          </a:p>
        </p:txBody>
      </p:sp>
      <p:sp>
        <p:nvSpPr>
          <p:cNvPr id="438330" name="AutoShape 58">
            <a:extLst>
              <a:ext uri="{FF2B5EF4-FFF2-40B4-BE49-F238E27FC236}">
                <a16:creationId xmlns:a16="http://schemas.microsoft.com/office/drawing/2014/main" id="{AC4590E0-D453-4EC0-9152-622B7BCC0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75" y="22098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r-Latn-RS" altLang="sr-Latn-RS"/>
          </a:p>
        </p:txBody>
      </p:sp>
      <p:graphicFrame>
        <p:nvGraphicFramePr>
          <p:cNvPr id="438331" name="Group 59">
            <a:extLst>
              <a:ext uri="{FF2B5EF4-FFF2-40B4-BE49-F238E27FC236}">
                <a16:creationId xmlns:a16="http://schemas.microsoft.com/office/drawing/2014/main" id="{693B14DD-EB62-4B40-81D0-155A571169AF}"/>
              </a:ext>
            </a:extLst>
          </p:cNvPr>
          <p:cNvGraphicFramePr>
            <a:graphicFrameLocks noGrp="1"/>
          </p:cNvGraphicFramePr>
          <p:nvPr/>
        </p:nvGraphicFramePr>
        <p:xfrm>
          <a:off x="2590801" y="2921001"/>
          <a:ext cx="7921625" cy="396875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8355" name="Text Box 83">
            <a:extLst>
              <a:ext uri="{FF2B5EF4-FFF2-40B4-BE49-F238E27FC236}">
                <a16:creationId xmlns:a16="http://schemas.microsoft.com/office/drawing/2014/main" id="{E6F124F4-3270-4FDF-86C8-FBD82C2A0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3489" y="32512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sr-Latn-CS" altLang="sr-Latn-RS" sz="2400" b="1"/>
              <a:t>i</a:t>
            </a:r>
            <a:endParaRPr lang="en-US" altLang="sr-Latn-RS" sz="2400" b="1"/>
          </a:p>
        </p:txBody>
      </p:sp>
      <p:sp>
        <p:nvSpPr>
          <p:cNvPr id="438356" name="Text Box 84">
            <a:extLst>
              <a:ext uri="{FF2B5EF4-FFF2-40B4-BE49-F238E27FC236}">
                <a16:creationId xmlns:a16="http://schemas.microsoft.com/office/drawing/2014/main" id="{B3553E80-D1A6-4366-960B-8ADF70AA2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512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sr-Latn-CS" altLang="sr-Latn-RS" sz="2400" b="1"/>
              <a:t>j</a:t>
            </a:r>
            <a:endParaRPr lang="en-US" altLang="sr-Latn-RS" sz="2400" b="1"/>
          </a:p>
        </p:txBody>
      </p:sp>
      <p:sp>
        <p:nvSpPr>
          <p:cNvPr id="438357" name="AutoShape 85">
            <a:extLst>
              <a:ext uri="{FF2B5EF4-FFF2-40B4-BE49-F238E27FC236}">
                <a16:creationId xmlns:a16="http://schemas.microsoft.com/office/drawing/2014/main" id="{E403AE99-569A-4F69-B13A-A03FB0C85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0" y="3044825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r-Latn-RS" altLang="sr-Latn-RS"/>
          </a:p>
        </p:txBody>
      </p:sp>
      <p:graphicFrame>
        <p:nvGraphicFramePr>
          <p:cNvPr id="438358" name="Group 86">
            <a:extLst>
              <a:ext uri="{FF2B5EF4-FFF2-40B4-BE49-F238E27FC236}">
                <a16:creationId xmlns:a16="http://schemas.microsoft.com/office/drawing/2014/main" id="{632A2CF5-9A3E-40B4-AB5C-5F6D50560A87}"/>
              </a:ext>
            </a:extLst>
          </p:cNvPr>
          <p:cNvGraphicFramePr>
            <a:graphicFrameLocks noGrp="1"/>
          </p:cNvGraphicFramePr>
          <p:nvPr/>
        </p:nvGraphicFramePr>
        <p:xfrm>
          <a:off x="2590801" y="3759201"/>
          <a:ext cx="7921625" cy="396875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8382" name="Text Box 110">
            <a:extLst>
              <a:ext uri="{FF2B5EF4-FFF2-40B4-BE49-F238E27FC236}">
                <a16:creationId xmlns:a16="http://schemas.microsoft.com/office/drawing/2014/main" id="{E36B3CCE-7AF2-4E1E-A75C-0DEB7FC17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3489" y="40894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sr-Latn-CS" altLang="sr-Latn-RS" sz="2400" b="1"/>
              <a:t>i</a:t>
            </a:r>
            <a:endParaRPr lang="en-US" altLang="sr-Latn-RS" sz="2400" b="1"/>
          </a:p>
        </p:txBody>
      </p:sp>
      <p:sp>
        <p:nvSpPr>
          <p:cNvPr id="438383" name="Text Box 111">
            <a:extLst>
              <a:ext uri="{FF2B5EF4-FFF2-40B4-BE49-F238E27FC236}">
                <a16:creationId xmlns:a16="http://schemas.microsoft.com/office/drawing/2014/main" id="{7B97914E-9885-43D2-99D5-8B12A43D5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8114" y="40894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sr-Latn-CS" altLang="sr-Latn-RS" sz="2400" b="1"/>
              <a:t>j</a:t>
            </a:r>
            <a:endParaRPr lang="en-US" altLang="sr-Latn-RS" sz="2400" b="1"/>
          </a:p>
        </p:txBody>
      </p:sp>
      <p:sp>
        <p:nvSpPr>
          <p:cNvPr id="438384" name="AutoShape 112">
            <a:extLst>
              <a:ext uri="{FF2B5EF4-FFF2-40B4-BE49-F238E27FC236}">
                <a16:creationId xmlns:a16="http://schemas.microsoft.com/office/drawing/2014/main" id="{4B7405C0-B507-42D1-84A4-4648003E3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883025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r-Latn-RS" altLang="sr-Latn-RS"/>
          </a:p>
        </p:txBody>
      </p:sp>
      <p:graphicFrame>
        <p:nvGraphicFramePr>
          <p:cNvPr id="20649" name="Group 169">
            <a:extLst>
              <a:ext uri="{FF2B5EF4-FFF2-40B4-BE49-F238E27FC236}">
                <a16:creationId xmlns:a16="http://schemas.microsoft.com/office/drawing/2014/main" id="{A105AEFE-6F39-426D-9CDC-2A4660D2B0E0}"/>
              </a:ext>
            </a:extLst>
          </p:cNvPr>
          <p:cNvGraphicFramePr>
            <a:graphicFrameLocks noGrp="1"/>
          </p:cNvGraphicFramePr>
          <p:nvPr/>
        </p:nvGraphicFramePr>
        <p:xfrm>
          <a:off x="2590801" y="4622800"/>
          <a:ext cx="7921625" cy="3962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928376169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363566535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3061524532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12301359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930226303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79079329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1575051049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326989599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234528548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3068224003"/>
                    </a:ext>
                  </a:extLst>
                </a:gridCol>
              </a:tblGrid>
              <a:tr h="377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564533"/>
                  </a:ext>
                </a:extLst>
              </a:tr>
            </a:tbl>
          </a:graphicData>
        </a:graphic>
      </p:graphicFrame>
      <p:sp>
        <p:nvSpPr>
          <p:cNvPr id="438409" name="Text Box 137">
            <a:extLst>
              <a:ext uri="{FF2B5EF4-FFF2-40B4-BE49-F238E27FC236}">
                <a16:creationId xmlns:a16="http://schemas.microsoft.com/office/drawing/2014/main" id="{C0F69E03-82DE-4A42-831C-BCD3F6A57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3489" y="49530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sr-Latn-CS" altLang="sr-Latn-RS" sz="2400" b="1"/>
              <a:t>i</a:t>
            </a:r>
            <a:endParaRPr lang="en-US" altLang="sr-Latn-RS" sz="2400" b="1"/>
          </a:p>
        </p:txBody>
      </p:sp>
      <p:sp>
        <p:nvSpPr>
          <p:cNvPr id="438410" name="Text Box 138">
            <a:extLst>
              <a:ext uri="{FF2B5EF4-FFF2-40B4-BE49-F238E27FC236}">
                <a16:creationId xmlns:a16="http://schemas.microsoft.com/office/drawing/2014/main" id="{DA72BFEF-7E49-40B1-926C-2BC47206C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9530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sr-Latn-CS" altLang="sr-Latn-RS" sz="2400" b="1"/>
              <a:t>j</a:t>
            </a:r>
            <a:endParaRPr lang="en-US" altLang="sr-Latn-RS" sz="2400" b="1"/>
          </a:p>
        </p:txBody>
      </p:sp>
      <p:graphicFrame>
        <p:nvGraphicFramePr>
          <p:cNvPr id="438385" name="Group 113">
            <a:extLst>
              <a:ext uri="{FF2B5EF4-FFF2-40B4-BE49-F238E27FC236}">
                <a16:creationId xmlns:a16="http://schemas.microsoft.com/office/drawing/2014/main" id="{EAABDF19-BB84-408E-AC75-31A1CED3993F}"/>
              </a:ext>
            </a:extLst>
          </p:cNvPr>
          <p:cNvGraphicFramePr>
            <a:graphicFrameLocks noGrp="1"/>
          </p:cNvGraphicFramePr>
          <p:nvPr/>
        </p:nvGraphicFramePr>
        <p:xfrm>
          <a:off x="2590801" y="5461001"/>
          <a:ext cx="7921625" cy="396875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254602168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927930608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448971139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5527513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81867048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387372612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958797386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32699811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44577555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3169072007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US" altLang="sr-Latn-R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426918"/>
                  </a:ext>
                </a:extLst>
              </a:tr>
            </a:tbl>
          </a:graphicData>
        </a:graphic>
      </p:graphicFrame>
      <p:sp>
        <p:nvSpPr>
          <p:cNvPr id="2" name="Text Box 137">
            <a:extLst>
              <a:ext uri="{FF2B5EF4-FFF2-40B4-BE49-F238E27FC236}">
                <a16:creationId xmlns:a16="http://schemas.microsoft.com/office/drawing/2014/main" id="{DE017DD1-CB32-4C41-A999-D04199D0D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3489" y="57912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sr-Latn-CS" altLang="sr-Latn-RS" sz="2400" b="1"/>
              <a:t>i</a:t>
            </a:r>
            <a:endParaRPr lang="en-US" altLang="sr-Latn-RS" sz="2400" b="1"/>
          </a:p>
        </p:txBody>
      </p:sp>
      <p:sp>
        <p:nvSpPr>
          <p:cNvPr id="3" name="Text Box 138">
            <a:extLst>
              <a:ext uri="{FF2B5EF4-FFF2-40B4-BE49-F238E27FC236}">
                <a16:creationId xmlns:a16="http://schemas.microsoft.com/office/drawing/2014/main" id="{6F52B00B-5D80-4CBB-B5E5-69D47DA32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7912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sr-Latn-CS" altLang="sr-Latn-RS" sz="2400" b="1"/>
              <a:t>j</a:t>
            </a:r>
            <a:endParaRPr lang="en-US" altLang="sr-Latn-RS" sz="2400" b="1"/>
          </a:p>
        </p:txBody>
      </p:sp>
    </p:spTree>
    <p:extLst>
      <p:ext uri="{BB962C8B-B14F-4D97-AF65-F5344CB8AC3E}">
        <p14:creationId xmlns:p14="http://schemas.microsoft.com/office/powerpoint/2010/main" val="3358501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>
            <a:extLst>
              <a:ext uri="{FF2B5EF4-FFF2-40B4-BE49-F238E27FC236}">
                <a16:creationId xmlns:a16="http://schemas.microsoft.com/office/drawing/2014/main" id="{B615DF8E-0771-4AB0-89E0-93D58A67A1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18.05.2020.</a:t>
            </a:r>
            <a:endParaRPr lang="sr-Latn-CS" altLang="sr-Latn-RS" sz="1400"/>
          </a:p>
        </p:txBody>
      </p:sp>
      <p:sp>
        <p:nvSpPr>
          <p:cNvPr id="21507" name="Footer Placeholder 4">
            <a:extLst>
              <a:ext uri="{FF2B5EF4-FFF2-40B4-BE49-F238E27FC236}">
                <a16:creationId xmlns:a16="http://schemas.microsoft.com/office/drawing/2014/main" id="{4563FDF6-90E0-4308-82A2-37A938DA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Binarni hip; Algoritmi sortiranja</a:t>
            </a: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473DE85C-3292-4C68-8C6F-C89130B8DE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89212" y="218393"/>
            <a:ext cx="8911687" cy="1280890"/>
          </a:xfrm>
        </p:spPr>
        <p:txBody>
          <a:bodyPr/>
          <a:lstStyle/>
          <a:p>
            <a:pPr eaLnBrk="1" hangingPunct="1"/>
            <a:r>
              <a:rPr lang="sr-Latn-CS" altLang="sr-Latn-RS" sz="2800" dirty="0"/>
              <a:t>Zadatak 2 – Rešenje</a:t>
            </a:r>
            <a:endParaRPr lang="en-US" altLang="sr-Latn-RS" sz="2800" dirty="0"/>
          </a:p>
        </p:txBody>
      </p:sp>
      <p:graphicFrame>
        <p:nvGraphicFramePr>
          <p:cNvPr id="439299" name="Group 3">
            <a:extLst>
              <a:ext uri="{FF2B5EF4-FFF2-40B4-BE49-F238E27FC236}">
                <a16:creationId xmlns:a16="http://schemas.microsoft.com/office/drawing/2014/main" id="{35A657A4-65FE-4DB4-A575-D6EBEDDE4400}"/>
              </a:ext>
            </a:extLst>
          </p:cNvPr>
          <p:cNvGraphicFramePr>
            <a:graphicFrameLocks noGrp="1"/>
          </p:cNvGraphicFramePr>
          <p:nvPr/>
        </p:nvGraphicFramePr>
        <p:xfrm>
          <a:off x="2593976" y="993776"/>
          <a:ext cx="7921625" cy="396875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9323" name="Text Box 27">
            <a:extLst>
              <a:ext uri="{FF2B5EF4-FFF2-40B4-BE49-F238E27FC236}">
                <a16:creationId xmlns:a16="http://schemas.microsoft.com/office/drawing/2014/main" id="{11E5F149-09F2-449A-B7DF-395B7D36F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130492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sr-Latn-CS" altLang="sr-Latn-RS" sz="2400" b="1"/>
              <a:t>i</a:t>
            </a:r>
            <a:endParaRPr lang="en-US" altLang="sr-Latn-RS" sz="2400" b="1"/>
          </a:p>
        </p:txBody>
      </p:sp>
      <p:sp>
        <p:nvSpPr>
          <p:cNvPr id="439324" name="Text Box 28">
            <a:extLst>
              <a:ext uri="{FF2B5EF4-FFF2-40B4-BE49-F238E27FC236}">
                <a16:creationId xmlns:a16="http://schemas.microsoft.com/office/drawing/2014/main" id="{70A0E20D-A150-4214-811D-2BD3789D6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8382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sr-Latn-CS" altLang="sr-Latn-RS" sz="1800" b="1"/>
              <a:t>i=8</a:t>
            </a:r>
          </a:p>
          <a:p>
            <a:pPr algn="r" eaLnBrk="1" hangingPunct="1"/>
            <a:r>
              <a:rPr lang="sr-Latn-CS" altLang="sr-Latn-RS" sz="1800" b="1"/>
              <a:t>k=2</a:t>
            </a:r>
            <a:endParaRPr lang="en-US" altLang="sr-Latn-RS" sz="1800" b="1"/>
          </a:p>
        </p:txBody>
      </p:sp>
      <p:sp>
        <p:nvSpPr>
          <p:cNvPr id="439325" name="Text Box 29">
            <a:extLst>
              <a:ext uri="{FF2B5EF4-FFF2-40B4-BE49-F238E27FC236}">
                <a16:creationId xmlns:a16="http://schemas.microsoft.com/office/drawing/2014/main" id="{DB0722DD-70A0-4FBC-B674-A3A2D01CF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1371600"/>
            <a:ext cx="61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sr-Latn-CS" altLang="sr-Latn-RS" sz="2400" b="1"/>
              <a:t>j=0</a:t>
            </a:r>
            <a:endParaRPr lang="en-US" altLang="sr-Latn-RS" sz="2400" b="1"/>
          </a:p>
        </p:txBody>
      </p:sp>
      <p:sp>
        <p:nvSpPr>
          <p:cNvPr id="439326" name="Rectangle 30">
            <a:extLst>
              <a:ext uri="{FF2B5EF4-FFF2-40B4-BE49-F238E27FC236}">
                <a16:creationId xmlns:a16="http://schemas.microsoft.com/office/drawing/2014/main" id="{072E5C9C-BBF0-496F-ABDB-E04067B9A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914400"/>
            <a:ext cx="5257800" cy="533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r-Latn-RS" altLang="sr-Latn-RS"/>
          </a:p>
        </p:txBody>
      </p:sp>
      <p:sp>
        <p:nvSpPr>
          <p:cNvPr id="439327" name="AutoShape 31">
            <a:extLst>
              <a:ext uri="{FF2B5EF4-FFF2-40B4-BE49-F238E27FC236}">
                <a16:creationId xmlns:a16="http://schemas.microsoft.com/office/drawing/2014/main" id="{50147EB5-65A1-4242-B240-71E2B729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08585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r-Latn-RS" altLang="sr-Latn-RS"/>
          </a:p>
        </p:txBody>
      </p:sp>
      <p:sp>
        <p:nvSpPr>
          <p:cNvPr id="439328" name="Freeform 32">
            <a:extLst>
              <a:ext uri="{FF2B5EF4-FFF2-40B4-BE49-F238E27FC236}">
                <a16:creationId xmlns:a16="http://schemas.microsoft.com/office/drawing/2014/main" id="{53D15D7C-B11F-428C-879F-ADE839E42845}"/>
              </a:ext>
            </a:extLst>
          </p:cNvPr>
          <p:cNvSpPr>
            <a:spLocks/>
          </p:cNvSpPr>
          <p:nvPr/>
        </p:nvSpPr>
        <p:spPr bwMode="auto">
          <a:xfrm>
            <a:off x="3048000" y="1422400"/>
            <a:ext cx="5410200" cy="863600"/>
          </a:xfrm>
          <a:custGeom>
            <a:avLst/>
            <a:gdLst>
              <a:gd name="T0" fmla="*/ 2147483647 w 3504"/>
              <a:gd name="T1" fmla="*/ 2147483647 h 864"/>
              <a:gd name="T2" fmla="*/ 2147483647 w 3504"/>
              <a:gd name="T3" fmla="*/ 2147483647 h 864"/>
              <a:gd name="T4" fmla="*/ 2147483647 w 3504"/>
              <a:gd name="T5" fmla="*/ 2147483647 h 864"/>
              <a:gd name="T6" fmla="*/ 2147483647 w 3504"/>
              <a:gd name="T7" fmla="*/ 2147483647 h 864"/>
              <a:gd name="T8" fmla="*/ 0 w 3504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04"/>
              <a:gd name="T16" fmla="*/ 0 h 864"/>
              <a:gd name="T17" fmla="*/ 3504 w 3504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04" h="864">
                <a:moveTo>
                  <a:pt x="3504" y="16"/>
                </a:moveTo>
                <a:cubicBezTo>
                  <a:pt x="3308" y="312"/>
                  <a:pt x="3112" y="608"/>
                  <a:pt x="2784" y="736"/>
                </a:cubicBezTo>
                <a:cubicBezTo>
                  <a:pt x="2456" y="864"/>
                  <a:pt x="1952" y="840"/>
                  <a:pt x="1536" y="784"/>
                </a:cubicBezTo>
                <a:cubicBezTo>
                  <a:pt x="1120" y="728"/>
                  <a:pt x="544" y="520"/>
                  <a:pt x="288" y="400"/>
                </a:cubicBezTo>
                <a:cubicBezTo>
                  <a:pt x="32" y="280"/>
                  <a:pt x="24" y="0"/>
                  <a:pt x="0" y="64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r-Latn-RS" altLang="sr-Latn-RS"/>
          </a:p>
        </p:txBody>
      </p:sp>
      <p:graphicFrame>
        <p:nvGraphicFramePr>
          <p:cNvPr id="439329" name="Group 33">
            <a:extLst>
              <a:ext uri="{FF2B5EF4-FFF2-40B4-BE49-F238E27FC236}">
                <a16:creationId xmlns:a16="http://schemas.microsoft.com/office/drawing/2014/main" id="{07276F47-199A-4798-B8C1-E6ADDA76412A}"/>
              </a:ext>
            </a:extLst>
          </p:cNvPr>
          <p:cNvGraphicFramePr>
            <a:graphicFrameLocks noGrp="1"/>
          </p:cNvGraphicFramePr>
          <p:nvPr/>
        </p:nvGraphicFramePr>
        <p:xfrm>
          <a:off x="2590801" y="2517776"/>
          <a:ext cx="7921625" cy="396875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9353" name="Text Box 57">
            <a:extLst>
              <a:ext uri="{FF2B5EF4-FFF2-40B4-BE49-F238E27FC236}">
                <a16:creationId xmlns:a16="http://schemas.microsoft.com/office/drawing/2014/main" id="{A4010211-9086-4A92-8783-AA46657BE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0514" y="282892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sr-Latn-CS" altLang="sr-Latn-RS" sz="2400" b="1"/>
              <a:t>i</a:t>
            </a:r>
            <a:endParaRPr lang="en-US" altLang="sr-Latn-RS" sz="2400" b="1"/>
          </a:p>
        </p:txBody>
      </p:sp>
      <p:sp>
        <p:nvSpPr>
          <p:cNvPr id="439354" name="Text Box 58">
            <a:extLst>
              <a:ext uri="{FF2B5EF4-FFF2-40B4-BE49-F238E27FC236}">
                <a16:creationId xmlns:a16="http://schemas.microsoft.com/office/drawing/2014/main" id="{F429662A-0939-4AC6-9109-563F4FDB7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825" y="23622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sr-Latn-CS" altLang="sr-Latn-RS" sz="1800" b="1"/>
              <a:t>i=9</a:t>
            </a:r>
          </a:p>
          <a:p>
            <a:pPr algn="r" eaLnBrk="1" hangingPunct="1"/>
            <a:r>
              <a:rPr lang="sr-Latn-CS" altLang="sr-Latn-RS" sz="1800" b="1"/>
              <a:t>k=1</a:t>
            </a:r>
            <a:endParaRPr lang="en-US" altLang="sr-Latn-RS" sz="1800" b="1"/>
          </a:p>
        </p:txBody>
      </p:sp>
      <p:graphicFrame>
        <p:nvGraphicFramePr>
          <p:cNvPr id="439355" name="Group 59">
            <a:extLst>
              <a:ext uri="{FF2B5EF4-FFF2-40B4-BE49-F238E27FC236}">
                <a16:creationId xmlns:a16="http://schemas.microsoft.com/office/drawing/2014/main" id="{FEE362D4-7D26-49C9-81B2-7A0FBAC8ADAF}"/>
              </a:ext>
            </a:extLst>
          </p:cNvPr>
          <p:cNvGraphicFramePr>
            <a:graphicFrameLocks noGrp="1"/>
          </p:cNvGraphicFramePr>
          <p:nvPr/>
        </p:nvGraphicFramePr>
        <p:xfrm>
          <a:off x="2590801" y="3660776"/>
          <a:ext cx="7921625" cy="396875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9379" name="Text Box 83">
            <a:extLst>
              <a:ext uri="{FF2B5EF4-FFF2-40B4-BE49-F238E27FC236}">
                <a16:creationId xmlns:a16="http://schemas.microsoft.com/office/drawing/2014/main" id="{ED6D13B6-FE5C-4A43-80F6-8CE59BDCB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397192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sr-Latn-CS" altLang="sr-Latn-RS" sz="2400" b="1"/>
              <a:t>i</a:t>
            </a:r>
            <a:endParaRPr lang="en-US" altLang="sr-Latn-RS" sz="2400" b="1"/>
          </a:p>
        </p:txBody>
      </p:sp>
      <p:sp>
        <p:nvSpPr>
          <p:cNvPr id="439380" name="Text Box 84">
            <a:extLst>
              <a:ext uri="{FF2B5EF4-FFF2-40B4-BE49-F238E27FC236}">
                <a16:creationId xmlns:a16="http://schemas.microsoft.com/office/drawing/2014/main" id="{920DF074-2C4E-44EF-8CE1-EF6FADE31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825" y="35052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sr-Latn-CS" altLang="sr-Latn-RS" sz="1800" b="1"/>
              <a:t>i=10</a:t>
            </a:r>
          </a:p>
          <a:p>
            <a:pPr algn="r" eaLnBrk="1" hangingPunct="1"/>
            <a:r>
              <a:rPr lang="sr-Latn-CS" altLang="sr-Latn-RS" sz="1800" b="1"/>
              <a:t>k=5</a:t>
            </a:r>
            <a:endParaRPr lang="en-US" altLang="sr-Latn-RS" sz="1800" b="1"/>
          </a:p>
        </p:txBody>
      </p:sp>
      <p:graphicFrame>
        <p:nvGraphicFramePr>
          <p:cNvPr id="439381" name="Group 85">
            <a:extLst>
              <a:ext uri="{FF2B5EF4-FFF2-40B4-BE49-F238E27FC236}">
                <a16:creationId xmlns:a16="http://schemas.microsoft.com/office/drawing/2014/main" id="{1395D033-0607-484F-9A0F-8EAD815AD7D4}"/>
              </a:ext>
            </a:extLst>
          </p:cNvPr>
          <p:cNvGraphicFramePr>
            <a:graphicFrameLocks noGrp="1"/>
          </p:cNvGraphicFramePr>
          <p:nvPr/>
        </p:nvGraphicFramePr>
        <p:xfrm>
          <a:off x="2590801" y="4727576"/>
          <a:ext cx="7921625" cy="396875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9405" name="Text Box 109">
            <a:extLst>
              <a:ext uri="{FF2B5EF4-FFF2-40B4-BE49-F238E27FC236}">
                <a16:creationId xmlns:a16="http://schemas.microsoft.com/office/drawing/2014/main" id="{32C0C83A-74B2-4290-87F3-D0BFB5B6B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257801"/>
            <a:ext cx="68770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r-Latn-CS" altLang="sr-Latn-RS"/>
              <a:t>Performanse: najbolje O(n), najgore O(n</a:t>
            </a:r>
            <a:r>
              <a:rPr lang="sr-Latn-CS" altLang="sr-Latn-RS" baseline="30000"/>
              <a:t>2</a:t>
            </a:r>
            <a:r>
              <a:rPr lang="sr-Latn-CS" altLang="sr-Latn-RS"/>
              <a:t>), prosečno O(n</a:t>
            </a:r>
            <a:r>
              <a:rPr lang="sr-Latn-CS" altLang="sr-Latn-RS" baseline="30000"/>
              <a:t>2</a:t>
            </a:r>
            <a:r>
              <a:rPr lang="sr-Latn-CS" altLang="sr-Latn-RS"/>
              <a:t>)</a:t>
            </a:r>
            <a:r>
              <a:rPr lang="en-US" altLang="sr-Latn-RS"/>
              <a:t>.</a:t>
            </a:r>
          </a:p>
          <a:p>
            <a:pPr eaLnBrk="1" hangingPunct="1"/>
            <a:r>
              <a:rPr lang="en-US" altLang="sr-Latn-RS"/>
              <a:t>Dobre performanse za prili</a:t>
            </a:r>
            <a:r>
              <a:rPr lang="sr-Latn-CS" altLang="sr-Latn-RS"/>
              <a:t>čno uređene nizove.</a:t>
            </a:r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3266188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>
            <a:extLst>
              <a:ext uri="{FF2B5EF4-FFF2-40B4-BE49-F238E27FC236}">
                <a16:creationId xmlns:a16="http://schemas.microsoft.com/office/drawing/2014/main" id="{E62DDF7A-C880-4B8D-BF41-2ED66DB2579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18.05.2020.</a:t>
            </a:r>
            <a:endParaRPr lang="sr-Latn-CS" altLang="sr-Latn-RS" sz="1400"/>
          </a:p>
        </p:txBody>
      </p:sp>
      <p:sp>
        <p:nvSpPr>
          <p:cNvPr id="22531" name="Footer Placeholder 4">
            <a:extLst>
              <a:ext uri="{FF2B5EF4-FFF2-40B4-BE49-F238E27FC236}">
                <a16:creationId xmlns:a16="http://schemas.microsoft.com/office/drawing/2014/main" id="{8EC55500-2D3A-43B6-A795-292386D8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Binarni hip; Algoritmi sortiranja</a:t>
            </a:r>
          </a:p>
        </p:txBody>
      </p:sp>
      <p:sp>
        <p:nvSpPr>
          <p:cNvPr id="22533" name="Rectangle 2">
            <a:extLst>
              <a:ext uri="{FF2B5EF4-FFF2-40B4-BE49-F238E27FC236}">
                <a16:creationId xmlns:a16="http://schemas.microsoft.com/office/drawing/2014/main" id="{4EE82EC5-8C18-4FCC-B109-D1F5D02354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z="2800" dirty="0"/>
              <a:t>Zadatak 3</a:t>
            </a:r>
            <a:endParaRPr lang="en-US" altLang="sr-Latn-RS" sz="2800" dirty="0"/>
          </a:p>
        </p:txBody>
      </p:sp>
      <p:sp>
        <p:nvSpPr>
          <p:cNvPr id="22534" name="Rectangle 3">
            <a:extLst>
              <a:ext uri="{FF2B5EF4-FFF2-40B4-BE49-F238E27FC236}">
                <a16:creationId xmlns:a16="http://schemas.microsoft.com/office/drawing/2014/main" id="{36EBC18D-76D4-4AD3-891F-38E6346A08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it-IT" altLang="sr-Latn-RS"/>
              <a:t>Opisati sortiranje primenom metoda umetanja</a:t>
            </a:r>
            <a:br>
              <a:rPr lang="sr-Latn-CS" altLang="sr-Latn-RS"/>
            </a:br>
            <a:r>
              <a:rPr lang="it-IT" altLang="sr-Latn-RS"/>
              <a:t>sa smanjenjem inkrementa</a:t>
            </a:r>
            <a:r>
              <a:rPr lang="sr-Latn-CS" altLang="sr-Latn-RS"/>
              <a:t> (</a:t>
            </a:r>
            <a:r>
              <a:rPr lang="sr-Latn-CS" altLang="sr-Latn-RS" i="1"/>
              <a:t>shell sort</a:t>
            </a:r>
            <a:r>
              <a:rPr lang="sr-Latn-CS" altLang="sr-Latn-RS"/>
              <a:t>)</a:t>
            </a:r>
            <a:r>
              <a:rPr lang="it-IT" altLang="sr-Latn-RS"/>
              <a:t>.</a:t>
            </a:r>
            <a:endParaRPr lang="sr-Latn-CS" altLang="sr-Latn-RS"/>
          </a:p>
          <a:p>
            <a:pPr eaLnBrk="1" hangingPunct="1">
              <a:buFontTx/>
              <a:buNone/>
            </a:pPr>
            <a:endParaRPr lang="sr-Latn-CS" altLang="sr-Latn-RS"/>
          </a:p>
          <a:p>
            <a:pPr eaLnBrk="1" hangingPunct="1">
              <a:buFontTx/>
              <a:buNone/>
            </a:pPr>
            <a:r>
              <a:rPr lang="it-IT" altLang="sr-Latn-RS"/>
              <a:t>Objasniti na </a:t>
            </a:r>
            <a:r>
              <a:rPr lang="hr-HR" altLang="sr-Latn-RS"/>
              <a:t>čemu se zasniva efikasnost ovog metoda, kako se bira sekvenca inkremenata</a:t>
            </a:r>
            <a:br>
              <a:rPr lang="hr-HR" altLang="sr-Latn-RS"/>
            </a:br>
            <a:r>
              <a:rPr lang="hr-HR" altLang="sr-Latn-RS"/>
              <a:t>i kolika je složenost metoda.</a:t>
            </a:r>
          </a:p>
          <a:p>
            <a:pPr eaLnBrk="1" hangingPunct="1">
              <a:buFontTx/>
              <a:buNone/>
            </a:pPr>
            <a:endParaRPr lang="hr-HR" altLang="sr-Latn-RS"/>
          </a:p>
          <a:p>
            <a:pPr eaLnBrk="1" hangingPunct="1">
              <a:buFontTx/>
              <a:buNone/>
            </a:pPr>
            <a:r>
              <a:rPr lang="hr-HR" altLang="sr-Latn-RS"/>
              <a:t>Ilustrovati rad algoritma pri sortiranju niza</a:t>
            </a:r>
            <a:br>
              <a:rPr lang="hr-HR" altLang="sr-Latn-RS"/>
            </a:br>
            <a:r>
              <a:rPr lang="hr-HR" altLang="sr-Latn-RS"/>
              <a:t>		19, 61, 42, 31, 7, 95, 77 i 25</a:t>
            </a:r>
            <a:br>
              <a:rPr lang="hr-HR" altLang="sr-Latn-RS"/>
            </a:br>
            <a:r>
              <a:rPr lang="hr-HR" altLang="sr-Latn-RS"/>
              <a:t>u tri iteracije sa efikasnim izborom inkrementa.</a:t>
            </a:r>
            <a:r>
              <a:rPr lang="en-US" altLang="sr-Latn-R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57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>
            <a:extLst>
              <a:ext uri="{FF2B5EF4-FFF2-40B4-BE49-F238E27FC236}">
                <a16:creationId xmlns:a16="http://schemas.microsoft.com/office/drawing/2014/main" id="{93281EAD-FE04-4D9D-A5D0-A2F1623FB25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18.05.2020.</a:t>
            </a:r>
            <a:endParaRPr lang="sr-Latn-CS" altLang="sr-Latn-RS" sz="1400"/>
          </a:p>
        </p:txBody>
      </p:sp>
      <p:sp>
        <p:nvSpPr>
          <p:cNvPr id="23555" name="Footer Placeholder 4">
            <a:extLst>
              <a:ext uri="{FF2B5EF4-FFF2-40B4-BE49-F238E27FC236}">
                <a16:creationId xmlns:a16="http://schemas.microsoft.com/office/drawing/2014/main" id="{889CE79D-7AE8-4C07-9CB0-C1970139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Binarni hip; Algoritmi sortiranja</a:t>
            </a:r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id="{4014026F-D2DF-4027-A49B-EA2607C2A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z="2800" dirty="0"/>
              <a:t>Zadatak 3 – Rešenje</a:t>
            </a:r>
            <a:endParaRPr lang="en-US" altLang="sr-Latn-RS" sz="2800" dirty="0"/>
          </a:p>
        </p:txBody>
      </p:sp>
      <p:sp>
        <p:nvSpPr>
          <p:cNvPr id="23558" name="Rectangle 3">
            <a:extLst>
              <a:ext uri="{FF2B5EF4-FFF2-40B4-BE49-F238E27FC236}">
                <a16:creationId xmlns:a16="http://schemas.microsoft.com/office/drawing/2014/main" id="{88CDC634-3E16-4FBC-B2D6-1DE565785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1" y="1397000"/>
            <a:ext cx="3827463" cy="406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r-Latn-CS" altLang="sr-Latn-RS" u="sng"/>
              <a:t>SHELL-SORT(</a:t>
            </a:r>
            <a:r>
              <a:rPr lang="sr-Latn-CS" altLang="sr-Latn-RS" i="1" u="sng"/>
              <a:t>a</a:t>
            </a:r>
            <a:r>
              <a:rPr lang="sr-Latn-CS" altLang="sr-Latn-RS" u="sng"/>
              <a:t>,</a:t>
            </a:r>
            <a:r>
              <a:rPr lang="sr-Latn-CS" altLang="sr-Latn-RS" i="1" u="sng"/>
              <a:t> h</a:t>
            </a:r>
            <a:r>
              <a:rPr lang="sr-Latn-CS" altLang="sr-Latn-RS" u="sng"/>
              <a:t>)</a:t>
            </a:r>
            <a:endParaRPr lang="en-US" altLang="sr-Latn-RS"/>
          </a:p>
          <a:p>
            <a:pPr eaLnBrk="1" hangingPunct="1"/>
            <a:r>
              <a:rPr lang="sr-Latn-CS" altLang="sr-Latn-RS" b="1"/>
              <a:t>for</a:t>
            </a:r>
            <a:r>
              <a:rPr lang="sr-Latn-CS" altLang="sr-Latn-RS"/>
              <a:t> </a:t>
            </a:r>
            <a:r>
              <a:rPr lang="sr-Latn-CS" altLang="sr-Latn-RS" i="1"/>
              <a:t>i</a:t>
            </a:r>
            <a:r>
              <a:rPr lang="sr-Latn-CS" altLang="sr-Latn-RS"/>
              <a:t> = 1 </a:t>
            </a:r>
            <a:r>
              <a:rPr lang="sr-Latn-CS" altLang="sr-Latn-RS" b="1"/>
              <a:t>to</a:t>
            </a:r>
            <a:r>
              <a:rPr lang="sr-Latn-CS" altLang="sr-Latn-RS"/>
              <a:t> </a:t>
            </a:r>
            <a:r>
              <a:rPr lang="sr-Latn-CS" altLang="sr-Latn-RS" i="1"/>
              <a:t>t</a:t>
            </a:r>
            <a:r>
              <a:rPr lang="sr-Latn-CS" altLang="sr-Latn-RS"/>
              <a:t> </a:t>
            </a:r>
            <a:r>
              <a:rPr lang="sr-Latn-CS" altLang="sr-Latn-RS" b="1"/>
              <a:t>do</a:t>
            </a:r>
            <a:endParaRPr lang="en-US" altLang="sr-Latn-RS"/>
          </a:p>
          <a:p>
            <a:pPr eaLnBrk="1" hangingPunct="1"/>
            <a:r>
              <a:rPr lang="sr-Latn-CS" altLang="sr-Latn-RS" i="1"/>
              <a:t>  inc</a:t>
            </a:r>
            <a:r>
              <a:rPr lang="sr-Latn-CS" altLang="sr-Latn-RS"/>
              <a:t> = </a:t>
            </a:r>
            <a:r>
              <a:rPr lang="sr-Latn-CS" altLang="sr-Latn-RS" i="1"/>
              <a:t>h</a:t>
            </a:r>
            <a:r>
              <a:rPr lang="sr-Latn-CS" altLang="sr-Latn-RS"/>
              <a:t>[</a:t>
            </a:r>
            <a:r>
              <a:rPr lang="sr-Latn-CS" altLang="sr-Latn-RS" i="1"/>
              <a:t>i</a:t>
            </a:r>
            <a:r>
              <a:rPr lang="sr-Latn-CS" altLang="sr-Latn-RS"/>
              <a:t>]</a:t>
            </a:r>
            <a:endParaRPr lang="en-US" altLang="sr-Latn-RS"/>
          </a:p>
          <a:p>
            <a:pPr eaLnBrk="1" hangingPunct="1"/>
            <a:r>
              <a:rPr lang="sr-Latn-CS" altLang="sr-Latn-RS" b="1"/>
              <a:t>  for</a:t>
            </a:r>
            <a:r>
              <a:rPr lang="sr-Latn-CS" altLang="sr-Latn-RS"/>
              <a:t> </a:t>
            </a:r>
            <a:r>
              <a:rPr lang="sr-Latn-CS" altLang="sr-Latn-RS" i="1"/>
              <a:t>j</a:t>
            </a:r>
            <a:r>
              <a:rPr lang="sr-Latn-CS" altLang="sr-Latn-RS"/>
              <a:t> = </a:t>
            </a:r>
            <a:r>
              <a:rPr lang="sr-Latn-CS" altLang="sr-Latn-RS" i="1"/>
              <a:t>inc </a:t>
            </a:r>
            <a:r>
              <a:rPr lang="sr-Latn-CS" altLang="sr-Latn-RS"/>
              <a:t>+ 1 </a:t>
            </a:r>
            <a:r>
              <a:rPr lang="sr-Latn-CS" altLang="sr-Latn-RS" b="1"/>
              <a:t>to</a:t>
            </a:r>
            <a:r>
              <a:rPr lang="sr-Latn-CS" altLang="sr-Latn-RS"/>
              <a:t> </a:t>
            </a:r>
            <a:r>
              <a:rPr lang="sr-Latn-CS" altLang="sr-Latn-RS" i="1"/>
              <a:t>n</a:t>
            </a:r>
            <a:r>
              <a:rPr lang="sr-Latn-CS" altLang="sr-Latn-RS"/>
              <a:t> </a:t>
            </a:r>
            <a:r>
              <a:rPr lang="sr-Latn-CS" altLang="sr-Latn-RS" b="1"/>
              <a:t>do</a:t>
            </a:r>
            <a:endParaRPr lang="en-US" altLang="sr-Latn-RS"/>
          </a:p>
          <a:p>
            <a:pPr eaLnBrk="1" hangingPunct="1"/>
            <a:r>
              <a:rPr lang="sr-Latn-CS" altLang="sr-Latn-RS" i="1"/>
              <a:t>    y</a:t>
            </a:r>
            <a:r>
              <a:rPr lang="sr-Latn-CS" altLang="sr-Latn-RS"/>
              <a:t> =</a:t>
            </a:r>
            <a:r>
              <a:rPr lang="sr-Latn-CS" altLang="sr-Latn-RS" i="1"/>
              <a:t>a</a:t>
            </a:r>
            <a:r>
              <a:rPr lang="sr-Latn-CS" altLang="sr-Latn-RS"/>
              <a:t>[</a:t>
            </a:r>
            <a:r>
              <a:rPr lang="sr-Latn-CS" altLang="sr-Latn-RS" i="1"/>
              <a:t>j</a:t>
            </a:r>
            <a:r>
              <a:rPr lang="sr-Latn-CS" altLang="sr-Latn-RS"/>
              <a:t>]</a:t>
            </a:r>
            <a:endParaRPr lang="en-US" altLang="sr-Latn-RS"/>
          </a:p>
          <a:p>
            <a:pPr eaLnBrk="1" hangingPunct="1"/>
            <a:r>
              <a:rPr lang="sr-Latn-CS" altLang="sr-Latn-RS" i="1"/>
              <a:t>    k</a:t>
            </a:r>
            <a:r>
              <a:rPr lang="sr-Latn-CS" altLang="sr-Latn-RS"/>
              <a:t> = </a:t>
            </a:r>
            <a:r>
              <a:rPr lang="sr-Latn-CS" altLang="sr-Latn-RS" i="1"/>
              <a:t>j</a:t>
            </a:r>
            <a:r>
              <a:rPr lang="sr-Latn-CS" altLang="sr-Latn-RS"/>
              <a:t> – </a:t>
            </a:r>
            <a:r>
              <a:rPr lang="sr-Latn-CS" altLang="sr-Latn-RS" i="1"/>
              <a:t>inc</a:t>
            </a:r>
            <a:r>
              <a:rPr lang="sr-Latn-CS" altLang="sr-Latn-RS"/>
              <a:t> </a:t>
            </a:r>
            <a:endParaRPr lang="en-US" altLang="sr-Latn-RS"/>
          </a:p>
          <a:p>
            <a:pPr eaLnBrk="1" hangingPunct="1"/>
            <a:r>
              <a:rPr lang="sr-Latn-CS" altLang="sr-Latn-RS" b="1"/>
              <a:t>    while</a:t>
            </a:r>
            <a:r>
              <a:rPr lang="sr-Latn-CS" altLang="sr-Latn-RS"/>
              <a:t> (</a:t>
            </a:r>
            <a:r>
              <a:rPr lang="sr-Latn-CS" altLang="sr-Latn-RS" i="1"/>
              <a:t>k</a:t>
            </a:r>
            <a:r>
              <a:rPr lang="sr-Latn-CS" altLang="sr-Latn-RS"/>
              <a:t> </a:t>
            </a:r>
            <a:r>
              <a:rPr lang="sr-Latn-CS" altLang="sr-Latn-RS">
                <a:sym typeface="Symbol" panose="05050102010706020507" pitchFamily="18" charset="2"/>
              </a:rPr>
              <a:t></a:t>
            </a:r>
            <a:r>
              <a:rPr lang="sr-Latn-CS" altLang="sr-Latn-RS"/>
              <a:t> 1) and (</a:t>
            </a:r>
            <a:r>
              <a:rPr lang="sr-Latn-CS" altLang="sr-Latn-RS" i="1">
                <a:sym typeface="Symbol" panose="05050102010706020507" pitchFamily="18" charset="2"/>
              </a:rPr>
              <a:t>y</a:t>
            </a:r>
            <a:r>
              <a:rPr lang="sr-Latn-CS" altLang="sr-Latn-RS">
                <a:sym typeface="Symbol" panose="05050102010706020507" pitchFamily="18" charset="2"/>
              </a:rPr>
              <a:t> &lt; </a:t>
            </a:r>
            <a:r>
              <a:rPr lang="sr-Latn-CS" altLang="sr-Latn-RS" i="1">
                <a:sym typeface="Symbol" panose="05050102010706020507" pitchFamily="18" charset="2"/>
              </a:rPr>
              <a:t>a</a:t>
            </a:r>
            <a:r>
              <a:rPr lang="sr-Latn-CS" altLang="sr-Latn-RS">
                <a:sym typeface="Symbol" panose="05050102010706020507" pitchFamily="18" charset="2"/>
              </a:rPr>
              <a:t>[</a:t>
            </a:r>
            <a:r>
              <a:rPr lang="sr-Latn-CS" altLang="sr-Latn-RS" i="1">
                <a:sym typeface="Symbol" panose="05050102010706020507" pitchFamily="18" charset="2"/>
              </a:rPr>
              <a:t>k</a:t>
            </a:r>
            <a:r>
              <a:rPr lang="sr-Latn-CS" altLang="sr-Latn-RS">
                <a:sym typeface="Symbol" panose="05050102010706020507" pitchFamily="18" charset="2"/>
              </a:rPr>
              <a:t>]) </a:t>
            </a:r>
            <a:r>
              <a:rPr lang="sr-Latn-CS" altLang="sr-Latn-RS" b="1">
                <a:sym typeface="Symbol" panose="05050102010706020507" pitchFamily="18" charset="2"/>
              </a:rPr>
              <a:t>do</a:t>
            </a:r>
            <a:endParaRPr lang="en-US" altLang="sr-Latn-RS">
              <a:sym typeface="Symbol" panose="05050102010706020507" pitchFamily="18" charset="2"/>
            </a:endParaRPr>
          </a:p>
          <a:p>
            <a:pPr eaLnBrk="1" hangingPunct="1"/>
            <a:r>
              <a:rPr lang="sr-Latn-CS" altLang="sr-Latn-RS" i="1">
                <a:sym typeface="Symbol" panose="05050102010706020507" pitchFamily="18" charset="2"/>
              </a:rPr>
              <a:t>      a</a:t>
            </a:r>
            <a:r>
              <a:rPr lang="sr-Latn-CS" altLang="sr-Latn-RS">
                <a:sym typeface="Symbol" panose="05050102010706020507" pitchFamily="18" charset="2"/>
              </a:rPr>
              <a:t>[</a:t>
            </a:r>
            <a:r>
              <a:rPr lang="sr-Latn-CS" altLang="sr-Latn-RS" i="1">
                <a:sym typeface="Symbol" panose="05050102010706020507" pitchFamily="18" charset="2"/>
              </a:rPr>
              <a:t>k </a:t>
            </a:r>
            <a:r>
              <a:rPr lang="sr-Latn-CS" altLang="sr-Latn-RS">
                <a:sym typeface="Symbol" panose="05050102010706020507" pitchFamily="18" charset="2"/>
              </a:rPr>
              <a:t>+ </a:t>
            </a:r>
            <a:r>
              <a:rPr lang="sr-Latn-CS" altLang="sr-Latn-RS" i="1">
                <a:sym typeface="Symbol" panose="05050102010706020507" pitchFamily="18" charset="2"/>
              </a:rPr>
              <a:t>inc</a:t>
            </a:r>
            <a:r>
              <a:rPr lang="sr-Latn-CS" altLang="sr-Latn-RS">
                <a:sym typeface="Symbol" panose="05050102010706020507" pitchFamily="18" charset="2"/>
              </a:rPr>
              <a:t>] = </a:t>
            </a:r>
            <a:r>
              <a:rPr lang="sr-Latn-CS" altLang="sr-Latn-RS" i="1">
                <a:sym typeface="Symbol" panose="05050102010706020507" pitchFamily="18" charset="2"/>
              </a:rPr>
              <a:t>a</a:t>
            </a:r>
            <a:r>
              <a:rPr lang="sr-Latn-CS" altLang="sr-Latn-RS">
                <a:sym typeface="Symbol" panose="05050102010706020507" pitchFamily="18" charset="2"/>
              </a:rPr>
              <a:t>[</a:t>
            </a:r>
            <a:r>
              <a:rPr lang="sr-Latn-CS" altLang="sr-Latn-RS" i="1">
                <a:sym typeface="Symbol" panose="05050102010706020507" pitchFamily="18" charset="2"/>
              </a:rPr>
              <a:t>k</a:t>
            </a:r>
            <a:r>
              <a:rPr lang="sr-Latn-CS" altLang="sr-Latn-RS">
                <a:sym typeface="Symbol" panose="05050102010706020507" pitchFamily="18" charset="2"/>
              </a:rPr>
              <a:t>]</a:t>
            </a:r>
            <a:endParaRPr lang="en-US" altLang="sr-Latn-RS">
              <a:sym typeface="Symbol" panose="05050102010706020507" pitchFamily="18" charset="2"/>
            </a:endParaRPr>
          </a:p>
          <a:p>
            <a:pPr eaLnBrk="1" hangingPunct="1"/>
            <a:r>
              <a:rPr lang="sr-Latn-CS" altLang="sr-Latn-RS" i="1">
                <a:sym typeface="Symbol" panose="05050102010706020507" pitchFamily="18" charset="2"/>
              </a:rPr>
              <a:t>      k</a:t>
            </a:r>
            <a:r>
              <a:rPr lang="sr-Latn-CS" altLang="sr-Latn-RS">
                <a:sym typeface="Symbol" panose="05050102010706020507" pitchFamily="18" charset="2"/>
              </a:rPr>
              <a:t> = </a:t>
            </a:r>
            <a:r>
              <a:rPr lang="sr-Latn-CS" altLang="sr-Latn-RS" i="1">
                <a:sym typeface="Symbol" panose="05050102010706020507" pitchFamily="18" charset="2"/>
              </a:rPr>
              <a:t>k</a:t>
            </a:r>
            <a:r>
              <a:rPr lang="sr-Latn-CS" altLang="sr-Latn-RS">
                <a:sym typeface="Symbol" panose="05050102010706020507" pitchFamily="18" charset="2"/>
              </a:rPr>
              <a:t> – </a:t>
            </a:r>
            <a:r>
              <a:rPr lang="sr-Latn-CS" altLang="sr-Latn-RS" i="1">
                <a:sym typeface="Symbol" panose="05050102010706020507" pitchFamily="18" charset="2"/>
              </a:rPr>
              <a:t>inc</a:t>
            </a:r>
            <a:endParaRPr lang="en-US" altLang="sr-Latn-RS">
              <a:sym typeface="Symbol" panose="05050102010706020507" pitchFamily="18" charset="2"/>
            </a:endParaRPr>
          </a:p>
          <a:p>
            <a:pPr eaLnBrk="1" hangingPunct="1"/>
            <a:r>
              <a:rPr lang="sr-Latn-CS" altLang="sr-Latn-RS" b="1">
                <a:sym typeface="Symbol" panose="05050102010706020507" pitchFamily="18" charset="2"/>
              </a:rPr>
              <a:t>    end_while</a:t>
            </a:r>
            <a:endParaRPr lang="en-US" altLang="sr-Latn-RS">
              <a:sym typeface="Symbol" panose="05050102010706020507" pitchFamily="18" charset="2"/>
            </a:endParaRPr>
          </a:p>
          <a:p>
            <a:pPr eaLnBrk="1" hangingPunct="1"/>
            <a:r>
              <a:rPr lang="sr-Latn-CS" altLang="sr-Latn-RS" i="1">
                <a:sym typeface="Symbol" panose="05050102010706020507" pitchFamily="18" charset="2"/>
              </a:rPr>
              <a:t>  a</a:t>
            </a:r>
            <a:r>
              <a:rPr lang="sr-Latn-CS" altLang="sr-Latn-RS">
                <a:sym typeface="Symbol" panose="05050102010706020507" pitchFamily="18" charset="2"/>
              </a:rPr>
              <a:t>[</a:t>
            </a:r>
            <a:r>
              <a:rPr lang="sr-Latn-CS" altLang="sr-Latn-RS" i="1">
                <a:sym typeface="Symbol" panose="05050102010706020507" pitchFamily="18" charset="2"/>
              </a:rPr>
              <a:t>k </a:t>
            </a:r>
            <a:r>
              <a:rPr lang="sr-Latn-CS" altLang="sr-Latn-RS">
                <a:sym typeface="Symbol" panose="05050102010706020507" pitchFamily="18" charset="2"/>
              </a:rPr>
              <a:t>+ </a:t>
            </a:r>
            <a:r>
              <a:rPr lang="sr-Latn-CS" altLang="sr-Latn-RS" i="1">
                <a:sym typeface="Symbol" panose="05050102010706020507" pitchFamily="18" charset="2"/>
              </a:rPr>
              <a:t>inc</a:t>
            </a:r>
            <a:r>
              <a:rPr lang="sr-Latn-CS" altLang="sr-Latn-RS">
                <a:sym typeface="Symbol" panose="05050102010706020507" pitchFamily="18" charset="2"/>
              </a:rPr>
              <a:t>] = </a:t>
            </a:r>
            <a:r>
              <a:rPr lang="sr-Latn-CS" altLang="sr-Latn-RS" i="1">
                <a:sym typeface="Symbol" panose="05050102010706020507" pitchFamily="18" charset="2"/>
              </a:rPr>
              <a:t>y</a:t>
            </a:r>
            <a:endParaRPr lang="en-US" altLang="sr-Latn-RS">
              <a:sym typeface="Symbol" panose="05050102010706020507" pitchFamily="18" charset="2"/>
            </a:endParaRPr>
          </a:p>
          <a:p>
            <a:pPr eaLnBrk="1" hangingPunct="1"/>
            <a:r>
              <a:rPr lang="sr-Latn-CS" altLang="sr-Latn-RS" b="1">
                <a:sym typeface="Symbol" panose="05050102010706020507" pitchFamily="18" charset="2"/>
              </a:rPr>
              <a:t>  end_for</a:t>
            </a:r>
          </a:p>
          <a:p>
            <a:pPr eaLnBrk="1" hangingPunct="1"/>
            <a:r>
              <a:rPr lang="sr-Latn-CS" altLang="sr-Latn-RS" b="1">
                <a:sym typeface="Symbol" panose="05050102010706020507" pitchFamily="18" charset="2"/>
              </a:rPr>
              <a:t>end_for</a:t>
            </a:r>
            <a:r>
              <a:rPr lang="en-US" altLang="sr-Latn-RS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3559" name="Text Box 4">
            <a:extLst>
              <a:ext uri="{FF2B5EF4-FFF2-40B4-BE49-F238E27FC236}">
                <a16:creationId xmlns:a16="http://schemas.microsoft.com/office/drawing/2014/main" id="{05257487-52F7-42D9-998B-EDC18FEC7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295401"/>
            <a:ext cx="44958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r-Latn-CS" altLang="sr-Latn-RS" i="1"/>
              <a:t>Shell sort</a:t>
            </a:r>
            <a:r>
              <a:rPr lang="sr-Latn-CS" altLang="sr-Latn-RS"/>
              <a:t> pokušava da popravi</a:t>
            </a:r>
          </a:p>
          <a:p>
            <a:pPr eaLnBrk="1" hangingPunct="1"/>
            <a:r>
              <a:rPr lang="sr-Latn-CS" altLang="sr-Latn-RS"/>
              <a:t>nedostatke algoritma </a:t>
            </a:r>
            <a:r>
              <a:rPr lang="sr-Latn-CS" altLang="sr-Latn-RS" i="1"/>
              <a:t>insertion sort</a:t>
            </a:r>
            <a:r>
              <a:rPr lang="sr-Latn-CS" altLang="sr-Latn-RS"/>
              <a:t>:</a:t>
            </a:r>
          </a:p>
          <a:p>
            <a:pPr eaLnBrk="1" hangingPunct="1"/>
            <a:endParaRPr lang="sr-Latn-CS" altLang="sr-Latn-RS"/>
          </a:p>
          <a:p>
            <a:pPr eaLnBrk="1" hangingPunct="1">
              <a:buFontTx/>
              <a:buAutoNum type="arabicPeriod"/>
            </a:pPr>
            <a:r>
              <a:rPr lang="sr-Latn-CS" altLang="sr-Latn-RS"/>
              <a:t>insertion sort najbolje radi</a:t>
            </a:r>
            <a:br>
              <a:rPr lang="sr-Latn-CS" altLang="sr-Latn-RS"/>
            </a:br>
            <a:r>
              <a:rPr lang="sr-Latn-CS" altLang="sr-Latn-RS"/>
              <a:t>kada je niz (gotovo) uređen</a:t>
            </a:r>
          </a:p>
          <a:p>
            <a:pPr eaLnBrk="1" hangingPunct="1"/>
            <a:endParaRPr lang="sr-Latn-CS" altLang="sr-Latn-RS"/>
          </a:p>
          <a:p>
            <a:pPr eaLnBrk="1" hangingPunct="1">
              <a:buFontTx/>
              <a:buAutoNum type="arabicPeriod" startAt="2"/>
            </a:pPr>
            <a:r>
              <a:rPr lang="sr-Latn-CS" altLang="sr-Latn-RS"/>
              <a:t>loše performanse duguje višestrukom pomeranju podataka za jedno mesto (korak)</a:t>
            </a:r>
          </a:p>
          <a:p>
            <a:pPr eaLnBrk="1" hangingPunct="1"/>
            <a:endParaRPr lang="sr-Latn-CS" altLang="sr-Latn-RS"/>
          </a:p>
          <a:p>
            <a:pPr eaLnBrk="1" hangingPunct="1">
              <a:buFontTx/>
              <a:buAutoNum type="arabicPeriod" startAt="3"/>
            </a:pPr>
            <a:r>
              <a:rPr lang="sr-Latn-CS" altLang="sr-Latn-RS" b="1"/>
              <a:t>ideja</a:t>
            </a:r>
            <a:r>
              <a:rPr lang="sr-Latn-CS" altLang="sr-Latn-RS"/>
              <a:t>: napraviti više prolaza, najpre sa većom vrednošću koraka a zatim sve manjom dok se niz ne svede na situaciju koja je pogodna za </a:t>
            </a:r>
            <a:r>
              <a:rPr lang="sr-Latn-CS" altLang="sr-Latn-RS" i="1"/>
              <a:t>insertion sort</a:t>
            </a:r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2741222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>
            <a:extLst>
              <a:ext uri="{FF2B5EF4-FFF2-40B4-BE49-F238E27FC236}">
                <a16:creationId xmlns:a16="http://schemas.microsoft.com/office/drawing/2014/main" id="{CF9C8C57-EDA2-45EC-8264-7AE9953566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18.05.2020.</a:t>
            </a:r>
            <a:endParaRPr lang="sr-Latn-CS" altLang="sr-Latn-RS" sz="1400"/>
          </a:p>
        </p:txBody>
      </p:sp>
      <p:sp>
        <p:nvSpPr>
          <p:cNvPr id="24579" name="Footer Placeholder 4">
            <a:extLst>
              <a:ext uri="{FF2B5EF4-FFF2-40B4-BE49-F238E27FC236}">
                <a16:creationId xmlns:a16="http://schemas.microsoft.com/office/drawing/2014/main" id="{2D7D69B5-A3EB-47F4-A31D-C2B102F2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Binarni hip; Algoritmi sortiranja</a:t>
            </a:r>
          </a:p>
        </p:txBody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id="{1A0DD2A8-6817-4993-8C7D-4CDA69FA9B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z="2800" dirty="0"/>
              <a:t>Zadatak 3 – Rešenje</a:t>
            </a:r>
            <a:endParaRPr lang="en-US" altLang="sr-Latn-RS" sz="2800" dirty="0"/>
          </a:p>
        </p:txBody>
      </p:sp>
      <p:sp>
        <p:nvSpPr>
          <p:cNvPr id="24582" name="Rectangle 3">
            <a:extLst>
              <a:ext uri="{FF2B5EF4-FFF2-40B4-BE49-F238E27FC236}">
                <a16:creationId xmlns:a16="http://schemas.microsoft.com/office/drawing/2014/main" id="{841F7A6A-38F2-4122-B478-C38DDDFAED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990601"/>
            <a:ext cx="80772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sr-Latn-CS" altLang="sr-Latn-RS"/>
              <a:t>Performanse zavise i od sekvence inkremenata</a:t>
            </a:r>
          </a:p>
          <a:p>
            <a:pPr eaLnBrk="1" hangingPunct="1">
              <a:buFontTx/>
              <a:buNone/>
            </a:pPr>
            <a:r>
              <a:rPr lang="sr-Latn-CS" altLang="sr-Latn-RS"/>
              <a:t>Generalno: sekvenca h</a:t>
            </a:r>
            <a:r>
              <a:rPr lang="sr-Latn-CS" altLang="sr-Latn-RS" baseline="-25000"/>
              <a:t>1</a:t>
            </a:r>
            <a:r>
              <a:rPr lang="sr-Latn-CS" altLang="sr-Latn-RS"/>
              <a:t>,h</a:t>
            </a:r>
            <a:r>
              <a:rPr lang="sr-Latn-CS" altLang="sr-Latn-RS" baseline="-25000"/>
              <a:t>2</a:t>
            </a:r>
            <a:r>
              <a:rPr lang="sr-Latn-CS" altLang="sr-Latn-RS"/>
              <a:t>,h</a:t>
            </a:r>
            <a:r>
              <a:rPr lang="sr-Latn-CS" altLang="sr-Latn-RS" baseline="-25000"/>
              <a:t>3</a:t>
            </a:r>
            <a:r>
              <a:rPr lang="sr-Latn-CS" altLang="sr-Latn-RS"/>
              <a:t>,...,h</a:t>
            </a:r>
            <a:r>
              <a:rPr lang="sr-Latn-CS" altLang="sr-Latn-RS" baseline="-25000"/>
              <a:t>t</a:t>
            </a:r>
            <a:r>
              <a:rPr lang="sr-Latn-CS" altLang="sr-Latn-RS"/>
              <a:t> proizvoljna,</a:t>
            </a:r>
            <a:br>
              <a:rPr lang="sr-Latn-CS" altLang="sr-Latn-RS"/>
            </a:br>
            <a:r>
              <a:rPr lang="sr-Latn-CS" altLang="sr-Latn-RS"/>
              <a:t>ali mora da ispuni uslove h</a:t>
            </a:r>
            <a:r>
              <a:rPr lang="sr-Latn-CS" altLang="sr-Latn-RS" baseline="-25000"/>
              <a:t>i+1</a:t>
            </a:r>
            <a:r>
              <a:rPr lang="sr-Latn-CS" altLang="sr-Latn-RS"/>
              <a:t> &lt; h</a:t>
            </a:r>
            <a:r>
              <a:rPr lang="en-US" altLang="sr-Latn-RS" baseline="-25000"/>
              <a:t>i</a:t>
            </a:r>
            <a:r>
              <a:rPr lang="sr-Latn-CS" altLang="sr-Latn-RS"/>
              <a:t>, h</a:t>
            </a:r>
            <a:r>
              <a:rPr lang="sr-Latn-CS" altLang="sr-Latn-RS" baseline="-25000"/>
              <a:t>t</a:t>
            </a:r>
            <a:r>
              <a:rPr lang="sr-Latn-CS" altLang="sr-Latn-RS"/>
              <a:t> = 1</a:t>
            </a:r>
          </a:p>
          <a:p>
            <a:pPr eaLnBrk="1" hangingPunct="1">
              <a:buFontTx/>
              <a:buNone/>
            </a:pPr>
            <a:endParaRPr lang="sr-Latn-CS" altLang="sr-Latn-RS"/>
          </a:p>
          <a:p>
            <a:pPr eaLnBrk="1" hangingPunct="1">
              <a:buFontTx/>
              <a:buNone/>
            </a:pPr>
            <a:r>
              <a:rPr lang="sr-Latn-CS" altLang="sr-Latn-RS"/>
              <a:t>Predložena optimalna sekvenca, empirijski utvrđena:</a:t>
            </a:r>
            <a:br>
              <a:rPr lang="sr-Latn-CS" altLang="sr-Latn-RS"/>
            </a:br>
            <a:r>
              <a:rPr lang="sr-Latn-CS" altLang="sr-Latn-RS"/>
              <a:t>		</a:t>
            </a:r>
            <a:r>
              <a:rPr lang="en-US" altLang="sr-Latn-RS"/>
              <a:t>1, 4, 10, 23, 57, 132, 301, 701 </a:t>
            </a:r>
            <a:endParaRPr lang="sr-Latn-CS" altLang="sr-Latn-RS"/>
          </a:p>
          <a:p>
            <a:pPr eaLnBrk="1" hangingPunct="1">
              <a:buFontTx/>
              <a:buNone/>
            </a:pPr>
            <a:r>
              <a:rPr lang="sr-Latn-CS" altLang="sr-Latn-RS" sz="1600"/>
              <a:t>(</a:t>
            </a:r>
            <a:r>
              <a:rPr lang="en-US" altLang="sr-Latn-RS" sz="1600"/>
              <a:t>Marcin Ciura, Best Increments for the Average Case of Shellsort, 13th International</a:t>
            </a:r>
            <a:endParaRPr lang="sr-Latn-CS" altLang="sr-Latn-RS" sz="1600"/>
          </a:p>
          <a:p>
            <a:pPr eaLnBrk="1" hangingPunct="1">
              <a:buFontTx/>
              <a:buNone/>
            </a:pPr>
            <a:r>
              <a:rPr lang="en-US" altLang="sr-Latn-RS" sz="1600"/>
              <a:t>Symposium on Fundamentals of Computation Theory</a:t>
            </a:r>
            <a:r>
              <a:rPr lang="sr-Latn-CS" altLang="sr-Latn-RS" sz="1600"/>
              <a:t>, 2001)</a:t>
            </a:r>
          </a:p>
          <a:p>
            <a:pPr eaLnBrk="1" hangingPunct="1">
              <a:buFontTx/>
              <a:buNone/>
            </a:pPr>
            <a:endParaRPr lang="sr-Latn-CS" altLang="sr-Latn-RS" sz="1600"/>
          </a:p>
          <a:p>
            <a:pPr eaLnBrk="1" hangingPunct="1">
              <a:buFontTx/>
              <a:buNone/>
            </a:pPr>
            <a:r>
              <a:rPr lang="sr-Latn-CS" altLang="sr-Latn-RS"/>
              <a:t>Performanse: najgore O(n</a:t>
            </a:r>
            <a:r>
              <a:rPr lang="sr-Latn-CS" altLang="sr-Latn-RS" baseline="30000"/>
              <a:t>2</a:t>
            </a:r>
            <a:r>
              <a:rPr lang="sr-Latn-CS" altLang="sr-Latn-RS"/>
              <a:t>), prosečno O(n</a:t>
            </a:r>
            <a:r>
              <a:rPr lang="sr-Latn-CS" altLang="sr-Latn-RS" baseline="30000"/>
              <a:t>1.3</a:t>
            </a:r>
            <a:r>
              <a:rPr lang="sr-Latn-CS" altLang="sr-Latn-RS"/>
              <a:t>).</a:t>
            </a:r>
          </a:p>
          <a:p>
            <a:pPr eaLnBrk="1" hangingPunct="1">
              <a:buFontTx/>
              <a:buNone/>
            </a:pPr>
            <a:r>
              <a:rPr lang="sr-Latn-CS" altLang="sr-Latn-RS"/>
              <a:t>Još uvek nije dokazano da li može O(n log n).</a:t>
            </a:r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3253427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>
            <a:extLst>
              <a:ext uri="{FF2B5EF4-FFF2-40B4-BE49-F238E27FC236}">
                <a16:creationId xmlns:a16="http://schemas.microsoft.com/office/drawing/2014/main" id="{9969891A-F601-47AB-87F7-9021C6324DF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18.05.2020.</a:t>
            </a:r>
            <a:endParaRPr lang="sr-Latn-CS" altLang="sr-Latn-RS" sz="1400"/>
          </a:p>
        </p:txBody>
      </p:sp>
      <p:sp>
        <p:nvSpPr>
          <p:cNvPr id="25603" name="Footer Placeholder 4">
            <a:extLst>
              <a:ext uri="{FF2B5EF4-FFF2-40B4-BE49-F238E27FC236}">
                <a16:creationId xmlns:a16="http://schemas.microsoft.com/office/drawing/2014/main" id="{C8BF8CA0-6B68-4D62-92D8-35D17087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Binarni hip; Algoritmi sortiranja</a:t>
            </a:r>
          </a:p>
        </p:txBody>
      </p:sp>
      <p:sp>
        <p:nvSpPr>
          <p:cNvPr id="25605" name="Rectangle 2">
            <a:extLst>
              <a:ext uri="{FF2B5EF4-FFF2-40B4-BE49-F238E27FC236}">
                <a16:creationId xmlns:a16="http://schemas.microsoft.com/office/drawing/2014/main" id="{0630EC7D-B5D0-4481-A25A-EE84A53BED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z="2800" dirty="0"/>
              <a:t>Zadatak 3 – Rešenje</a:t>
            </a:r>
            <a:endParaRPr lang="en-US" altLang="sr-Latn-RS" sz="2800" dirty="0"/>
          </a:p>
        </p:txBody>
      </p:sp>
      <p:graphicFrame>
        <p:nvGraphicFramePr>
          <p:cNvPr id="443395" name="Group 3">
            <a:extLst>
              <a:ext uri="{FF2B5EF4-FFF2-40B4-BE49-F238E27FC236}">
                <a16:creationId xmlns:a16="http://schemas.microsoft.com/office/drawing/2014/main" id="{4C7F1DCE-993F-440B-83A2-3F3A4AC420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71800" y="914400"/>
          <a:ext cx="7239000" cy="457200"/>
        </p:xfrm>
        <a:graphic>
          <a:graphicData uri="http://schemas.openxmlformats.org/drawingml/2006/table">
            <a:tbl>
              <a:tblPr/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3415" name="Text Box 23">
            <a:extLst>
              <a:ext uri="{FF2B5EF4-FFF2-40B4-BE49-F238E27FC236}">
                <a16:creationId xmlns:a16="http://schemas.microsoft.com/office/drawing/2014/main" id="{7F102F6F-2F24-4BA1-BCAC-D4477E517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974725"/>
            <a:ext cx="8547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r-Latn-CS" altLang="sr-Latn-RS"/>
              <a:t>h</a:t>
            </a:r>
            <a:r>
              <a:rPr lang="sr-Latn-CS" altLang="sr-Latn-RS" baseline="-25000"/>
              <a:t>1</a:t>
            </a:r>
            <a:r>
              <a:rPr lang="sr-Latn-CS" altLang="sr-Latn-RS"/>
              <a:t> = 4</a:t>
            </a:r>
            <a:endParaRPr lang="en-US" altLang="sr-Latn-RS"/>
          </a:p>
        </p:txBody>
      </p:sp>
      <p:grpSp>
        <p:nvGrpSpPr>
          <p:cNvPr id="2" name="Group 24">
            <a:extLst>
              <a:ext uri="{FF2B5EF4-FFF2-40B4-BE49-F238E27FC236}">
                <a16:creationId xmlns:a16="http://schemas.microsoft.com/office/drawing/2014/main" id="{B4A3BB8F-0426-4B2D-B85D-68BC1BABF44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447800"/>
            <a:ext cx="3657600" cy="304800"/>
            <a:chOff x="1200" y="1008"/>
            <a:chExt cx="2304" cy="192"/>
          </a:xfrm>
        </p:grpSpPr>
        <p:sp>
          <p:nvSpPr>
            <p:cNvPr id="25724" name="Line 25">
              <a:extLst>
                <a:ext uri="{FF2B5EF4-FFF2-40B4-BE49-F238E27FC236}">
                  <a16:creationId xmlns:a16="http://schemas.microsoft.com/office/drawing/2014/main" id="{9D6A6724-0A44-4AB9-B819-33D35B38F0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1008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5725" name="Line 26">
              <a:extLst>
                <a:ext uri="{FF2B5EF4-FFF2-40B4-BE49-F238E27FC236}">
                  <a16:creationId xmlns:a16="http://schemas.microsoft.com/office/drawing/2014/main" id="{87DA6D86-621F-4175-89E1-585CBE24F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200"/>
              <a:ext cx="230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sr-Latn-RS"/>
            </a:p>
          </p:txBody>
        </p:sp>
        <p:sp>
          <p:nvSpPr>
            <p:cNvPr id="25726" name="Line 27">
              <a:extLst>
                <a:ext uri="{FF2B5EF4-FFF2-40B4-BE49-F238E27FC236}">
                  <a16:creationId xmlns:a16="http://schemas.microsoft.com/office/drawing/2014/main" id="{C79B8B60-F180-4A6B-8915-DABB816C4F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1008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3" name="Group 28">
            <a:extLst>
              <a:ext uri="{FF2B5EF4-FFF2-40B4-BE49-F238E27FC236}">
                <a16:creationId xmlns:a16="http://schemas.microsoft.com/office/drawing/2014/main" id="{C6E254B2-0CE1-4A1E-989A-B2034D03D52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447800"/>
            <a:ext cx="3657600" cy="457200"/>
            <a:chOff x="1200" y="1008"/>
            <a:chExt cx="2304" cy="192"/>
          </a:xfrm>
        </p:grpSpPr>
        <p:sp>
          <p:nvSpPr>
            <p:cNvPr id="25721" name="Line 29">
              <a:extLst>
                <a:ext uri="{FF2B5EF4-FFF2-40B4-BE49-F238E27FC236}">
                  <a16:creationId xmlns:a16="http://schemas.microsoft.com/office/drawing/2014/main" id="{C7506508-CAD6-4251-94FE-F25355ECDE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1008"/>
              <a:ext cx="0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5722" name="Line 30">
              <a:extLst>
                <a:ext uri="{FF2B5EF4-FFF2-40B4-BE49-F238E27FC236}">
                  <a16:creationId xmlns:a16="http://schemas.microsoft.com/office/drawing/2014/main" id="{286D272B-36CB-4BCE-9DF8-D1CF581DB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200"/>
              <a:ext cx="230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sr-Latn-RS"/>
            </a:p>
          </p:txBody>
        </p:sp>
        <p:sp>
          <p:nvSpPr>
            <p:cNvPr id="25723" name="Line 31">
              <a:extLst>
                <a:ext uri="{FF2B5EF4-FFF2-40B4-BE49-F238E27FC236}">
                  <a16:creationId xmlns:a16="http://schemas.microsoft.com/office/drawing/2014/main" id="{44BFB081-26E2-4B12-A940-5E907DA8F6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1008"/>
              <a:ext cx="0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4" name="Group 32">
            <a:extLst>
              <a:ext uri="{FF2B5EF4-FFF2-40B4-BE49-F238E27FC236}">
                <a16:creationId xmlns:a16="http://schemas.microsoft.com/office/drawing/2014/main" id="{A8CC7235-68B1-4E2B-A94A-B7D786ABC12E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447800"/>
            <a:ext cx="3581400" cy="609600"/>
            <a:chOff x="1200" y="1008"/>
            <a:chExt cx="2304" cy="192"/>
          </a:xfrm>
        </p:grpSpPr>
        <p:sp>
          <p:nvSpPr>
            <p:cNvPr id="25718" name="Line 33">
              <a:extLst>
                <a:ext uri="{FF2B5EF4-FFF2-40B4-BE49-F238E27FC236}">
                  <a16:creationId xmlns:a16="http://schemas.microsoft.com/office/drawing/2014/main" id="{2305AC60-6040-4562-A5D1-5EB2672D5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1008"/>
              <a:ext cx="0" cy="192"/>
            </a:xfrm>
            <a:prstGeom prst="line">
              <a:avLst/>
            </a:prstGeom>
            <a:noFill/>
            <a:ln w="25400">
              <a:solidFill>
                <a:srgbClr val="993366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5719" name="Line 34">
              <a:extLst>
                <a:ext uri="{FF2B5EF4-FFF2-40B4-BE49-F238E27FC236}">
                  <a16:creationId xmlns:a16="http://schemas.microsoft.com/office/drawing/2014/main" id="{E070DE88-15DA-40F1-843B-A782A34370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200"/>
              <a:ext cx="2304" cy="0"/>
            </a:xfrm>
            <a:prstGeom prst="line">
              <a:avLst/>
            </a:prstGeom>
            <a:noFill/>
            <a:ln w="2540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sr-Latn-RS"/>
            </a:p>
          </p:txBody>
        </p:sp>
        <p:sp>
          <p:nvSpPr>
            <p:cNvPr id="25720" name="Line 35">
              <a:extLst>
                <a:ext uri="{FF2B5EF4-FFF2-40B4-BE49-F238E27FC236}">
                  <a16:creationId xmlns:a16="http://schemas.microsoft.com/office/drawing/2014/main" id="{E28AFD13-EC61-4009-A59E-983E1A1D78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1008"/>
              <a:ext cx="0" cy="192"/>
            </a:xfrm>
            <a:prstGeom prst="line">
              <a:avLst/>
            </a:prstGeom>
            <a:noFill/>
            <a:ln w="25400">
              <a:solidFill>
                <a:srgbClr val="993366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5" name="Group 36">
            <a:extLst>
              <a:ext uri="{FF2B5EF4-FFF2-40B4-BE49-F238E27FC236}">
                <a16:creationId xmlns:a16="http://schemas.microsoft.com/office/drawing/2014/main" id="{974C2A87-43CD-4C53-85C2-9F4AFC5CD593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447800"/>
            <a:ext cx="3581400" cy="762000"/>
            <a:chOff x="1200" y="1008"/>
            <a:chExt cx="2304" cy="192"/>
          </a:xfrm>
        </p:grpSpPr>
        <p:sp>
          <p:nvSpPr>
            <p:cNvPr id="25715" name="Line 37">
              <a:extLst>
                <a:ext uri="{FF2B5EF4-FFF2-40B4-BE49-F238E27FC236}">
                  <a16:creationId xmlns:a16="http://schemas.microsoft.com/office/drawing/2014/main" id="{348E64E7-1709-43F3-B1E2-6ADB53F202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1008"/>
              <a:ext cx="0" cy="19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5716" name="Line 38">
              <a:extLst>
                <a:ext uri="{FF2B5EF4-FFF2-40B4-BE49-F238E27FC236}">
                  <a16:creationId xmlns:a16="http://schemas.microsoft.com/office/drawing/2014/main" id="{3E1EA832-4E18-413E-A665-1A9D38867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200"/>
              <a:ext cx="2304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sr-Latn-RS"/>
            </a:p>
          </p:txBody>
        </p:sp>
        <p:sp>
          <p:nvSpPr>
            <p:cNvPr id="25717" name="Line 39">
              <a:extLst>
                <a:ext uri="{FF2B5EF4-FFF2-40B4-BE49-F238E27FC236}">
                  <a16:creationId xmlns:a16="http://schemas.microsoft.com/office/drawing/2014/main" id="{46F2EF3E-B4BF-4CE8-9BB3-9ED605C6F4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1008"/>
              <a:ext cx="0" cy="19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</p:grpSp>
      <p:graphicFrame>
        <p:nvGraphicFramePr>
          <p:cNvPr id="443432" name="Group 40">
            <a:extLst>
              <a:ext uri="{FF2B5EF4-FFF2-40B4-BE49-F238E27FC236}">
                <a16:creationId xmlns:a16="http://schemas.microsoft.com/office/drawing/2014/main" id="{70700364-D644-45F6-A943-68DE777F04A6}"/>
              </a:ext>
            </a:extLst>
          </p:cNvPr>
          <p:cNvGraphicFramePr>
            <a:graphicFrameLocks noGrp="1"/>
          </p:cNvGraphicFramePr>
          <p:nvPr/>
        </p:nvGraphicFramePr>
        <p:xfrm>
          <a:off x="2971800" y="2743200"/>
          <a:ext cx="7239000" cy="457200"/>
        </p:xfrm>
        <a:graphic>
          <a:graphicData uri="http://schemas.openxmlformats.org/drawingml/2006/table">
            <a:tbl>
              <a:tblPr/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3452" name="Text Box 60">
            <a:extLst>
              <a:ext uri="{FF2B5EF4-FFF2-40B4-BE49-F238E27FC236}">
                <a16:creationId xmlns:a16="http://schemas.microsoft.com/office/drawing/2014/main" id="{8CA50079-7CF3-450C-B3B1-DAE3E7985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2743200"/>
            <a:ext cx="8547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r-Latn-CS" altLang="sr-Latn-RS"/>
              <a:t>h</a:t>
            </a:r>
            <a:r>
              <a:rPr lang="sr-Latn-CS" altLang="sr-Latn-RS" baseline="-25000"/>
              <a:t>2</a:t>
            </a:r>
            <a:r>
              <a:rPr lang="sr-Latn-CS" altLang="sr-Latn-RS"/>
              <a:t> = 2</a:t>
            </a:r>
            <a:endParaRPr lang="en-US" altLang="sr-Latn-RS"/>
          </a:p>
        </p:txBody>
      </p:sp>
      <p:graphicFrame>
        <p:nvGraphicFramePr>
          <p:cNvPr id="443453" name="Group 61">
            <a:extLst>
              <a:ext uri="{FF2B5EF4-FFF2-40B4-BE49-F238E27FC236}">
                <a16:creationId xmlns:a16="http://schemas.microsoft.com/office/drawing/2014/main" id="{05944DD0-FECA-4423-A1E0-4C4ED97C2BD6}"/>
              </a:ext>
            </a:extLst>
          </p:cNvPr>
          <p:cNvGraphicFramePr>
            <a:graphicFrameLocks noGrp="1"/>
          </p:cNvGraphicFramePr>
          <p:nvPr/>
        </p:nvGraphicFramePr>
        <p:xfrm>
          <a:off x="2971800" y="4114800"/>
          <a:ext cx="7239000" cy="457200"/>
        </p:xfrm>
        <a:graphic>
          <a:graphicData uri="http://schemas.openxmlformats.org/drawingml/2006/table">
            <a:tbl>
              <a:tblPr/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95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Group 81">
            <a:extLst>
              <a:ext uri="{FF2B5EF4-FFF2-40B4-BE49-F238E27FC236}">
                <a16:creationId xmlns:a16="http://schemas.microsoft.com/office/drawing/2014/main" id="{762E0DE4-7908-43BC-A706-E5BB3C8777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276600"/>
            <a:ext cx="5410200" cy="304800"/>
            <a:chOff x="1200" y="2064"/>
            <a:chExt cx="3408" cy="192"/>
          </a:xfrm>
        </p:grpSpPr>
        <p:sp>
          <p:nvSpPr>
            <p:cNvPr id="25710" name="Line 82">
              <a:extLst>
                <a:ext uri="{FF2B5EF4-FFF2-40B4-BE49-F238E27FC236}">
                  <a16:creationId xmlns:a16="http://schemas.microsoft.com/office/drawing/2014/main" id="{AF0DC6DD-7A7C-4376-AC68-4998367C48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2064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5711" name="Line 83">
              <a:extLst>
                <a:ext uri="{FF2B5EF4-FFF2-40B4-BE49-F238E27FC236}">
                  <a16:creationId xmlns:a16="http://schemas.microsoft.com/office/drawing/2014/main" id="{0D8E17D3-1082-4901-9776-99F37D1E9B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256"/>
              <a:ext cx="340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sr-Latn-RS"/>
            </a:p>
          </p:txBody>
        </p:sp>
        <p:sp>
          <p:nvSpPr>
            <p:cNvPr id="25712" name="Line 84">
              <a:extLst>
                <a:ext uri="{FF2B5EF4-FFF2-40B4-BE49-F238E27FC236}">
                  <a16:creationId xmlns:a16="http://schemas.microsoft.com/office/drawing/2014/main" id="{AB221B7F-6191-4E56-ACCE-123A4F79A8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064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5713" name="Line 85">
              <a:extLst>
                <a:ext uri="{FF2B5EF4-FFF2-40B4-BE49-F238E27FC236}">
                  <a16:creationId xmlns:a16="http://schemas.microsoft.com/office/drawing/2014/main" id="{AB553A96-7459-46BF-A06A-09039BEB1F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2064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5714" name="Line 86">
              <a:extLst>
                <a:ext uri="{FF2B5EF4-FFF2-40B4-BE49-F238E27FC236}">
                  <a16:creationId xmlns:a16="http://schemas.microsoft.com/office/drawing/2014/main" id="{A5108F66-1941-4E10-BCDD-11BFDD0337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2064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7" name="Group 87">
            <a:extLst>
              <a:ext uri="{FF2B5EF4-FFF2-40B4-BE49-F238E27FC236}">
                <a16:creationId xmlns:a16="http://schemas.microsoft.com/office/drawing/2014/main" id="{A316EB70-F374-4E22-BBD0-D670CD79364E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76600"/>
            <a:ext cx="5410200" cy="457200"/>
            <a:chOff x="1200" y="2064"/>
            <a:chExt cx="3408" cy="192"/>
          </a:xfrm>
        </p:grpSpPr>
        <p:sp>
          <p:nvSpPr>
            <p:cNvPr id="25705" name="Line 88">
              <a:extLst>
                <a:ext uri="{FF2B5EF4-FFF2-40B4-BE49-F238E27FC236}">
                  <a16:creationId xmlns:a16="http://schemas.microsoft.com/office/drawing/2014/main" id="{C01C1D7C-7E9D-49EC-9B6E-F8CF1A2CC4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2064"/>
              <a:ext cx="0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5706" name="Line 89">
              <a:extLst>
                <a:ext uri="{FF2B5EF4-FFF2-40B4-BE49-F238E27FC236}">
                  <a16:creationId xmlns:a16="http://schemas.microsoft.com/office/drawing/2014/main" id="{B5F10A28-B17C-4F50-B240-E7A12127D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256"/>
              <a:ext cx="340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sr-Latn-RS"/>
            </a:p>
          </p:txBody>
        </p:sp>
        <p:sp>
          <p:nvSpPr>
            <p:cNvPr id="25707" name="Line 90">
              <a:extLst>
                <a:ext uri="{FF2B5EF4-FFF2-40B4-BE49-F238E27FC236}">
                  <a16:creationId xmlns:a16="http://schemas.microsoft.com/office/drawing/2014/main" id="{B6FE4416-847F-457E-81C4-B8874C8A31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064"/>
              <a:ext cx="0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5708" name="Line 91">
              <a:extLst>
                <a:ext uri="{FF2B5EF4-FFF2-40B4-BE49-F238E27FC236}">
                  <a16:creationId xmlns:a16="http://schemas.microsoft.com/office/drawing/2014/main" id="{6E68B666-9FC9-4553-A03D-5DBD79E3C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2064"/>
              <a:ext cx="0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5709" name="Line 92">
              <a:extLst>
                <a:ext uri="{FF2B5EF4-FFF2-40B4-BE49-F238E27FC236}">
                  <a16:creationId xmlns:a16="http://schemas.microsoft.com/office/drawing/2014/main" id="{4E25B77E-26DB-4E0D-9077-D4A927554D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2064"/>
              <a:ext cx="0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</p:grpSp>
      <p:sp>
        <p:nvSpPr>
          <p:cNvPr id="443485" name="Text Box 93">
            <a:extLst>
              <a:ext uri="{FF2B5EF4-FFF2-40B4-BE49-F238E27FC236}">
                <a16:creationId xmlns:a16="http://schemas.microsoft.com/office/drawing/2014/main" id="{4F3E6D62-0DAA-4104-A18F-430E63DE4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4114800"/>
            <a:ext cx="8547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r-Latn-CS" altLang="sr-Latn-RS"/>
              <a:t>h</a:t>
            </a:r>
            <a:r>
              <a:rPr lang="sr-Latn-CS" altLang="sr-Latn-RS" baseline="-25000"/>
              <a:t>3</a:t>
            </a:r>
            <a:r>
              <a:rPr lang="sr-Latn-CS" altLang="sr-Latn-RS"/>
              <a:t> = 1</a:t>
            </a:r>
            <a:endParaRPr lang="en-US" altLang="sr-Latn-RS"/>
          </a:p>
        </p:txBody>
      </p:sp>
      <p:grpSp>
        <p:nvGrpSpPr>
          <p:cNvPr id="8" name="Group 94">
            <a:extLst>
              <a:ext uri="{FF2B5EF4-FFF2-40B4-BE49-F238E27FC236}">
                <a16:creationId xmlns:a16="http://schemas.microsoft.com/office/drawing/2014/main" id="{44C0ECA9-39CF-4FBF-9860-7C1F0AC48C8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648200"/>
            <a:ext cx="6324600" cy="304800"/>
            <a:chOff x="1200" y="3072"/>
            <a:chExt cx="3984" cy="192"/>
          </a:xfrm>
        </p:grpSpPr>
        <p:sp>
          <p:nvSpPr>
            <p:cNvPr id="25696" name="Line 95">
              <a:extLst>
                <a:ext uri="{FF2B5EF4-FFF2-40B4-BE49-F238E27FC236}">
                  <a16:creationId xmlns:a16="http://schemas.microsoft.com/office/drawing/2014/main" id="{CFF67E16-A38E-4917-AFD7-D749BCAC3F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3072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5697" name="Line 96">
              <a:extLst>
                <a:ext uri="{FF2B5EF4-FFF2-40B4-BE49-F238E27FC236}">
                  <a16:creationId xmlns:a16="http://schemas.microsoft.com/office/drawing/2014/main" id="{FDB8BE58-019D-4361-9FF3-3DBD0B24C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264"/>
              <a:ext cx="398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sr-Latn-RS"/>
            </a:p>
          </p:txBody>
        </p:sp>
        <p:sp>
          <p:nvSpPr>
            <p:cNvPr id="25698" name="Line 97">
              <a:extLst>
                <a:ext uri="{FF2B5EF4-FFF2-40B4-BE49-F238E27FC236}">
                  <a16:creationId xmlns:a16="http://schemas.microsoft.com/office/drawing/2014/main" id="{822B9974-D1D4-4614-8B6D-B2987155E3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3072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5699" name="Line 98">
              <a:extLst>
                <a:ext uri="{FF2B5EF4-FFF2-40B4-BE49-F238E27FC236}">
                  <a16:creationId xmlns:a16="http://schemas.microsoft.com/office/drawing/2014/main" id="{E3597794-AB63-41A1-9369-CB81A7E234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3072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5700" name="Line 99">
              <a:extLst>
                <a:ext uri="{FF2B5EF4-FFF2-40B4-BE49-F238E27FC236}">
                  <a16:creationId xmlns:a16="http://schemas.microsoft.com/office/drawing/2014/main" id="{AAE046DC-EC4C-4B22-B59A-5592EC4D86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3072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5701" name="Line 100">
              <a:extLst>
                <a:ext uri="{FF2B5EF4-FFF2-40B4-BE49-F238E27FC236}">
                  <a16:creationId xmlns:a16="http://schemas.microsoft.com/office/drawing/2014/main" id="{6C777409-3E49-49A1-945C-5BEDD9CD1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3072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5702" name="Line 101">
              <a:extLst>
                <a:ext uri="{FF2B5EF4-FFF2-40B4-BE49-F238E27FC236}">
                  <a16:creationId xmlns:a16="http://schemas.microsoft.com/office/drawing/2014/main" id="{49176BA4-7B60-43C2-98F8-C0A70F5BFE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0" y="3072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5703" name="Line 102">
              <a:extLst>
                <a:ext uri="{FF2B5EF4-FFF2-40B4-BE49-F238E27FC236}">
                  <a16:creationId xmlns:a16="http://schemas.microsoft.com/office/drawing/2014/main" id="{6087C83C-AE76-43D5-9C30-00318CF196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0" y="3072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5704" name="Line 103">
              <a:extLst>
                <a:ext uri="{FF2B5EF4-FFF2-40B4-BE49-F238E27FC236}">
                  <a16:creationId xmlns:a16="http://schemas.microsoft.com/office/drawing/2014/main" id="{96FCCBF0-C0EB-4160-909F-0E15ADCFC1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4" y="3072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</p:grpSp>
      <p:graphicFrame>
        <p:nvGraphicFramePr>
          <p:cNvPr id="443496" name="Group 104">
            <a:extLst>
              <a:ext uri="{FF2B5EF4-FFF2-40B4-BE49-F238E27FC236}">
                <a16:creationId xmlns:a16="http://schemas.microsoft.com/office/drawing/2014/main" id="{D6CB5DB8-4C70-4ABB-9B94-2BA9AE404E56}"/>
              </a:ext>
            </a:extLst>
          </p:cNvPr>
          <p:cNvGraphicFramePr>
            <a:graphicFrameLocks noGrp="1"/>
          </p:cNvGraphicFramePr>
          <p:nvPr/>
        </p:nvGraphicFramePr>
        <p:xfrm>
          <a:off x="2971800" y="5410200"/>
          <a:ext cx="7239000" cy="457200"/>
        </p:xfrm>
        <a:graphic>
          <a:graphicData uri="http://schemas.openxmlformats.org/drawingml/2006/table">
            <a:tbl>
              <a:tblPr/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112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>
            <a:extLst>
              <a:ext uri="{FF2B5EF4-FFF2-40B4-BE49-F238E27FC236}">
                <a16:creationId xmlns:a16="http://schemas.microsoft.com/office/drawing/2014/main" id="{C2D02FB9-BA6A-4062-9726-5C17BBEA30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18.05.2020.</a:t>
            </a:r>
            <a:endParaRPr lang="sr-Latn-CS" altLang="sr-Latn-RS" sz="1400"/>
          </a:p>
        </p:txBody>
      </p:sp>
      <p:sp>
        <p:nvSpPr>
          <p:cNvPr id="26627" name="Footer Placeholder 4">
            <a:extLst>
              <a:ext uri="{FF2B5EF4-FFF2-40B4-BE49-F238E27FC236}">
                <a16:creationId xmlns:a16="http://schemas.microsoft.com/office/drawing/2014/main" id="{23BB7821-3027-4E5A-B4B1-39D9528A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Binarni hip; Algoritmi sortiranja</a:t>
            </a:r>
          </a:p>
        </p:txBody>
      </p:sp>
      <p:sp>
        <p:nvSpPr>
          <p:cNvPr id="26629" name="Rectangle 2">
            <a:extLst>
              <a:ext uri="{FF2B5EF4-FFF2-40B4-BE49-F238E27FC236}">
                <a16:creationId xmlns:a16="http://schemas.microsoft.com/office/drawing/2014/main" id="{68E615F0-0052-47EB-B9DA-7777E09D9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z="2800" dirty="0"/>
              <a:t>Zadatak 4</a:t>
            </a:r>
            <a:endParaRPr lang="en-US" altLang="sr-Latn-RS" sz="2800" dirty="0"/>
          </a:p>
        </p:txBody>
      </p:sp>
      <p:sp>
        <p:nvSpPr>
          <p:cNvPr id="26630" name="Rectangle 3">
            <a:extLst>
              <a:ext uri="{FF2B5EF4-FFF2-40B4-BE49-F238E27FC236}">
                <a16:creationId xmlns:a16="http://schemas.microsoft.com/office/drawing/2014/main" id="{18302F6C-7D84-4635-BB96-CA917AFEE1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sl-SI" altLang="sr-Latn-RS"/>
              <a:t>Opisati sortiranje primenom metoda umetanja</a:t>
            </a:r>
            <a:br>
              <a:rPr lang="sl-SI" altLang="sr-Latn-RS"/>
            </a:br>
            <a:r>
              <a:rPr lang="sl-SI" altLang="sr-Latn-RS"/>
              <a:t>sa smanjenjem inkrementa.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l-SI" altLang="sr-Latn-RS"/>
              <a:t>Objasniti na </a:t>
            </a:r>
            <a:r>
              <a:rPr lang="hr-HR" altLang="sr-Latn-RS"/>
              <a:t>čemu se zasniva efikasnost ovog metoda, kako se bira sekvenca inkremenata i kolika je složenost metoda.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hr-HR" altLang="sr-Latn-RS"/>
              <a:t>Ilustrovati rad algoritma pri sortiranju niza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hr-HR" altLang="sr-Latn-RS"/>
              <a:t>			38, 70, 63, 94, 7, 82, 24, 11, 45, 53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hr-HR" altLang="sr-Latn-RS"/>
              <a:t>za sledeće vrednosti inkremenata: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hr-HR" altLang="sr-Latn-RS"/>
              <a:t>h</a:t>
            </a:r>
            <a:r>
              <a:rPr lang="hr-HR" altLang="sr-Latn-RS" baseline="-25000"/>
              <a:t>1</a:t>
            </a:r>
            <a:r>
              <a:rPr lang="hr-HR" altLang="sr-Latn-RS"/>
              <a:t>=5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hr-HR" altLang="sr-Latn-RS"/>
              <a:t>h</a:t>
            </a:r>
            <a:r>
              <a:rPr lang="hr-HR" altLang="sr-Latn-RS" baseline="-25000"/>
              <a:t>2</a:t>
            </a:r>
            <a:r>
              <a:rPr lang="hr-HR" altLang="sr-Latn-RS"/>
              <a:t>=3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hr-HR" altLang="sr-Latn-RS"/>
              <a:t>h</a:t>
            </a:r>
            <a:r>
              <a:rPr lang="hr-HR" altLang="sr-Latn-RS" baseline="-25000"/>
              <a:t>3</a:t>
            </a:r>
            <a:r>
              <a:rPr lang="hr-HR" altLang="sr-Latn-RS"/>
              <a:t>=1</a:t>
            </a:r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1620378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>
            <a:extLst>
              <a:ext uri="{FF2B5EF4-FFF2-40B4-BE49-F238E27FC236}">
                <a16:creationId xmlns:a16="http://schemas.microsoft.com/office/drawing/2014/main" id="{793EA85B-AEF6-42A4-AB15-FB40C07E21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18.05.2020.</a:t>
            </a:r>
            <a:endParaRPr lang="sr-Latn-CS" altLang="sr-Latn-RS" sz="1400"/>
          </a:p>
        </p:txBody>
      </p:sp>
      <p:sp>
        <p:nvSpPr>
          <p:cNvPr id="27651" name="Footer Placeholder 4">
            <a:extLst>
              <a:ext uri="{FF2B5EF4-FFF2-40B4-BE49-F238E27FC236}">
                <a16:creationId xmlns:a16="http://schemas.microsoft.com/office/drawing/2014/main" id="{9D1811D3-C9A8-418D-AB9B-255D1D2F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Binarni hip; Algoritmi sortiranja</a:t>
            </a:r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FA302359-33C7-4795-BAD3-0CFEBE2E86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z="2800" dirty="0"/>
              <a:t>Zadatak 4 – Rešenje</a:t>
            </a:r>
            <a:endParaRPr lang="en-US" altLang="sr-Latn-RS" sz="2800" dirty="0"/>
          </a:p>
        </p:txBody>
      </p:sp>
      <p:graphicFrame>
        <p:nvGraphicFramePr>
          <p:cNvPr id="445443" name="Group 3">
            <a:extLst>
              <a:ext uri="{FF2B5EF4-FFF2-40B4-BE49-F238E27FC236}">
                <a16:creationId xmlns:a16="http://schemas.microsoft.com/office/drawing/2014/main" id="{FC880F55-8A1A-4DCF-AC62-699718C266F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51100" y="914401"/>
          <a:ext cx="8064500" cy="396875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5467" name="Text Box 27">
            <a:extLst>
              <a:ext uri="{FF2B5EF4-FFF2-40B4-BE49-F238E27FC236}">
                <a16:creationId xmlns:a16="http://schemas.microsoft.com/office/drawing/2014/main" id="{6057002D-F2D1-4098-8198-078D18BE3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914400"/>
            <a:ext cx="8547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r-Latn-CS" altLang="sr-Latn-RS"/>
              <a:t>h</a:t>
            </a:r>
            <a:r>
              <a:rPr lang="sr-Latn-CS" altLang="sr-Latn-RS" baseline="-25000"/>
              <a:t>1</a:t>
            </a:r>
            <a:r>
              <a:rPr lang="sr-Latn-CS" altLang="sr-Latn-RS"/>
              <a:t> = 5</a:t>
            </a:r>
            <a:endParaRPr lang="en-US" altLang="sr-Latn-RS"/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521B6303-F912-4F81-8429-F0DC5E627127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1447800"/>
            <a:ext cx="4038600" cy="304800"/>
            <a:chOff x="1200" y="1008"/>
            <a:chExt cx="2304" cy="192"/>
          </a:xfrm>
        </p:grpSpPr>
        <p:sp>
          <p:nvSpPr>
            <p:cNvPr id="27798" name="Line 29">
              <a:extLst>
                <a:ext uri="{FF2B5EF4-FFF2-40B4-BE49-F238E27FC236}">
                  <a16:creationId xmlns:a16="http://schemas.microsoft.com/office/drawing/2014/main" id="{0595E043-4DB1-47C6-8CC1-788FCA76A1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1008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7799" name="Line 30">
              <a:extLst>
                <a:ext uri="{FF2B5EF4-FFF2-40B4-BE49-F238E27FC236}">
                  <a16:creationId xmlns:a16="http://schemas.microsoft.com/office/drawing/2014/main" id="{2B8E93C7-1B81-4C8E-BB22-6DE54174E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200"/>
              <a:ext cx="230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sr-Latn-RS"/>
            </a:p>
          </p:txBody>
        </p:sp>
        <p:sp>
          <p:nvSpPr>
            <p:cNvPr id="27800" name="Line 31">
              <a:extLst>
                <a:ext uri="{FF2B5EF4-FFF2-40B4-BE49-F238E27FC236}">
                  <a16:creationId xmlns:a16="http://schemas.microsoft.com/office/drawing/2014/main" id="{FA4330DA-9B9F-44CD-8984-8AA693B08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1008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3" name="Group 32">
            <a:extLst>
              <a:ext uri="{FF2B5EF4-FFF2-40B4-BE49-F238E27FC236}">
                <a16:creationId xmlns:a16="http://schemas.microsoft.com/office/drawing/2014/main" id="{5CBD0FDB-EEB1-4637-8761-9AD1BE5B8672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447800"/>
            <a:ext cx="4038600" cy="457200"/>
            <a:chOff x="1200" y="1008"/>
            <a:chExt cx="2304" cy="192"/>
          </a:xfrm>
        </p:grpSpPr>
        <p:sp>
          <p:nvSpPr>
            <p:cNvPr id="27795" name="Line 33">
              <a:extLst>
                <a:ext uri="{FF2B5EF4-FFF2-40B4-BE49-F238E27FC236}">
                  <a16:creationId xmlns:a16="http://schemas.microsoft.com/office/drawing/2014/main" id="{9E598566-8B70-4EA9-8267-E136BD078E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1008"/>
              <a:ext cx="0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7796" name="Line 34">
              <a:extLst>
                <a:ext uri="{FF2B5EF4-FFF2-40B4-BE49-F238E27FC236}">
                  <a16:creationId xmlns:a16="http://schemas.microsoft.com/office/drawing/2014/main" id="{B8F44065-14ED-4EF6-8A66-84E0010DC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200"/>
              <a:ext cx="230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sr-Latn-RS"/>
            </a:p>
          </p:txBody>
        </p:sp>
        <p:sp>
          <p:nvSpPr>
            <p:cNvPr id="27797" name="Line 35">
              <a:extLst>
                <a:ext uri="{FF2B5EF4-FFF2-40B4-BE49-F238E27FC236}">
                  <a16:creationId xmlns:a16="http://schemas.microsoft.com/office/drawing/2014/main" id="{60F04F80-A905-4537-82CF-D61A8D63C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1008"/>
              <a:ext cx="0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4" name="Group 36">
            <a:extLst>
              <a:ext uri="{FF2B5EF4-FFF2-40B4-BE49-F238E27FC236}">
                <a16:creationId xmlns:a16="http://schemas.microsoft.com/office/drawing/2014/main" id="{19ED9B26-6701-475D-BBC3-BE6357468EFC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447800"/>
            <a:ext cx="4038600" cy="609600"/>
            <a:chOff x="1200" y="1008"/>
            <a:chExt cx="2304" cy="192"/>
          </a:xfrm>
        </p:grpSpPr>
        <p:sp>
          <p:nvSpPr>
            <p:cNvPr id="27792" name="Line 37">
              <a:extLst>
                <a:ext uri="{FF2B5EF4-FFF2-40B4-BE49-F238E27FC236}">
                  <a16:creationId xmlns:a16="http://schemas.microsoft.com/office/drawing/2014/main" id="{8CE10B0B-836D-420A-95D0-70F59B26A8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1008"/>
              <a:ext cx="0" cy="192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7793" name="Line 38">
              <a:extLst>
                <a:ext uri="{FF2B5EF4-FFF2-40B4-BE49-F238E27FC236}">
                  <a16:creationId xmlns:a16="http://schemas.microsoft.com/office/drawing/2014/main" id="{E10A25A9-DA9C-40BD-B1E6-844F87E76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200"/>
              <a:ext cx="2304" cy="0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sr-Latn-RS"/>
            </a:p>
          </p:txBody>
        </p:sp>
        <p:sp>
          <p:nvSpPr>
            <p:cNvPr id="27794" name="Line 39">
              <a:extLst>
                <a:ext uri="{FF2B5EF4-FFF2-40B4-BE49-F238E27FC236}">
                  <a16:creationId xmlns:a16="http://schemas.microsoft.com/office/drawing/2014/main" id="{B3498808-7C44-4DED-B734-703DB97666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1008"/>
              <a:ext cx="0" cy="192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5" name="Group 40">
            <a:extLst>
              <a:ext uri="{FF2B5EF4-FFF2-40B4-BE49-F238E27FC236}">
                <a16:creationId xmlns:a16="http://schemas.microsoft.com/office/drawing/2014/main" id="{AB2BBCB7-D3DF-4E77-845B-FB2AFBB0FC51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447800"/>
            <a:ext cx="4038600" cy="762000"/>
            <a:chOff x="1200" y="1008"/>
            <a:chExt cx="2304" cy="192"/>
          </a:xfrm>
        </p:grpSpPr>
        <p:sp>
          <p:nvSpPr>
            <p:cNvPr id="27789" name="Line 41">
              <a:extLst>
                <a:ext uri="{FF2B5EF4-FFF2-40B4-BE49-F238E27FC236}">
                  <a16:creationId xmlns:a16="http://schemas.microsoft.com/office/drawing/2014/main" id="{50D2FA28-2833-4B7B-8737-40B949BD11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1008"/>
              <a:ext cx="0" cy="19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7790" name="Line 42">
              <a:extLst>
                <a:ext uri="{FF2B5EF4-FFF2-40B4-BE49-F238E27FC236}">
                  <a16:creationId xmlns:a16="http://schemas.microsoft.com/office/drawing/2014/main" id="{5AB98D82-8389-447E-B7CA-725C7D6C1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200"/>
              <a:ext cx="2304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sr-Latn-RS"/>
            </a:p>
          </p:txBody>
        </p:sp>
        <p:sp>
          <p:nvSpPr>
            <p:cNvPr id="27791" name="Line 43">
              <a:extLst>
                <a:ext uri="{FF2B5EF4-FFF2-40B4-BE49-F238E27FC236}">
                  <a16:creationId xmlns:a16="http://schemas.microsoft.com/office/drawing/2014/main" id="{7924DBEB-17A7-491A-9A77-9EE8F9F39D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1008"/>
              <a:ext cx="0" cy="19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6" name="Group 44">
            <a:extLst>
              <a:ext uri="{FF2B5EF4-FFF2-40B4-BE49-F238E27FC236}">
                <a16:creationId xmlns:a16="http://schemas.microsoft.com/office/drawing/2014/main" id="{0EEBA717-6BEC-46B6-974A-753A2E1D37DF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1447800"/>
            <a:ext cx="4038600" cy="914400"/>
            <a:chOff x="1200" y="1008"/>
            <a:chExt cx="2304" cy="192"/>
          </a:xfrm>
        </p:grpSpPr>
        <p:sp>
          <p:nvSpPr>
            <p:cNvPr id="27786" name="Line 45">
              <a:extLst>
                <a:ext uri="{FF2B5EF4-FFF2-40B4-BE49-F238E27FC236}">
                  <a16:creationId xmlns:a16="http://schemas.microsoft.com/office/drawing/2014/main" id="{A97DD18F-FFB8-4677-81E0-D0F406B1D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1008"/>
              <a:ext cx="0" cy="192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7787" name="Line 46">
              <a:extLst>
                <a:ext uri="{FF2B5EF4-FFF2-40B4-BE49-F238E27FC236}">
                  <a16:creationId xmlns:a16="http://schemas.microsoft.com/office/drawing/2014/main" id="{6FEA62D1-DB8F-4DDC-AEC9-F3E65A594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200"/>
              <a:ext cx="2304" cy="0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sr-Latn-RS"/>
            </a:p>
          </p:txBody>
        </p:sp>
        <p:sp>
          <p:nvSpPr>
            <p:cNvPr id="27788" name="Line 47">
              <a:extLst>
                <a:ext uri="{FF2B5EF4-FFF2-40B4-BE49-F238E27FC236}">
                  <a16:creationId xmlns:a16="http://schemas.microsoft.com/office/drawing/2014/main" id="{55CF83BE-5004-41E4-9F32-B88CB0A83C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1008"/>
              <a:ext cx="0" cy="192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</p:grpSp>
      <p:graphicFrame>
        <p:nvGraphicFramePr>
          <p:cNvPr id="445488" name="Group 48">
            <a:extLst>
              <a:ext uri="{FF2B5EF4-FFF2-40B4-BE49-F238E27FC236}">
                <a16:creationId xmlns:a16="http://schemas.microsoft.com/office/drawing/2014/main" id="{16067AD5-E86C-43BA-A1E1-128F1DFC20B8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2819400"/>
          <a:ext cx="8064500" cy="457200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63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94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5512" name="Text Box 72">
            <a:extLst>
              <a:ext uri="{FF2B5EF4-FFF2-40B4-BE49-F238E27FC236}">
                <a16:creationId xmlns:a16="http://schemas.microsoft.com/office/drawing/2014/main" id="{D6B63A7C-0024-440C-95FF-B3D32C02A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2879725"/>
            <a:ext cx="8547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r-Latn-CS" altLang="sr-Latn-RS"/>
              <a:t>h</a:t>
            </a:r>
            <a:r>
              <a:rPr lang="sr-Latn-CS" altLang="sr-Latn-RS" baseline="-25000"/>
              <a:t>2</a:t>
            </a:r>
            <a:r>
              <a:rPr lang="sr-Latn-CS" altLang="sr-Latn-RS"/>
              <a:t> = 3</a:t>
            </a:r>
            <a:endParaRPr lang="en-US" altLang="sr-Latn-RS"/>
          </a:p>
        </p:txBody>
      </p:sp>
      <p:grpSp>
        <p:nvGrpSpPr>
          <p:cNvPr id="7" name="Group 73">
            <a:extLst>
              <a:ext uri="{FF2B5EF4-FFF2-40B4-BE49-F238E27FC236}">
                <a16:creationId xmlns:a16="http://schemas.microsoft.com/office/drawing/2014/main" id="{5C83D718-2C74-43F1-AC46-8004C75F1303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352800"/>
            <a:ext cx="7239000" cy="304800"/>
            <a:chOff x="816" y="2112"/>
            <a:chExt cx="4560" cy="192"/>
          </a:xfrm>
        </p:grpSpPr>
        <p:sp>
          <p:nvSpPr>
            <p:cNvPr id="27781" name="Line 74">
              <a:extLst>
                <a:ext uri="{FF2B5EF4-FFF2-40B4-BE49-F238E27FC236}">
                  <a16:creationId xmlns:a16="http://schemas.microsoft.com/office/drawing/2014/main" id="{C14A7E9D-5A15-4795-9D5D-40F7782ECA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2112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7782" name="Line 75">
              <a:extLst>
                <a:ext uri="{FF2B5EF4-FFF2-40B4-BE49-F238E27FC236}">
                  <a16:creationId xmlns:a16="http://schemas.microsoft.com/office/drawing/2014/main" id="{4D6CB432-91EC-4B02-83CA-5D73599C3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304"/>
              <a:ext cx="456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sr-Latn-RS"/>
            </a:p>
          </p:txBody>
        </p:sp>
        <p:sp>
          <p:nvSpPr>
            <p:cNvPr id="27783" name="Line 76">
              <a:extLst>
                <a:ext uri="{FF2B5EF4-FFF2-40B4-BE49-F238E27FC236}">
                  <a16:creationId xmlns:a16="http://schemas.microsoft.com/office/drawing/2014/main" id="{38D0EEA6-6286-4C9B-8B4E-ABFAA0C005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2112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7784" name="Line 77">
              <a:extLst>
                <a:ext uri="{FF2B5EF4-FFF2-40B4-BE49-F238E27FC236}">
                  <a16:creationId xmlns:a16="http://schemas.microsoft.com/office/drawing/2014/main" id="{7E010283-00DC-4AEC-BED5-20AF5C7CD7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2112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7785" name="Line 78">
              <a:extLst>
                <a:ext uri="{FF2B5EF4-FFF2-40B4-BE49-F238E27FC236}">
                  <a16:creationId xmlns:a16="http://schemas.microsoft.com/office/drawing/2014/main" id="{A3AEDDA4-F86E-4E2D-BB5B-D7389E8E55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76" y="2112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8" name="Group 79">
            <a:extLst>
              <a:ext uri="{FF2B5EF4-FFF2-40B4-BE49-F238E27FC236}">
                <a16:creationId xmlns:a16="http://schemas.microsoft.com/office/drawing/2014/main" id="{1DB263CE-5B42-451A-899A-087ADB077D54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352800"/>
            <a:ext cx="4800600" cy="457200"/>
            <a:chOff x="1344" y="2112"/>
            <a:chExt cx="3024" cy="288"/>
          </a:xfrm>
        </p:grpSpPr>
        <p:sp>
          <p:nvSpPr>
            <p:cNvPr id="27777" name="Line 80">
              <a:extLst>
                <a:ext uri="{FF2B5EF4-FFF2-40B4-BE49-F238E27FC236}">
                  <a16:creationId xmlns:a16="http://schemas.microsoft.com/office/drawing/2014/main" id="{AADC21A2-B912-496A-A0ED-44A143EE5A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2112"/>
              <a:ext cx="0" cy="28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7778" name="Line 81">
              <a:extLst>
                <a:ext uri="{FF2B5EF4-FFF2-40B4-BE49-F238E27FC236}">
                  <a16:creationId xmlns:a16="http://schemas.microsoft.com/office/drawing/2014/main" id="{1987C61B-B5C9-4162-83B2-4D61545A49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00"/>
              <a:ext cx="302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sr-Latn-RS"/>
            </a:p>
          </p:txBody>
        </p:sp>
        <p:sp>
          <p:nvSpPr>
            <p:cNvPr id="27779" name="Line 82">
              <a:extLst>
                <a:ext uri="{FF2B5EF4-FFF2-40B4-BE49-F238E27FC236}">
                  <a16:creationId xmlns:a16="http://schemas.microsoft.com/office/drawing/2014/main" id="{ED21CF65-3006-4E85-90EA-1AC2366FB8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2112"/>
              <a:ext cx="0" cy="28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7780" name="Line 83">
              <a:extLst>
                <a:ext uri="{FF2B5EF4-FFF2-40B4-BE49-F238E27FC236}">
                  <a16:creationId xmlns:a16="http://schemas.microsoft.com/office/drawing/2014/main" id="{A8EEBD6C-3FCA-42ED-BE4E-95D85FAC3A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2112"/>
              <a:ext cx="0" cy="28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9" name="Group 84">
            <a:extLst>
              <a:ext uri="{FF2B5EF4-FFF2-40B4-BE49-F238E27FC236}">
                <a16:creationId xmlns:a16="http://schemas.microsoft.com/office/drawing/2014/main" id="{1DA41103-A868-430A-9893-242F11BBFA7B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3352800"/>
            <a:ext cx="4800600" cy="609600"/>
            <a:chOff x="1344" y="2112"/>
            <a:chExt cx="3024" cy="288"/>
          </a:xfrm>
        </p:grpSpPr>
        <p:sp>
          <p:nvSpPr>
            <p:cNvPr id="27773" name="Line 85">
              <a:extLst>
                <a:ext uri="{FF2B5EF4-FFF2-40B4-BE49-F238E27FC236}">
                  <a16:creationId xmlns:a16="http://schemas.microsoft.com/office/drawing/2014/main" id="{8060F8C5-76E6-4E0E-9ED6-CCE42D1321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2112"/>
              <a:ext cx="0" cy="288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7774" name="Line 86">
              <a:extLst>
                <a:ext uri="{FF2B5EF4-FFF2-40B4-BE49-F238E27FC236}">
                  <a16:creationId xmlns:a16="http://schemas.microsoft.com/office/drawing/2014/main" id="{55800927-C09F-4187-AB6D-A9D4F246E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00"/>
              <a:ext cx="3024" cy="0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sr-Latn-RS"/>
            </a:p>
          </p:txBody>
        </p:sp>
        <p:sp>
          <p:nvSpPr>
            <p:cNvPr id="27775" name="Line 87">
              <a:extLst>
                <a:ext uri="{FF2B5EF4-FFF2-40B4-BE49-F238E27FC236}">
                  <a16:creationId xmlns:a16="http://schemas.microsoft.com/office/drawing/2014/main" id="{E32EE7B8-9BF4-4B16-9611-FC17F111DE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2112"/>
              <a:ext cx="0" cy="288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7776" name="Line 88">
              <a:extLst>
                <a:ext uri="{FF2B5EF4-FFF2-40B4-BE49-F238E27FC236}">
                  <a16:creationId xmlns:a16="http://schemas.microsoft.com/office/drawing/2014/main" id="{B3A9F9FA-FA30-4C55-8865-2EF4DC1098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2112"/>
              <a:ext cx="0" cy="288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</p:grpSp>
      <p:graphicFrame>
        <p:nvGraphicFramePr>
          <p:cNvPr id="445529" name="Group 89">
            <a:extLst>
              <a:ext uri="{FF2B5EF4-FFF2-40B4-BE49-F238E27FC236}">
                <a16:creationId xmlns:a16="http://schemas.microsoft.com/office/drawing/2014/main" id="{613D5EF0-4C8D-413C-AD21-C696632D5DB9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4344989"/>
          <a:ext cx="8064500" cy="396875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5553" name="Text Box 113">
            <a:extLst>
              <a:ext uri="{FF2B5EF4-FFF2-40B4-BE49-F238E27FC236}">
                <a16:creationId xmlns:a16="http://schemas.microsoft.com/office/drawing/2014/main" id="{A145CDE4-8BDE-4DFD-907D-E4327E47C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4343400"/>
            <a:ext cx="8547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r-Latn-CS" altLang="sr-Latn-RS"/>
              <a:t>h</a:t>
            </a:r>
            <a:r>
              <a:rPr lang="sr-Latn-CS" altLang="sr-Latn-RS" baseline="-25000"/>
              <a:t>3</a:t>
            </a:r>
            <a:r>
              <a:rPr lang="sr-Latn-CS" altLang="sr-Latn-RS"/>
              <a:t> = 1</a:t>
            </a:r>
            <a:endParaRPr lang="en-US" altLang="sr-Latn-RS"/>
          </a:p>
        </p:txBody>
      </p:sp>
      <p:grpSp>
        <p:nvGrpSpPr>
          <p:cNvPr id="10" name="Group 114">
            <a:extLst>
              <a:ext uri="{FF2B5EF4-FFF2-40B4-BE49-F238E27FC236}">
                <a16:creationId xmlns:a16="http://schemas.microsoft.com/office/drawing/2014/main" id="{8134C781-014B-4252-9FD1-CB2594D30D09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800600"/>
            <a:ext cx="7239000" cy="304800"/>
            <a:chOff x="816" y="3024"/>
            <a:chExt cx="4560" cy="192"/>
          </a:xfrm>
        </p:grpSpPr>
        <p:sp>
          <p:nvSpPr>
            <p:cNvPr id="27762" name="Line 115">
              <a:extLst>
                <a:ext uri="{FF2B5EF4-FFF2-40B4-BE49-F238E27FC236}">
                  <a16:creationId xmlns:a16="http://schemas.microsoft.com/office/drawing/2014/main" id="{A17BE667-3136-43BA-9DE0-41F7DF7C4F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3024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7763" name="Line 116">
              <a:extLst>
                <a:ext uri="{FF2B5EF4-FFF2-40B4-BE49-F238E27FC236}">
                  <a16:creationId xmlns:a16="http://schemas.microsoft.com/office/drawing/2014/main" id="{C8025D6F-51FA-42F4-B687-123EB6E35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216"/>
              <a:ext cx="456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sr-Latn-RS"/>
            </a:p>
          </p:txBody>
        </p:sp>
        <p:sp>
          <p:nvSpPr>
            <p:cNvPr id="27764" name="Line 117">
              <a:extLst>
                <a:ext uri="{FF2B5EF4-FFF2-40B4-BE49-F238E27FC236}">
                  <a16:creationId xmlns:a16="http://schemas.microsoft.com/office/drawing/2014/main" id="{D4EDEB86-AA3B-435B-B2FF-977A005F81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3024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7765" name="Line 118">
              <a:extLst>
                <a:ext uri="{FF2B5EF4-FFF2-40B4-BE49-F238E27FC236}">
                  <a16:creationId xmlns:a16="http://schemas.microsoft.com/office/drawing/2014/main" id="{EBAB210C-E7F7-4781-B7DE-C047A1251E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4" y="3024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7766" name="Line 119">
              <a:extLst>
                <a:ext uri="{FF2B5EF4-FFF2-40B4-BE49-F238E27FC236}">
                  <a16:creationId xmlns:a16="http://schemas.microsoft.com/office/drawing/2014/main" id="{A7E05EDA-BF2D-4BC3-AFE7-25AAC7F9C2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76" y="3024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7767" name="Line 120">
              <a:extLst>
                <a:ext uri="{FF2B5EF4-FFF2-40B4-BE49-F238E27FC236}">
                  <a16:creationId xmlns:a16="http://schemas.microsoft.com/office/drawing/2014/main" id="{525277A1-F4E0-4473-8C59-5BACC4B2D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3024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7768" name="Line 121">
              <a:extLst>
                <a:ext uri="{FF2B5EF4-FFF2-40B4-BE49-F238E27FC236}">
                  <a16:creationId xmlns:a16="http://schemas.microsoft.com/office/drawing/2014/main" id="{7FEA978E-AB0E-477B-BAB5-68C1ED8F56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3024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7769" name="Line 122">
              <a:extLst>
                <a:ext uri="{FF2B5EF4-FFF2-40B4-BE49-F238E27FC236}">
                  <a16:creationId xmlns:a16="http://schemas.microsoft.com/office/drawing/2014/main" id="{ACEDE3B3-DBC1-45EA-9C3B-9CA7E4A22D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3024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7770" name="Line 123">
              <a:extLst>
                <a:ext uri="{FF2B5EF4-FFF2-40B4-BE49-F238E27FC236}">
                  <a16:creationId xmlns:a16="http://schemas.microsoft.com/office/drawing/2014/main" id="{90CDC97D-9ED6-4143-A29C-73A30403A1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024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7771" name="Line 124">
              <a:extLst>
                <a:ext uri="{FF2B5EF4-FFF2-40B4-BE49-F238E27FC236}">
                  <a16:creationId xmlns:a16="http://schemas.microsoft.com/office/drawing/2014/main" id="{5DA9B64F-14CB-4995-A2F6-0695C301B1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3024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7772" name="Line 125">
              <a:extLst>
                <a:ext uri="{FF2B5EF4-FFF2-40B4-BE49-F238E27FC236}">
                  <a16:creationId xmlns:a16="http://schemas.microsoft.com/office/drawing/2014/main" id="{1CBEC220-F4C9-4386-BBCA-CB27006288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0" y="3024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</p:grpSp>
      <p:graphicFrame>
        <p:nvGraphicFramePr>
          <p:cNvPr id="445566" name="Group 126">
            <a:extLst>
              <a:ext uri="{FF2B5EF4-FFF2-40B4-BE49-F238E27FC236}">
                <a16:creationId xmlns:a16="http://schemas.microsoft.com/office/drawing/2014/main" id="{FAE1660A-3374-4A33-9123-DBB01CC79926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5410200"/>
          <a:ext cx="8064500" cy="457200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38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53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63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82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94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375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>
            <a:extLst>
              <a:ext uri="{FF2B5EF4-FFF2-40B4-BE49-F238E27FC236}">
                <a16:creationId xmlns:a16="http://schemas.microsoft.com/office/drawing/2014/main" id="{92BF4163-6D0A-4F86-AD75-3174987C8FE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18.05.2020.</a:t>
            </a:r>
            <a:endParaRPr lang="sr-Latn-CS" altLang="sr-Latn-RS" sz="1400"/>
          </a:p>
        </p:txBody>
      </p:sp>
      <p:sp>
        <p:nvSpPr>
          <p:cNvPr id="28675" name="Footer Placeholder 4">
            <a:extLst>
              <a:ext uri="{FF2B5EF4-FFF2-40B4-BE49-F238E27FC236}">
                <a16:creationId xmlns:a16="http://schemas.microsoft.com/office/drawing/2014/main" id="{4430780D-A85D-48B9-88E9-0446F73A9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Binarni hip; Algoritmi sortiranja</a:t>
            </a:r>
          </a:p>
        </p:txBody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562BF488-A931-43C0-BAF7-D78404ACA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9464" y="234012"/>
            <a:ext cx="8911687" cy="1280890"/>
          </a:xfrm>
        </p:spPr>
        <p:txBody>
          <a:bodyPr/>
          <a:lstStyle/>
          <a:p>
            <a:pPr eaLnBrk="1" hangingPunct="1"/>
            <a:r>
              <a:rPr lang="sr-Latn-CS" altLang="sr-Latn-RS" sz="2800" dirty="0"/>
              <a:t>Zadatak 5</a:t>
            </a:r>
            <a:endParaRPr lang="en-US" altLang="sr-Latn-RS" sz="2800" dirty="0"/>
          </a:p>
        </p:txBody>
      </p:sp>
      <p:sp>
        <p:nvSpPr>
          <p:cNvPr id="28678" name="Rectangle 3">
            <a:extLst>
              <a:ext uri="{FF2B5EF4-FFF2-40B4-BE49-F238E27FC236}">
                <a16:creationId xmlns:a16="http://schemas.microsoft.com/office/drawing/2014/main" id="{41509E91-94BB-4A72-8DC5-16A677DDD7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838200"/>
            <a:ext cx="8229600" cy="137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hr-HR" altLang="sr-Latn-RS"/>
              <a:t>Ilustrovati rad algoritma direktne selekcije (</a:t>
            </a:r>
            <a:r>
              <a:rPr lang="hr-HR" altLang="sr-Latn-RS" i="1"/>
              <a:t>selection sort</a:t>
            </a:r>
            <a:r>
              <a:rPr lang="hr-HR" altLang="sr-Latn-RS"/>
              <a:t>) pri sortiranju niza:  1</a:t>
            </a:r>
            <a:r>
              <a:rPr lang="sl-SI" altLang="sr-Latn-RS"/>
              <a:t>3, 10, 4, 6, 8, 9, 7, 2, 1, 5</a:t>
            </a:r>
            <a:r>
              <a:rPr lang="en-US" altLang="sr-Latn-RS"/>
              <a:t> </a:t>
            </a:r>
          </a:p>
        </p:txBody>
      </p:sp>
      <p:sp>
        <p:nvSpPr>
          <p:cNvPr id="446468" name="Rectangle 4">
            <a:extLst>
              <a:ext uri="{FF2B5EF4-FFF2-40B4-BE49-F238E27FC236}">
                <a16:creationId xmlns:a16="http://schemas.microsoft.com/office/drawing/2014/main" id="{C140905D-7FDC-4A55-A330-595A28586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64" y="2174449"/>
            <a:ext cx="2746457" cy="409342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r-Latn-CS" altLang="sr-Latn-RS" u="sng"/>
              <a:t>SELECTION-SORT(</a:t>
            </a:r>
            <a:r>
              <a:rPr lang="sr-Latn-CS" altLang="sr-Latn-RS" i="1" u="sng"/>
              <a:t>a</a:t>
            </a:r>
            <a:r>
              <a:rPr lang="sr-Latn-CS" altLang="sr-Latn-RS" u="sng"/>
              <a:t>)</a:t>
            </a:r>
            <a:endParaRPr lang="en-US" altLang="sr-Latn-RS"/>
          </a:p>
          <a:p>
            <a:pPr eaLnBrk="1" hangingPunct="1"/>
            <a:r>
              <a:rPr lang="sr-Latn-CS" altLang="sr-Latn-RS" b="1"/>
              <a:t>for</a:t>
            </a:r>
            <a:r>
              <a:rPr lang="sr-Latn-CS" altLang="sr-Latn-RS"/>
              <a:t> </a:t>
            </a:r>
            <a:r>
              <a:rPr lang="sr-Latn-CS" altLang="sr-Latn-RS" i="1"/>
              <a:t>i</a:t>
            </a:r>
            <a:r>
              <a:rPr lang="sr-Latn-CS" altLang="sr-Latn-RS"/>
              <a:t> = 1 </a:t>
            </a:r>
            <a:r>
              <a:rPr lang="sr-Latn-CS" altLang="sr-Latn-RS" b="1"/>
              <a:t>to</a:t>
            </a:r>
            <a:r>
              <a:rPr lang="sr-Latn-CS" altLang="sr-Latn-RS"/>
              <a:t> </a:t>
            </a:r>
            <a:r>
              <a:rPr lang="sr-Latn-CS" altLang="sr-Latn-RS" i="1"/>
              <a:t>n </a:t>
            </a:r>
            <a:r>
              <a:rPr lang="sr-Latn-CS" altLang="sr-Latn-RS"/>
              <a:t>- 1 </a:t>
            </a:r>
            <a:r>
              <a:rPr lang="sr-Latn-CS" altLang="sr-Latn-RS" b="1"/>
              <a:t>do</a:t>
            </a:r>
            <a:endParaRPr lang="en-US" altLang="sr-Latn-RS"/>
          </a:p>
          <a:p>
            <a:pPr eaLnBrk="1" hangingPunct="1"/>
            <a:r>
              <a:rPr lang="sr-Latn-CS" altLang="sr-Latn-RS" i="1"/>
              <a:t>  min</a:t>
            </a:r>
            <a:r>
              <a:rPr lang="sr-Latn-CS" altLang="sr-Latn-RS"/>
              <a:t> = </a:t>
            </a:r>
            <a:r>
              <a:rPr lang="sr-Latn-CS" altLang="sr-Latn-RS" i="1"/>
              <a:t>a</a:t>
            </a:r>
            <a:r>
              <a:rPr lang="sr-Latn-CS" altLang="sr-Latn-RS"/>
              <a:t>[</a:t>
            </a:r>
            <a:r>
              <a:rPr lang="sr-Latn-CS" altLang="sr-Latn-RS" i="1"/>
              <a:t>i</a:t>
            </a:r>
            <a:r>
              <a:rPr lang="sr-Latn-CS" altLang="sr-Latn-RS"/>
              <a:t>]</a:t>
            </a:r>
            <a:endParaRPr lang="en-US" altLang="sr-Latn-RS"/>
          </a:p>
          <a:p>
            <a:pPr eaLnBrk="1" hangingPunct="1"/>
            <a:r>
              <a:rPr lang="sr-Latn-CS" altLang="sr-Latn-RS" i="1"/>
              <a:t>  pos</a:t>
            </a:r>
            <a:r>
              <a:rPr lang="sr-Latn-CS" altLang="sr-Latn-RS"/>
              <a:t> = </a:t>
            </a:r>
            <a:r>
              <a:rPr lang="sr-Latn-CS" altLang="sr-Latn-RS" i="1"/>
              <a:t>i</a:t>
            </a:r>
            <a:endParaRPr lang="en-US" altLang="sr-Latn-RS"/>
          </a:p>
          <a:p>
            <a:pPr eaLnBrk="1" hangingPunct="1"/>
            <a:r>
              <a:rPr lang="sr-Latn-CS" altLang="sr-Latn-RS" b="1"/>
              <a:t>  for</a:t>
            </a:r>
            <a:r>
              <a:rPr lang="sr-Latn-CS" altLang="sr-Latn-RS"/>
              <a:t> </a:t>
            </a:r>
            <a:r>
              <a:rPr lang="sr-Latn-CS" altLang="sr-Latn-RS" i="1"/>
              <a:t>j</a:t>
            </a:r>
            <a:r>
              <a:rPr lang="sr-Latn-CS" altLang="sr-Latn-RS"/>
              <a:t> = </a:t>
            </a:r>
            <a:r>
              <a:rPr lang="sr-Latn-CS" altLang="sr-Latn-RS" i="1"/>
              <a:t>i </a:t>
            </a:r>
            <a:r>
              <a:rPr lang="sr-Latn-CS" altLang="sr-Latn-RS"/>
              <a:t>+ 1 </a:t>
            </a:r>
            <a:r>
              <a:rPr lang="sr-Latn-CS" altLang="sr-Latn-RS" b="1"/>
              <a:t>to</a:t>
            </a:r>
            <a:r>
              <a:rPr lang="sr-Latn-CS" altLang="sr-Latn-RS"/>
              <a:t> </a:t>
            </a:r>
            <a:r>
              <a:rPr lang="sr-Latn-CS" altLang="sr-Latn-RS" i="1"/>
              <a:t>n</a:t>
            </a:r>
            <a:r>
              <a:rPr lang="sr-Latn-CS" altLang="sr-Latn-RS"/>
              <a:t> </a:t>
            </a:r>
            <a:r>
              <a:rPr lang="sr-Latn-CS" altLang="sr-Latn-RS" b="1"/>
              <a:t>do</a:t>
            </a:r>
            <a:endParaRPr lang="en-US" altLang="sr-Latn-RS"/>
          </a:p>
          <a:p>
            <a:pPr eaLnBrk="1" hangingPunct="1"/>
            <a:r>
              <a:rPr lang="sr-Latn-CS" altLang="sr-Latn-RS"/>
              <a:t>	</a:t>
            </a:r>
            <a:r>
              <a:rPr lang="sr-Latn-CS" altLang="sr-Latn-RS" b="1"/>
              <a:t>if </a:t>
            </a:r>
            <a:r>
              <a:rPr lang="sr-Latn-CS" altLang="sr-Latn-RS"/>
              <a:t>(</a:t>
            </a:r>
            <a:r>
              <a:rPr lang="sr-Latn-CS" altLang="sr-Latn-RS" i="1"/>
              <a:t>a</a:t>
            </a:r>
            <a:r>
              <a:rPr lang="sr-Latn-CS" altLang="sr-Latn-RS"/>
              <a:t>[</a:t>
            </a:r>
            <a:r>
              <a:rPr lang="sr-Latn-CS" altLang="sr-Latn-RS" i="1"/>
              <a:t>j</a:t>
            </a:r>
            <a:r>
              <a:rPr lang="sr-Latn-CS" altLang="sr-Latn-RS"/>
              <a:t>] </a:t>
            </a:r>
            <a:r>
              <a:rPr lang="en-US" altLang="sr-Latn-RS"/>
              <a:t>&lt;</a:t>
            </a:r>
            <a:r>
              <a:rPr lang="sr-Latn-CS" altLang="sr-Latn-RS"/>
              <a:t> </a:t>
            </a:r>
            <a:r>
              <a:rPr lang="sr-Latn-CS" altLang="sr-Latn-RS" i="1"/>
              <a:t>min)</a:t>
            </a:r>
            <a:r>
              <a:rPr lang="sr-Latn-CS" altLang="sr-Latn-RS"/>
              <a:t> </a:t>
            </a:r>
            <a:r>
              <a:rPr lang="sr-Latn-CS" altLang="sr-Latn-RS" b="1"/>
              <a:t>then</a:t>
            </a:r>
            <a:endParaRPr lang="en-US" altLang="sr-Latn-RS"/>
          </a:p>
          <a:p>
            <a:pPr eaLnBrk="1" hangingPunct="1"/>
            <a:r>
              <a:rPr lang="sr-Latn-CS" altLang="sr-Latn-RS"/>
              <a:t>		</a:t>
            </a:r>
            <a:r>
              <a:rPr lang="sr-Latn-CS" altLang="sr-Latn-RS" i="1"/>
              <a:t>min</a:t>
            </a:r>
            <a:r>
              <a:rPr lang="sr-Latn-CS" altLang="sr-Latn-RS"/>
              <a:t> = </a:t>
            </a:r>
            <a:r>
              <a:rPr lang="sr-Latn-CS" altLang="sr-Latn-RS" i="1"/>
              <a:t>a</a:t>
            </a:r>
            <a:r>
              <a:rPr lang="sr-Latn-CS" altLang="sr-Latn-RS"/>
              <a:t>[</a:t>
            </a:r>
            <a:r>
              <a:rPr lang="sr-Latn-CS" altLang="sr-Latn-RS" i="1"/>
              <a:t>j</a:t>
            </a:r>
            <a:r>
              <a:rPr lang="sr-Latn-CS" altLang="sr-Latn-RS"/>
              <a:t>]</a:t>
            </a:r>
            <a:endParaRPr lang="en-US" altLang="sr-Latn-RS"/>
          </a:p>
          <a:p>
            <a:pPr eaLnBrk="1" hangingPunct="1"/>
            <a:r>
              <a:rPr lang="sr-Latn-CS" altLang="sr-Latn-RS"/>
              <a:t>		</a:t>
            </a:r>
            <a:r>
              <a:rPr lang="sr-Latn-CS" altLang="sr-Latn-RS" i="1"/>
              <a:t>pos</a:t>
            </a:r>
            <a:r>
              <a:rPr lang="sr-Latn-CS" altLang="sr-Latn-RS"/>
              <a:t> = </a:t>
            </a:r>
            <a:r>
              <a:rPr lang="sr-Latn-CS" altLang="sr-Latn-RS" i="1"/>
              <a:t>j</a:t>
            </a:r>
            <a:endParaRPr lang="en-US" altLang="sr-Latn-RS"/>
          </a:p>
          <a:p>
            <a:pPr eaLnBrk="1" hangingPunct="1"/>
            <a:r>
              <a:rPr lang="sr-Latn-CS" altLang="sr-Latn-RS"/>
              <a:t>	</a:t>
            </a:r>
            <a:r>
              <a:rPr lang="sr-Latn-CS" altLang="sr-Latn-RS" b="1"/>
              <a:t>end_if</a:t>
            </a:r>
            <a:endParaRPr lang="en-US" altLang="sr-Latn-RS"/>
          </a:p>
          <a:p>
            <a:pPr eaLnBrk="1" hangingPunct="1"/>
            <a:r>
              <a:rPr lang="sr-Latn-CS" altLang="sr-Latn-RS" b="1"/>
              <a:t>  end_for</a:t>
            </a:r>
            <a:endParaRPr lang="en-US" altLang="sr-Latn-RS"/>
          </a:p>
          <a:p>
            <a:pPr eaLnBrk="1" hangingPunct="1"/>
            <a:r>
              <a:rPr lang="sr-Latn-CS" altLang="sr-Latn-RS" i="1"/>
              <a:t>  a</a:t>
            </a:r>
            <a:r>
              <a:rPr lang="sr-Latn-CS" altLang="sr-Latn-RS"/>
              <a:t>[</a:t>
            </a:r>
            <a:r>
              <a:rPr lang="sr-Latn-CS" altLang="sr-Latn-RS" i="1"/>
              <a:t>pos</a:t>
            </a:r>
            <a:r>
              <a:rPr lang="sr-Latn-CS" altLang="sr-Latn-RS"/>
              <a:t>] = </a:t>
            </a:r>
            <a:r>
              <a:rPr lang="sr-Latn-CS" altLang="sr-Latn-RS" i="1"/>
              <a:t>a</a:t>
            </a:r>
            <a:r>
              <a:rPr lang="sr-Latn-CS" altLang="sr-Latn-RS"/>
              <a:t>[</a:t>
            </a:r>
            <a:r>
              <a:rPr lang="sr-Latn-CS" altLang="sr-Latn-RS" i="1"/>
              <a:t>i</a:t>
            </a:r>
            <a:r>
              <a:rPr lang="sr-Latn-CS" altLang="sr-Latn-RS"/>
              <a:t>]</a:t>
            </a:r>
            <a:endParaRPr lang="en-US" altLang="sr-Latn-RS"/>
          </a:p>
          <a:p>
            <a:pPr eaLnBrk="1" hangingPunct="1"/>
            <a:r>
              <a:rPr lang="sr-Latn-CS" altLang="sr-Latn-RS" i="1"/>
              <a:t>  a</a:t>
            </a:r>
            <a:r>
              <a:rPr lang="sr-Latn-CS" altLang="sr-Latn-RS"/>
              <a:t>[</a:t>
            </a:r>
            <a:r>
              <a:rPr lang="sr-Latn-CS" altLang="sr-Latn-RS" i="1"/>
              <a:t>i</a:t>
            </a:r>
            <a:r>
              <a:rPr lang="sr-Latn-CS" altLang="sr-Latn-RS"/>
              <a:t>] = </a:t>
            </a:r>
            <a:r>
              <a:rPr lang="sr-Latn-CS" altLang="sr-Latn-RS" i="1"/>
              <a:t>min</a:t>
            </a:r>
            <a:endParaRPr lang="sr-Latn-CS" altLang="sr-Latn-RS" b="1"/>
          </a:p>
          <a:p>
            <a:pPr eaLnBrk="1" hangingPunct="1"/>
            <a:r>
              <a:rPr lang="sr-Latn-CS" altLang="sr-Latn-RS" b="1"/>
              <a:t>end_for</a:t>
            </a:r>
            <a:r>
              <a:rPr lang="en-US" altLang="sr-Latn-RS"/>
              <a:t> </a:t>
            </a:r>
          </a:p>
        </p:txBody>
      </p:sp>
      <p:sp>
        <p:nvSpPr>
          <p:cNvPr id="446469" name="Text Box 5">
            <a:extLst>
              <a:ext uri="{FF2B5EF4-FFF2-40B4-BE49-F238E27FC236}">
                <a16:creationId xmlns:a16="http://schemas.microsoft.com/office/drawing/2014/main" id="{64F991F7-61B0-45F4-88CB-7E8158041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209801"/>
            <a:ext cx="48006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r-Latn-CS" altLang="sr-Latn-RS"/>
              <a:t>U svakom ciklusu </a:t>
            </a:r>
            <a:r>
              <a:rPr lang="sr-Latn-CS" altLang="sr-Latn-RS" i="1"/>
              <a:t>i </a:t>
            </a:r>
          </a:p>
          <a:p>
            <a:pPr eaLnBrk="1" hangingPunct="1">
              <a:buFontTx/>
              <a:buChar char="•"/>
            </a:pPr>
            <a:r>
              <a:rPr lang="sr-Latn-CS" altLang="sr-Latn-RS"/>
              <a:t>algoritam pronalazi element najmanje vrednosti u  neobrađenom delu niza</a:t>
            </a:r>
          </a:p>
          <a:p>
            <a:pPr eaLnBrk="1" hangingPunct="1">
              <a:buFontTx/>
              <a:buChar char="•"/>
            </a:pPr>
            <a:r>
              <a:rPr lang="sr-Latn-CS" altLang="sr-Latn-RS"/>
              <a:t>menja mesta uočenom minimalnom elementu sa elementom </a:t>
            </a:r>
            <a:r>
              <a:rPr lang="sr-Latn-CS" altLang="sr-Latn-RS" i="1"/>
              <a:t>i</a:t>
            </a:r>
          </a:p>
          <a:p>
            <a:pPr eaLnBrk="1" hangingPunct="1">
              <a:buFontTx/>
              <a:buChar char="•"/>
            </a:pPr>
            <a:endParaRPr lang="sr-Latn-CS" altLang="sr-Latn-RS" i="1"/>
          </a:p>
          <a:p>
            <a:pPr eaLnBrk="1" hangingPunct="1"/>
            <a:r>
              <a:rPr lang="sr-Latn-CS" altLang="sr-Latn-RS"/>
              <a:t>Performanse:</a:t>
            </a:r>
          </a:p>
          <a:p>
            <a:pPr eaLnBrk="1" hangingPunct="1">
              <a:buFontTx/>
              <a:buChar char="•"/>
            </a:pPr>
            <a:r>
              <a:rPr lang="sr-Latn-CS" altLang="sr-Latn-RS"/>
              <a:t>najgori slučaj O(n</a:t>
            </a:r>
            <a:r>
              <a:rPr lang="sr-Latn-CS" altLang="sr-Latn-RS" baseline="30000"/>
              <a:t>2</a:t>
            </a:r>
            <a:r>
              <a:rPr lang="sr-Latn-CS" altLang="sr-Latn-RS"/>
              <a:t>)</a:t>
            </a:r>
          </a:p>
          <a:p>
            <a:pPr eaLnBrk="1" hangingPunct="1">
              <a:buFontTx/>
              <a:buChar char="•"/>
            </a:pPr>
            <a:r>
              <a:rPr lang="sr-Latn-CS" altLang="sr-Latn-RS"/>
              <a:t>pretraga ne zavisi od uređenosti niza, pa je prosečna i najbolja takođe O(n</a:t>
            </a:r>
            <a:r>
              <a:rPr lang="sr-Latn-CS" altLang="sr-Latn-RS" baseline="30000"/>
              <a:t>2</a:t>
            </a:r>
            <a:r>
              <a:rPr lang="sr-Latn-CS" altLang="sr-Latn-RS"/>
              <a:t>)</a:t>
            </a:r>
          </a:p>
          <a:p>
            <a:pPr eaLnBrk="1" hangingPunct="1">
              <a:buFontTx/>
              <a:buChar char="•"/>
            </a:pPr>
            <a:r>
              <a:rPr lang="sr-Latn-CS" altLang="sr-Latn-RS"/>
              <a:t>za razliku od INSERTION-SORT-a, algoritam zahteva da ceo niz bude u dostupan pre početka izvršavanja</a:t>
            </a:r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2985625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>
            <a:extLst>
              <a:ext uri="{FF2B5EF4-FFF2-40B4-BE49-F238E27FC236}">
                <a16:creationId xmlns:a16="http://schemas.microsoft.com/office/drawing/2014/main" id="{A92AF3C5-3C07-446B-9B85-B0296A0731A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18.05.2020.</a:t>
            </a:r>
            <a:endParaRPr lang="sr-Latn-CS" altLang="sr-Latn-RS" sz="1400"/>
          </a:p>
        </p:txBody>
      </p:sp>
      <p:sp>
        <p:nvSpPr>
          <p:cNvPr id="29699" name="Footer Placeholder 4">
            <a:extLst>
              <a:ext uri="{FF2B5EF4-FFF2-40B4-BE49-F238E27FC236}">
                <a16:creationId xmlns:a16="http://schemas.microsoft.com/office/drawing/2014/main" id="{567BD32A-6D39-4F7D-A389-C8180AF3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Binarni hip; Algoritmi sortiranja</a:t>
            </a:r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24E49073-51B0-41F7-AB27-B48A0EECBC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z="2800" dirty="0"/>
              <a:t>Zadatak 5 – Rešenje</a:t>
            </a:r>
            <a:endParaRPr lang="en-US" altLang="sr-Latn-RS" sz="2800" dirty="0"/>
          </a:p>
        </p:txBody>
      </p:sp>
      <p:graphicFrame>
        <p:nvGraphicFramePr>
          <p:cNvPr id="447491" name="Group 3">
            <a:extLst>
              <a:ext uri="{FF2B5EF4-FFF2-40B4-BE49-F238E27FC236}">
                <a16:creationId xmlns:a16="http://schemas.microsoft.com/office/drawing/2014/main" id="{B74BBCAB-7960-4CB1-8367-8D16344A0FA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990601"/>
          <a:ext cx="8229600" cy="396875"/>
        </p:xfrm>
        <a:graphic>
          <a:graphicData uri="http://schemas.openxmlformats.org/drawingml/2006/table">
            <a:tbl>
              <a:tblPr/>
              <a:tblGrid>
                <a:gridCol w="8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7515" name="Text Box 27">
            <a:extLst>
              <a:ext uri="{FF2B5EF4-FFF2-40B4-BE49-F238E27FC236}">
                <a16:creationId xmlns:a16="http://schemas.microsoft.com/office/drawing/2014/main" id="{3C415256-B384-4C2E-9364-9BA9BF81E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447801"/>
            <a:ext cx="24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r-Latn-CS" altLang="sr-Latn-RS"/>
              <a:t>i</a:t>
            </a:r>
            <a:endParaRPr lang="en-US" altLang="sr-Latn-RS"/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068F2781-124E-42B6-AA3B-D1F7C9681495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057400" y="914400"/>
            <a:ext cx="8077200" cy="304800"/>
            <a:chOff x="864" y="816"/>
            <a:chExt cx="4512" cy="192"/>
          </a:xfrm>
        </p:grpSpPr>
        <p:sp>
          <p:nvSpPr>
            <p:cNvPr id="29819" name="Line 29">
              <a:extLst>
                <a:ext uri="{FF2B5EF4-FFF2-40B4-BE49-F238E27FC236}">
                  <a16:creationId xmlns:a16="http://schemas.microsoft.com/office/drawing/2014/main" id="{C6CBAFCA-5259-4C72-8463-07042A32AF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816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9820" name="Line 30">
              <a:extLst>
                <a:ext uri="{FF2B5EF4-FFF2-40B4-BE49-F238E27FC236}">
                  <a16:creationId xmlns:a16="http://schemas.microsoft.com/office/drawing/2014/main" id="{47480997-1E38-4625-ADC1-D9739CC2E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008"/>
              <a:ext cx="451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9821" name="Line 31">
              <a:extLst>
                <a:ext uri="{FF2B5EF4-FFF2-40B4-BE49-F238E27FC236}">
                  <a16:creationId xmlns:a16="http://schemas.microsoft.com/office/drawing/2014/main" id="{5E65C081-EAE5-4243-B220-792BAB124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816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</p:grpSp>
      <p:sp>
        <p:nvSpPr>
          <p:cNvPr id="447520" name="Text Box 32">
            <a:extLst>
              <a:ext uri="{FF2B5EF4-FFF2-40B4-BE49-F238E27FC236}">
                <a16:creationId xmlns:a16="http://schemas.microsoft.com/office/drawing/2014/main" id="{6BCBC088-5140-4661-A769-3B11A2EE0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1" y="1447801"/>
            <a:ext cx="59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r-Latn-CS" altLang="sr-Latn-RS"/>
              <a:t>min</a:t>
            </a:r>
            <a:endParaRPr lang="en-US" altLang="sr-Latn-RS"/>
          </a:p>
        </p:txBody>
      </p:sp>
      <p:graphicFrame>
        <p:nvGraphicFramePr>
          <p:cNvPr id="447521" name="Group 33">
            <a:extLst>
              <a:ext uri="{FF2B5EF4-FFF2-40B4-BE49-F238E27FC236}">
                <a16:creationId xmlns:a16="http://schemas.microsoft.com/office/drawing/2014/main" id="{E23409A4-1292-47C6-BEBB-4713CB378A2B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2133601"/>
          <a:ext cx="8229600" cy="396875"/>
        </p:xfrm>
        <a:graphic>
          <a:graphicData uri="http://schemas.openxmlformats.org/drawingml/2006/table">
            <a:tbl>
              <a:tblPr/>
              <a:tblGrid>
                <a:gridCol w="8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7545" name="Text Box 57">
            <a:extLst>
              <a:ext uri="{FF2B5EF4-FFF2-40B4-BE49-F238E27FC236}">
                <a16:creationId xmlns:a16="http://schemas.microsoft.com/office/drawing/2014/main" id="{C03CBFBF-9AA0-4A38-BBA8-2AB7F814C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90801"/>
            <a:ext cx="24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r-Latn-CS" altLang="sr-Latn-RS"/>
              <a:t>i</a:t>
            </a:r>
            <a:endParaRPr lang="en-US" altLang="sr-Latn-RS"/>
          </a:p>
        </p:txBody>
      </p:sp>
      <p:grpSp>
        <p:nvGrpSpPr>
          <p:cNvPr id="3" name="Group 58">
            <a:extLst>
              <a:ext uri="{FF2B5EF4-FFF2-40B4-BE49-F238E27FC236}">
                <a16:creationId xmlns:a16="http://schemas.microsoft.com/office/drawing/2014/main" id="{860ADA51-BCFE-40F1-A79F-C9AC4861CC2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95600" y="2032000"/>
            <a:ext cx="7239000" cy="304800"/>
            <a:chOff x="864" y="816"/>
            <a:chExt cx="4512" cy="192"/>
          </a:xfrm>
        </p:grpSpPr>
        <p:sp>
          <p:nvSpPr>
            <p:cNvPr id="29816" name="Line 59">
              <a:extLst>
                <a:ext uri="{FF2B5EF4-FFF2-40B4-BE49-F238E27FC236}">
                  <a16:creationId xmlns:a16="http://schemas.microsoft.com/office/drawing/2014/main" id="{47868667-AA83-413A-A144-9B4D90450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816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9817" name="Line 60">
              <a:extLst>
                <a:ext uri="{FF2B5EF4-FFF2-40B4-BE49-F238E27FC236}">
                  <a16:creationId xmlns:a16="http://schemas.microsoft.com/office/drawing/2014/main" id="{948E6718-AC6F-41C1-848C-E4E357504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008"/>
              <a:ext cx="451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9818" name="Line 61">
              <a:extLst>
                <a:ext uri="{FF2B5EF4-FFF2-40B4-BE49-F238E27FC236}">
                  <a16:creationId xmlns:a16="http://schemas.microsoft.com/office/drawing/2014/main" id="{6A687E94-C449-41E4-AE4C-D7B47216BC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816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</p:grpSp>
      <p:sp>
        <p:nvSpPr>
          <p:cNvPr id="447550" name="Text Box 62">
            <a:extLst>
              <a:ext uri="{FF2B5EF4-FFF2-40B4-BE49-F238E27FC236}">
                <a16:creationId xmlns:a16="http://schemas.microsoft.com/office/drawing/2014/main" id="{4A55436F-BBD2-417A-BF99-C45976DBE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1" y="2590801"/>
            <a:ext cx="59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r-Latn-CS" altLang="sr-Latn-RS"/>
              <a:t>min</a:t>
            </a:r>
            <a:endParaRPr lang="en-US" altLang="sr-Latn-RS"/>
          </a:p>
        </p:txBody>
      </p:sp>
      <p:graphicFrame>
        <p:nvGraphicFramePr>
          <p:cNvPr id="447551" name="Group 63">
            <a:extLst>
              <a:ext uri="{FF2B5EF4-FFF2-40B4-BE49-F238E27FC236}">
                <a16:creationId xmlns:a16="http://schemas.microsoft.com/office/drawing/2014/main" id="{AB54C619-7EA2-4093-A8F1-CC78F96C2D99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3276601"/>
          <a:ext cx="8229600" cy="396875"/>
        </p:xfrm>
        <a:graphic>
          <a:graphicData uri="http://schemas.openxmlformats.org/drawingml/2006/table">
            <a:tbl>
              <a:tblPr/>
              <a:tblGrid>
                <a:gridCol w="8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7575" name="Text Box 87">
            <a:extLst>
              <a:ext uri="{FF2B5EF4-FFF2-40B4-BE49-F238E27FC236}">
                <a16:creationId xmlns:a16="http://schemas.microsoft.com/office/drawing/2014/main" id="{BDB20C12-6840-444E-92E1-435AB0819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717926"/>
            <a:ext cx="24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r-Latn-CS" altLang="sr-Latn-RS"/>
              <a:t>i</a:t>
            </a:r>
            <a:endParaRPr lang="en-US" altLang="sr-Latn-RS"/>
          </a:p>
        </p:txBody>
      </p:sp>
      <p:grpSp>
        <p:nvGrpSpPr>
          <p:cNvPr id="4" name="Group 88">
            <a:extLst>
              <a:ext uri="{FF2B5EF4-FFF2-40B4-BE49-F238E27FC236}">
                <a16:creationId xmlns:a16="http://schemas.microsoft.com/office/drawing/2014/main" id="{5C7D1027-9325-4FB5-AE0C-5F4FC1875A5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3733800" y="3124200"/>
            <a:ext cx="6400800" cy="304800"/>
            <a:chOff x="864" y="816"/>
            <a:chExt cx="4512" cy="192"/>
          </a:xfrm>
        </p:grpSpPr>
        <p:sp>
          <p:nvSpPr>
            <p:cNvPr id="29813" name="Line 89">
              <a:extLst>
                <a:ext uri="{FF2B5EF4-FFF2-40B4-BE49-F238E27FC236}">
                  <a16:creationId xmlns:a16="http://schemas.microsoft.com/office/drawing/2014/main" id="{564A189E-DEFE-4580-AE22-2A0BF1B07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816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9814" name="Line 90">
              <a:extLst>
                <a:ext uri="{FF2B5EF4-FFF2-40B4-BE49-F238E27FC236}">
                  <a16:creationId xmlns:a16="http://schemas.microsoft.com/office/drawing/2014/main" id="{72460014-3953-4298-A3F4-8DF9DB1C64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008"/>
              <a:ext cx="451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9815" name="Line 91">
              <a:extLst>
                <a:ext uri="{FF2B5EF4-FFF2-40B4-BE49-F238E27FC236}">
                  <a16:creationId xmlns:a16="http://schemas.microsoft.com/office/drawing/2014/main" id="{25D847AF-B448-4443-8C0C-A76EF757F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816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</p:grpSp>
      <p:sp>
        <p:nvSpPr>
          <p:cNvPr id="447580" name="Text Box 92">
            <a:extLst>
              <a:ext uri="{FF2B5EF4-FFF2-40B4-BE49-F238E27FC236}">
                <a16:creationId xmlns:a16="http://schemas.microsoft.com/office/drawing/2014/main" id="{BE8694CA-0062-4D91-A558-2096F5FA5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1" y="3717926"/>
            <a:ext cx="59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r-Latn-CS" altLang="sr-Latn-RS"/>
              <a:t>min</a:t>
            </a:r>
            <a:endParaRPr lang="en-US" altLang="sr-Latn-RS"/>
          </a:p>
        </p:txBody>
      </p:sp>
      <p:graphicFrame>
        <p:nvGraphicFramePr>
          <p:cNvPr id="447581" name="Group 93">
            <a:extLst>
              <a:ext uri="{FF2B5EF4-FFF2-40B4-BE49-F238E27FC236}">
                <a16:creationId xmlns:a16="http://schemas.microsoft.com/office/drawing/2014/main" id="{821F33FA-C5D7-4AD1-806E-954EA4DBE94B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4479926"/>
          <a:ext cx="8229600" cy="396875"/>
        </p:xfrm>
        <a:graphic>
          <a:graphicData uri="http://schemas.openxmlformats.org/drawingml/2006/table">
            <a:tbl>
              <a:tblPr/>
              <a:tblGrid>
                <a:gridCol w="8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7605" name="Text Box 117">
            <a:extLst>
              <a:ext uri="{FF2B5EF4-FFF2-40B4-BE49-F238E27FC236}">
                <a16:creationId xmlns:a16="http://schemas.microsoft.com/office/drawing/2014/main" id="{8E2A8D04-80D6-4356-85DB-F9DD887D5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921251"/>
            <a:ext cx="24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r-Latn-CS" altLang="sr-Latn-RS"/>
              <a:t>i</a:t>
            </a:r>
            <a:endParaRPr lang="en-US" altLang="sr-Latn-RS"/>
          </a:p>
        </p:txBody>
      </p:sp>
      <p:grpSp>
        <p:nvGrpSpPr>
          <p:cNvPr id="5" name="Group 118">
            <a:extLst>
              <a:ext uri="{FF2B5EF4-FFF2-40B4-BE49-F238E27FC236}">
                <a16:creationId xmlns:a16="http://schemas.microsoft.com/office/drawing/2014/main" id="{78315DA3-D629-41CB-8D3A-9DDB068E2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4572000" y="4327525"/>
            <a:ext cx="5562600" cy="304800"/>
            <a:chOff x="864" y="816"/>
            <a:chExt cx="4512" cy="192"/>
          </a:xfrm>
        </p:grpSpPr>
        <p:sp>
          <p:nvSpPr>
            <p:cNvPr id="29810" name="Line 119">
              <a:extLst>
                <a:ext uri="{FF2B5EF4-FFF2-40B4-BE49-F238E27FC236}">
                  <a16:creationId xmlns:a16="http://schemas.microsoft.com/office/drawing/2014/main" id="{31A15BEA-2812-4C60-A35B-2C3188A87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816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9811" name="Line 120">
              <a:extLst>
                <a:ext uri="{FF2B5EF4-FFF2-40B4-BE49-F238E27FC236}">
                  <a16:creationId xmlns:a16="http://schemas.microsoft.com/office/drawing/2014/main" id="{C1A64D2C-330A-46EF-91ED-91E1BA1B0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008"/>
              <a:ext cx="451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  <p:sp>
          <p:nvSpPr>
            <p:cNvPr id="29812" name="Line 121">
              <a:extLst>
                <a:ext uri="{FF2B5EF4-FFF2-40B4-BE49-F238E27FC236}">
                  <a16:creationId xmlns:a16="http://schemas.microsoft.com/office/drawing/2014/main" id="{D656962D-9FED-4D25-AFFA-580075FC1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816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sr-Latn-RS"/>
            </a:p>
          </p:txBody>
        </p:sp>
      </p:grpSp>
      <p:sp>
        <p:nvSpPr>
          <p:cNvPr id="447610" name="Text Box 122">
            <a:extLst>
              <a:ext uri="{FF2B5EF4-FFF2-40B4-BE49-F238E27FC236}">
                <a16:creationId xmlns:a16="http://schemas.microsoft.com/office/drawing/2014/main" id="{B507F904-B7E6-4EA0-A7C7-4894D1F22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1" y="4937126"/>
            <a:ext cx="59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r-Latn-CS" altLang="sr-Latn-RS"/>
              <a:t>min</a:t>
            </a:r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376696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E193-9864-4A87-9832-941B4AD6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Uklanjanje najmanjeg čvora iz hipa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FD270-4B35-4D54-9739-C0EE03D4F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09FC1-3AE4-461E-B674-895F4FD4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18.05.2020.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2729-B25A-46BF-9481-87FF3C02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Binarni hip; Algoritmi sortiranja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2F4DF5-3BDF-4882-B237-6F851BF86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37" t="37980" r="24552" b="13812"/>
          <a:stretch/>
        </p:blipFill>
        <p:spPr>
          <a:xfrm>
            <a:off x="2589212" y="1472216"/>
            <a:ext cx="6609379" cy="330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400106-B67F-42DA-86C9-D5BB49F26F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00" t="41883" r="23587" b="30338"/>
          <a:stretch/>
        </p:blipFill>
        <p:spPr>
          <a:xfrm>
            <a:off x="400868" y="4776716"/>
            <a:ext cx="6573078" cy="1904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74FC59-CE1B-4240-B496-ADEB8A20BB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535" t="21453" r="24552" b="11468"/>
          <a:stretch/>
        </p:blipFill>
        <p:spPr>
          <a:xfrm>
            <a:off x="6913742" y="2538696"/>
            <a:ext cx="4877389" cy="34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77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>
            <a:extLst>
              <a:ext uri="{FF2B5EF4-FFF2-40B4-BE49-F238E27FC236}">
                <a16:creationId xmlns:a16="http://schemas.microsoft.com/office/drawing/2014/main" id="{F4E0E25D-D022-4814-BB0E-B99628285C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18.05.2020.</a:t>
            </a:r>
            <a:endParaRPr lang="sr-Latn-CS" altLang="sr-Latn-RS" sz="1400"/>
          </a:p>
        </p:txBody>
      </p:sp>
      <p:sp>
        <p:nvSpPr>
          <p:cNvPr id="30723" name="Footer Placeholder 4">
            <a:extLst>
              <a:ext uri="{FF2B5EF4-FFF2-40B4-BE49-F238E27FC236}">
                <a16:creationId xmlns:a16="http://schemas.microsoft.com/office/drawing/2014/main" id="{E24FD6AC-DE4D-4C57-BD2F-9805AE46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Binarni hip; Algoritmi sortiranja</a:t>
            </a:r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71795C8F-E11F-461C-9635-DAF4E269AF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3066" y="350155"/>
            <a:ext cx="8911687" cy="1280890"/>
          </a:xfrm>
        </p:spPr>
        <p:txBody>
          <a:bodyPr/>
          <a:lstStyle/>
          <a:p>
            <a:pPr eaLnBrk="1" hangingPunct="1"/>
            <a:r>
              <a:rPr lang="sr-Latn-CS" altLang="sr-Latn-RS" sz="2800" dirty="0"/>
              <a:t>Zadatak 6</a:t>
            </a:r>
            <a:endParaRPr lang="en-US" altLang="sr-Latn-RS" sz="2800" dirty="0"/>
          </a:p>
        </p:txBody>
      </p:sp>
      <p:sp>
        <p:nvSpPr>
          <p:cNvPr id="30726" name="Rectangle 3">
            <a:extLst>
              <a:ext uri="{FF2B5EF4-FFF2-40B4-BE49-F238E27FC236}">
                <a16:creationId xmlns:a16="http://schemas.microsoft.com/office/drawing/2014/main" id="{D5EE4A70-D837-47DA-AF44-68F8DD7866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990600"/>
            <a:ext cx="8229600" cy="3124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sr-Latn-RS"/>
              <a:t>Ilustrovati postupak sortiranja kori</a:t>
            </a:r>
            <a:r>
              <a:rPr lang="sl-SI" altLang="sr-Latn-RS"/>
              <a:t>šćenjem</a:t>
            </a:r>
            <a:br>
              <a:rPr lang="sl-SI" altLang="sr-Latn-RS"/>
            </a:br>
            <a:r>
              <a:rPr lang="sl-SI" altLang="sr-Latn-RS"/>
              <a:t>stabla binarnog pretraživanja </a:t>
            </a:r>
            <a:r>
              <a:rPr lang="de-DE" altLang="sr-Latn-RS"/>
              <a:t>na primeru</a:t>
            </a:r>
            <a:br>
              <a:rPr lang="sr-Latn-CS" altLang="sr-Latn-RS"/>
            </a:br>
            <a:r>
              <a:rPr lang="de-DE" altLang="sr-Latn-RS"/>
              <a:t>sortiranja niza ključeva 34, 53, 45, 77, 63, 12, 25 i 27. </a:t>
            </a:r>
            <a:endParaRPr lang="sr-Latn-CS" altLang="sr-Latn-RS"/>
          </a:p>
          <a:p>
            <a:pPr eaLnBrk="1" hangingPunct="1">
              <a:buFontTx/>
              <a:buNone/>
            </a:pPr>
            <a:endParaRPr lang="sr-Latn-CS" altLang="sr-Latn-RS"/>
          </a:p>
          <a:p>
            <a:pPr eaLnBrk="1" hangingPunct="1">
              <a:buFontTx/>
              <a:buNone/>
            </a:pPr>
            <a:r>
              <a:rPr lang="sl-SI" altLang="sr-Latn-RS"/>
              <a:t>Kako se rešava problem istih ključeva?</a:t>
            </a:r>
            <a:r>
              <a:rPr lang="en-US" altLang="sr-Latn-RS"/>
              <a:t> </a:t>
            </a:r>
            <a:endParaRPr lang="sr-Latn-CS" altLang="sr-Latn-RS"/>
          </a:p>
          <a:p>
            <a:pPr eaLnBrk="1" hangingPunct="1">
              <a:buFontTx/>
              <a:buNone/>
            </a:pPr>
            <a:endParaRPr lang="sr-Latn-CS" altLang="sr-Latn-RS"/>
          </a:p>
          <a:p>
            <a:pPr eaLnBrk="1" hangingPunct="1">
              <a:buFontTx/>
              <a:buNone/>
            </a:pPr>
            <a:r>
              <a:rPr lang="sr-Latn-CS" altLang="sr-Latn-RS"/>
              <a:t>Koja je složenost ovog postupka?</a:t>
            </a:r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2419410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Date Placeholder 3">
            <a:extLst>
              <a:ext uri="{FF2B5EF4-FFF2-40B4-BE49-F238E27FC236}">
                <a16:creationId xmlns:a16="http://schemas.microsoft.com/office/drawing/2014/main" id="{BFBEB98D-FA20-42D9-860E-F0CAFE44E9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18.05.2020.</a:t>
            </a:r>
            <a:endParaRPr lang="sr-Latn-CS" altLang="sr-Latn-RS" sz="1400"/>
          </a:p>
        </p:txBody>
      </p:sp>
      <p:sp>
        <p:nvSpPr>
          <p:cNvPr id="1028" name="Footer Placeholder 4">
            <a:extLst>
              <a:ext uri="{FF2B5EF4-FFF2-40B4-BE49-F238E27FC236}">
                <a16:creationId xmlns:a16="http://schemas.microsoft.com/office/drawing/2014/main" id="{F60248BB-0442-4B79-A1C7-16208D24A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Binarni hip; Algoritmi sortiranja</a:t>
            </a:r>
          </a:p>
        </p:txBody>
      </p:sp>
      <p:sp>
        <p:nvSpPr>
          <p:cNvPr id="1030" name="Rectangle 2">
            <a:extLst>
              <a:ext uri="{FF2B5EF4-FFF2-40B4-BE49-F238E27FC236}">
                <a16:creationId xmlns:a16="http://schemas.microsoft.com/office/drawing/2014/main" id="{F1E85442-F273-4472-B0AB-BDB9060C2A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z="2800" dirty="0"/>
              <a:t>Zadatak 6 - Rešenje</a:t>
            </a:r>
            <a:endParaRPr lang="en-US" altLang="sr-Latn-RS" sz="2800" dirty="0"/>
          </a:p>
        </p:txBody>
      </p:sp>
      <p:graphicFrame>
        <p:nvGraphicFramePr>
          <p:cNvPr id="1026" name="Object 3">
            <a:extLst>
              <a:ext uri="{FF2B5EF4-FFF2-40B4-BE49-F238E27FC236}">
                <a16:creationId xmlns:a16="http://schemas.microsoft.com/office/drawing/2014/main" id="{BDE054B4-F150-431A-B68A-D4CFAD6F52AB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908176" y="1066801"/>
          <a:ext cx="3192463" cy="279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Visio" r:id="rId3" imgW="2719768" imgH="2378012" progId="Visio.Drawing.11">
                  <p:embed/>
                </p:oleObj>
              </mc:Choice>
              <mc:Fallback>
                <p:oleObj name="Visio" r:id="rId3" imgW="2719768" imgH="2378012" progId="Visio.Drawing.11">
                  <p:embed/>
                  <p:pic>
                    <p:nvPicPr>
                      <p:cNvPr id="1026" name="Object 3">
                        <a:extLst>
                          <a:ext uri="{FF2B5EF4-FFF2-40B4-BE49-F238E27FC236}">
                            <a16:creationId xmlns:a16="http://schemas.microsoft.com/office/drawing/2014/main" id="{BDE054B4-F150-431A-B68A-D4CFAD6F52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6" y="1066801"/>
                        <a:ext cx="3192463" cy="279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40" name="Text Box 4">
            <a:extLst>
              <a:ext uri="{FF2B5EF4-FFF2-40B4-BE49-F238E27FC236}">
                <a16:creationId xmlns:a16="http://schemas.microsoft.com/office/drawing/2014/main" id="{714C376F-0DF8-4A3D-971D-D854333F1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1" y="1066801"/>
            <a:ext cx="4760913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r-Latn-CS" altLang="sr-Latn-RS"/>
              <a:t>Ključevi se umeću u stablo</a:t>
            </a:r>
          </a:p>
          <a:p>
            <a:pPr eaLnBrk="1" hangingPunct="1"/>
            <a:r>
              <a:rPr lang="sr-Latn-CS" altLang="sr-Latn-RS"/>
              <a:t>redom u kojem su dati u ulaznom nizu.</a:t>
            </a:r>
          </a:p>
          <a:p>
            <a:pPr eaLnBrk="1" hangingPunct="1"/>
            <a:endParaRPr lang="sr-Latn-CS" altLang="sr-Latn-RS"/>
          </a:p>
          <a:p>
            <a:pPr eaLnBrk="1" hangingPunct="1"/>
            <a:r>
              <a:rPr lang="sr-Latn-CS" altLang="sr-Latn-RS" i="1"/>
              <a:t>INORDER</a:t>
            </a:r>
            <a:r>
              <a:rPr lang="sr-Latn-CS" altLang="sr-Latn-RS"/>
              <a:t> obilazak stabla daje ključeve</a:t>
            </a:r>
          </a:p>
          <a:p>
            <a:pPr eaLnBrk="1" hangingPunct="1"/>
            <a:r>
              <a:rPr lang="sr-Latn-CS" altLang="sr-Latn-RS"/>
              <a:t>u neopadajućem poretku.</a:t>
            </a:r>
          </a:p>
          <a:p>
            <a:pPr eaLnBrk="1" hangingPunct="1"/>
            <a:endParaRPr lang="sr-Latn-CS" altLang="sr-Latn-RS"/>
          </a:p>
          <a:p>
            <a:pPr eaLnBrk="1" hangingPunct="1"/>
            <a:r>
              <a:rPr lang="sr-Latn-CS" altLang="sr-Latn-RS"/>
              <a:t>Problem istih ključeva se rešava:</a:t>
            </a:r>
          </a:p>
          <a:p>
            <a:pPr eaLnBrk="1" hangingPunct="1">
              <a:buFontTx/>
              <a:buChar char="•"/>
            </a:pPr>
            <a:r>
              <a:rPr lang="sr-Latn-CS" altLang="sr-Latn-RS"/>
              <a:t>umetanjem ponovljenog ključa</a:t>
            </a:r>
            <a:br>
              <a:rPr lang="sr-Latn-CS" altLang="sr-Latn-RS"/>
            </a:br>
            <a:r>
              <a:rPr lang="sr-Latn-CS" altLang="sr-Latn-RS"/>
              <a:t>u desno podstablo (zašto?)</a:t>
            </a:r>
          </a:p>
          <a:p>
            <a:pPr eaLnBrk="1" hangingPunct="1"/>
            <a:endParaRPr lang="sr-Latn-CS" altLang="sr-Latn-RS"/>
          </a:p>
          <a:p>
            <a:pPr eaLnBrk="1" hangingPunct="1">
              <a:buFontTx/>
              <a:buChar char="•"/>
            </a:pPr>
            <a:r>
              <a:rPr lang="sr-Latn-CS" altLang="sr-Latn-RS"/>
              <a:t>ulančavanjem ključeva u datom čvoru</a:t>
            </a:r>
            <a:endParaRPr lang="en-US" altLang="sr-Latn-RS"/>
          </a:p>
        </p:txBody>
      </p:sp>
      <p:sp>
        <p:nvSpPr>
          <p:cNvPr id="449541" name="Text Box 5">
            <a:extLst>
              <a:ext uri="{FF2B5EF4-FFF2-40B4-BE49-F238E27FC236}">
                <a16:creationId xmlns:a16="http://schemas.microsoft.com/office/drawing/2014/main" id="{D1565927-FA78-4B67-9061-E05D34D4D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4724401"/>
            <a:ext cx="771076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r-Latn-CS" altLang="sr-Latn-RS" b="1"/>
              <a:t>Složenost</a:t>
            </a:r>
            <a:r>
              <a:rPr lang="sr-Latn-CS" altLang="sr-Latn-RS"/>
              <a:t>: najgora O(n</a:t>
            </a:r>
            <a:r>
              <a:rPr lang="sr-Latn-CS" altLang="sr-Latn-RS" baseline="30000"/>
              <a:t>2</a:t>
            </a:r>
            <a:r>
              <a:rPr lang="sr-Latn-CS" altLang="sr-Latn-RS"/>
              <a:t>), najbolja O(n log n), prosečna O(n log n)</a:t>
            </a:r>
          </a:p>
          <a:p>
            <a:pPr eaLnBrk="1" hangingPunct="1"/>
            <a:r>
              <a:rPr lang="sr-Latn-CS" altLang="sr-Latn-RS" b="1"/>
              <a:t>Loše osobine</a:t>
            </a:r>
            <a:r>
              <a:rPr lang="sr-Latn-CS" altLang="sr-Latn-RS"/>
              <a:t>:</a:t>
            </a:r>
          </a:p>
          <a:p>
            <a:pPr eaLnBrk="1" hangingPunct="1">
              <a:buFontTx/>
              <a:buAutoNum type="arabicPeriod"/>
            </a:pPr>
            <a:r>
              <a:rPr lang="sr-Latn-CS" altLang="sr-Latn-RS"/>
              <a:t>potrebna dodatna memorija</a:t>
            </a:r>
          </a:p>
          <a:p>
            <a:pPr eaLnBrk="1" hangingPunct="1">
              <a:buFontTx/>
              <a:buAutoNum type="arabicPeriod"/>
            </a:pPr>
            <a:r>
              <a:rPr lang="sr-Latn-CS" altLang="sr-Latn-RS"/>
              <a:t>loš za pretežno monotone nizove</a:t>
            </a:r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1886786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>
            <a:extLst>
              <a:ext uri="{FF2B5EF4-FFF2-40B4-BE49-F238E27FC236}">
                <a16:creationId xmlns:a16="http://schemas.microsoft.com/office/drawing/2014/main" id="{56F1964A-EB14-4786-A984-E276C20E00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18.05.2020.</a:t>
            </a:r>
            <a:endParaRPr lang="sr-Latn-CS" altLang="sr-Latn-RS" sz="1400"/>
          </a:p>
        </p:txBody>
      </p:sp>
      <p:sp>
        <p:nvSpPr>
          <p:cNvPr id="35843" name="Footer Placeholder 4">
            <a:extLst>
              <a:ext uri="{FF2B5EF4-FFF2-40B4-BE49-F238E27FC236}">
                <a16:creationId xmlns:a16="http://schemas.microsoft.com/office/drawing/2014/main" id="{AAB7D28D-AA29-42EC-817B-A4E6EA3AE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Binarni hip; Algoritmi sortiranja</a:t>
            </a:r>
          </a:p>
        </p:txBody>
      </p:sp>
      <p:sp>
        <p:nvSpPr>
          <p:cNvPr id="35845" name="Rectangle 2">
            <a:extLst>
              <a:ext uri="{FF2B5EF4-FFF2-40B4-BE49-F238E27FC236}">
                <a16:creationId xmlns:a16="http://schemas.microsoft.com/office/drawing/2014/main" id="{7D123A6E-6E03-422F-A429-F217826676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z="2800" dirty="0"/>
              <a:t>Zadatak </a:t>
            </a:r>
            <a:r>
              <a:rPr lang="sr-Latn-RS" altLang="sr-Latn-RS" sz="2800" dirty="0"/>
              <a:t>7</a:t>
            </a:r>
            <a:endParaRPr lang="en-US" altLang="sr-Latn-RS" sz="2800" dirty="0"/>
          </a:p>
        </p:txBody>
      </p:sp>
      <p:sp>
        <p:nvSpPr>
          <p:cNvPr id="35846" name="Rectangle 3">
            <a:extLst>
              <a:ext uri="{FF2B5EF4-FFF2-40B4-BE49-F238E27FC236}">
                <a16:creationId xmlns:a16="http://schemas.microsoft.com/office/drawing/2014/main" id="{9D86E772-1EA8-4910-8056-ADC12FDE2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Objasniti postupak i realizaciju algoritma particijskog sortiranja (</a:t>
            </a:r>
            <a:r>
              <a:rPr lang="sr-Latn-CS" altLang="sr-Latn-RS" i="1"/>
              <a:t>quicksort)</a:t>
            </a:r>
            <a:r>
              <a:rPr lang="sr-Latn-CS" altLang="sr-Latn-RS"/>
              <a:t>. </a:t>
            </a:r>
          </a:p>
          <a:p>
            <a:pPr eaLnBrk="1" hangingPunct="1"/>
            <a:r>
              <a:rPr lang="sr-Latn-CS" altLang="sr-Latn-RS"/>
              <a:t>Demonstrirati algoritam na primeru sortiranja neure</a:t>
            </a:r>
            <a:r>
              <a:rPr lang="sl-SI" altLang="sr-Latn-RS"/>
              <a:t>đenog niza 64, 81, 24, 42, 90, 30, 9 i 95.</a:t>
            </a:r>
            <a:br>
              <a:rPr lang="sl-SI" altLang="sr-Latn-RS"/>
            </a:br>
            <a:r>
              <a:rPr lang="sl-SI" altLang="sr-Latn-RS"/>
              <a:t>Za pivot izabrati prvi element u particiji.</a:t>
            </a:r>
          </a:p>
          <a:p>
            <a:pPr eaLnBrk="1" hangingPunct="1"/>
            <a:r>
              <a:rPr lang="sl-SI" altLang="sr-Latn-RS"/>
              <a:t>Izvesti performanse u najboljem i najgorem slučaju. Kako se može izbeći najgori slučaj?</a:t>
            </a:r>
            <a:r>
              <a:rPr lang="en-US" altLang="sr-Latn-R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8253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>
            <a:extLst>
              <a:ext uri="{FF2B5EF4-FFF2-40B4-BE49-F238E27FC236}">
                <a16:creationId xmlns:a16="http://schemas.microsoft.com/office/drawing/2014/main" id="{BCBD9EB2-3CC0-4154-9DD4-CB01026DB2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18.05.2020.</a:t>
            </a:r>
            <a:endParaRPr lang="sr-Latn-CS" altLang="sr-Latn-RS" sz="1400"/>
          </a:p>
        </p:txBody>
      </p:sp>
      <p:sp>
        <p:nvSpPr>
          <p:cNvPr id="36867" name="Footer Placeholder 4">
            <a:extLst>
              <a:ext uri="{FF2B5EF4-FFF2-40B4-BE49-F238E27FC236}">
                <a16:creationId xmlns:a16="http://schemas.microsoft.com/office/drawing/2014/main" id="{9D722D21-3964-41A6-8CBB-1F1665CD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Binarni hip; Algoritmi sortiranja</a:t>
            </a:r>
          </a:p>
        </p:txBody>
      </p:sp>
      <p:sp>
        <p:nvSpPr>
          <p:cNvPr id="36869" name="Rectangle 2">
            <a:extLst>
              <a:ext uri="{FF2B5EF4-FFF2-40B4-BE49-F238E27FC236}">
                <a16:creationId xmlns:a16="http://schemas.microsoft.com/office/drawing/2014/main" id="{40CE1F10-CBC9-4C7A-9B93-78B343D502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z="2800" dirty="0"/>
              <a:t>Zadatak </a:t>
            </a:r>
            <a:r>
              <a:rPr lang="sr-Latn-RS" altLang="sr-Latn-RS" sz="2800" dirty="0"/>
              <a:t>7</a:t>
            </a:r>
            <a:r>
              <a:rPr lang="sr-Latn-CS" altLang="sr-Latn-RS" sz="2800" dirty="0"/>
              <a:t> – Rešenje</a:t>
            </a:r>
            <a:endParaRPr lang="en-US" altLang="sr-Latn-RS" sz="2800" dirty="0"/>
          </a:p>
        </p:txBody>
      </p:sp>
      <p:sp>
        <p:nvSpPr>
          <p:cNvPr id="36870" name="Rectangle 3">
            <a:extLst>
              <a:ext uri="{FF2B5EF4-FFF2-40B4-BE49-F238E27FC236}">
                <a16:creationId xmlns:a16="http://schemas.microsoft.com/office/drawing/2014/main" id="{EE571791-B9D5-44B6-87A7-6D2FF92837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990600"/>
            <a:ext cx="8229600" cy="5562600"/>
          </a:xfrm>
        </p:spPr>
        <p:txBody>
          <a:bodyPr/>
          <a:lstStyle/>
          <a:p>
            <a:pPr eaLnBrk="1" hangingPunct="1"/>
            <a:r>
              <a:rPr lang="en-US" altLang="sr-Latn-RS"/>
              <a:t>Quicksort se </a:t>
            </a:r>
            <a:r>
              <a:rPr lang="sr-Latn-CS" altLang="sr-Latn-RS"/>
              <a:t>bazira na strategiji "podeli i osvoj</a:t>
            </a:r>
            <a:r>
              <a:rPr lang="en-US" altLang="sr-Latn-RS"/>
              <a:t>i</a:t>
            </a:r>
            <a:r>
              <a:rPr lang="sr-Latn-CS" altLang="sr-Latn-RS"/>
              <a:t>"</a:t>
            </a:r>
            <a:br>
              <a:rPr lang="sr-Latn-CS" altLang="sr-Latn-RS"/>
            </a:br>
            <a:r>
              <a:rPr lang="sr-Latn-CS" altLang="sr-Latn-RS"/>
              <a:t>(</a:t>
            </a:r>
            <a:r>
              <a:rPr lang="sr-Latn-CS" altLang="sr-Latn-RS" i="1"/>
              <a:t>divide and conquer</a:t>
            </a:r>
            <a:r>
              <a:rPr lang="sr-Latn-CS" altLang="sr-Latn-RS"/>
              <a:t>)</a:t>
            </a:r>
          </a:p>
          <a:p>
            <a:pPr lvl="1" eaLnBrk="1" hangingPunct="1"/>
            <a:r>
              <a:rPr lang="sr-Latn-CS" altLang="sr-Latn-RS"/>
              <a:t>složen problem se razlaže</a:t>
            </a:r>
            <a:br>
              <a:rPr lang="sr-Latn-CS" altLang="sr-Latn-RS"/>
            </a:br>
            <a:r>
              <a:rPr lang="sr-Latn-CS" altLang="sr-Latn-RS"/>
              <a:t>na nekoliko jednostavnijih po</a:t>
            </a:r>
            <a:r>
              <a:rPr lang="en-US" altLang="sr-Latn-RS"/>
              <a:t>t</a:t>
            </a:r>
            <a:r>
              <a:rPr lang="sr-Latn-CS" altLang="sr-Latn-RS"/>
              <a:t>problema</a:t>
            </a:r>
            <a:br>
              <a:rPr lang="sr-Latn-CS" altLang="sr-Latn-RS"/>
            </a:br>
            <a:r>
              <a:rPr lang="sr-Latn-CS" altLang="sr-Latn-RS"/>
              <a:t>koji su po prirodi isti kao i složen (osnovni problem)</a:t>
            </a:r>
          </a:p>
          <a:p>
            <a:pPr lvl="1" eaLnBrk="1" hangingPunct="1"/>
            <a:r>
              <a:rPr lang="sr-Latn-CS" altLang="sr-Latn-RS"/>
              <a:t>novi po</a:t>
            </a:r>
            <a:r>
              <a:rPr lang="en-US" altLang="sr-Latn-RS"/>
              <a:t>t</a:t>
            </a:r>
            <a:r>
              <a:rPr lang="sr-Latn-CS" altLang="sr-Latn-RS"/>
              <a:t>problemi se dalje razlažu</a:t>
            </a:r>
            <a:br>
              <a:rPr lang="sr-Latn-CS" altLang="sr-Latn-RS"/>
            </a:br>
            <a:r>
              <a:rPr lang="sr-Latn-CS" altLang="sr-Latn-RS"/>
              <a:t>na još jednostavnije po</a:t>
            </a:r>
            <a:r>
              <a:rPr lang="en-US" altLang="sr-Latn-RS"/>
              <a:t>t</a:t>
            </a:r>
            <a:r>
              <a:rPr lang="sr-Latn-CS" altLang="sr-Latn-RS"/>
              <a:t>probleme</a:t>
            </a:r>
          </a:p>
          <a:p>
            <a:pPr lvl="1" eaLnBrk="1" hangingPunct="1"/>
            <a:r>
              <a:rPr lang="sr-Latn-CS" altLang="sr-Latn-RS"/>
              <a:t>proces razlaganja se nastavlja sve dok rezultujući po</a:t>
            </a:r>
            <a:r>
              <a:rPr lang="en-US" altLang="sr-Latn-RS"/>
              <a:t>t</a:t>
            </a:r>
            <a:r>
              <a:rPr lang="sr-Latn-CS" altLang="sr-Latn-RS"/>
              <a:t>problem</a:t>
            </a:r>
            <a:br>
              <a:rPr lang="sr-Latn-CS" altLang="sr-Latn-RS"/>
            </a:br>
            <a:r>
              <a:rPr lang="sr-Latn-CS" altLang="sr-Latn-RS"/>
              <a:t>nije trivijalan za rešavanje</a:t>
            </a:r>
          </a:p>
          <a:p>
            <a:pPr eaLnBrk="1" hangingPunct="1"/>
            <a:r>
              <a:rPr lang="sr-Latn-CS" altLang="sr-Latn-RS"/>
              <a:t>Generalna ideja:</a:t>
            </a:r>
          </a:p>
          <a:p>
            <a:pPr lvl="1" eaLnBrk="1" hangingPunct="1"/>
            <a:r>
              <a:rPr lang="sr-Latn-CS" altLang="sr-Latn-RS"/>
              <a:t>podeliti osnovni niz na dva podniza razdvojenih elementom</a:t>
            </a:r>
            <a:br>
              <a:rPr lang="sr-Latn-CS" altLang="sr-Latn-RS"/>
            </a:br>
            <a:r>
              <a:rPr lang="sr-Latn-CS" altLang="sr-Latn-RS"/>
              <a:t>koji se garantovano nalazi</a:t>
            </a:r>
            <a:br>
              <a:rPr lang="sr-Latn-CS" altLang="sr-Latn-RS"/>
            </a:br>
            <a:r>
              <a:rPr lang="sr-Latn-CS" altLang="sr-Latn-RS"/>
              <a:t>na svojoj konačnoj poziciji (poziciji nakon sortiranja)</a:t>
            </a:r>
          </a:p>
          <a:p>
            <a:pPr lvl="1" eaLnBrk="1" hangingPunct="1"/>
            <a:r>
              <a:rPr lang="sr-Latn-CS" altLang="sr-Latn-RS"/>
              <a:t>primeniti ovaj postupak na dobijene podnizove</a:t>
            </a:r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3993447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>
            <a:extLst>
              <a:ext uri="{FF2B5EF4-FFF2-40B4-BE49-F238E27FC236}">
                <a16:creationId xmlns:a16="http://schemas.microsoft.com/office/drawing/2014/main" id="{A210AC7B-74B9-4D93-8E08-8E2D9936E75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18.05.2020.</a:t>
            </a:r>
            <a:endParaRPr lang="sr-Latn-CS" altLang="sr-Latn-RS" sz="1400"/>
          </a:p>
        </p:txBody>
      </p:sp>
      <p:sp>
        <p:nvSpPr>
          <p:cNvPr id="37891" name="Footer Placeholder 4">
            <a:extLst>
              <a:ext uri="{FF2B5EF4-FFF2-40B4-BE49-F238E27FC236}">
                <a16:creationId xmlns:a16="http://schemas.microsoft.com/office/drawing/2014/main" id="{E6C3D2E8-6E12-48E2-930F-A7F14D43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Binarni hip; Algoritmi sortiranja</a:t>
            </a:r>
          </a:p>
        </p:txBody>
      </p:sp>
      <p:sp>
        <p:nvSpPr>
          <p:cNvPr id="37893" name="Rectangle 2">
            <a:extLst>
              <a:ext uri="{FF2B5EF4-FFF2-40B4-BE49-F238E27FC236}">
                <a16:creationId xmlns:a16="http://schemas.microsoft.com/office/drawing/2014/main" id="{AD0B246F-3D49-4C45-AB81-4DDB25CFB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13437" y="197756"/>
            <a:ext cx="8911687" cy="1280890"/>
          </a:xfrm>
        </p:spPr>
        <p:txBody>
          <a:bodyPr/>
          <a:lstStyle/>
          <a:p>
            <a:pPr eaLnBrk="1" hangingPunct="1"/>
            <a:r>
              <a:rPr lang="sr-Latn-CS" altLang="sr-Latn-RS" sz="2800" dirty="0"/>
              <a:t>Zadatak </a:t>
            </a:r>
            <a:r>
              <a:rPr lang="sr-Latn-RS" altLang="sr-Latn-RS" sz="2800" dirty="0"/>
              <a:t>7</a:t>
            </a:r>
            <a:r>
              <a:rPr lang="sr-Latn-CS" altLang="sr-Latn-RS" sz="2800" dirty="0"/>
              <a:t> – Rešenje</a:t>
            </a:r>
            <a:endParaRPr lang="en-US" altLang="sr-Latn-RS" sz="2800" dirty="0"/>
          </a:p>
        </p:txBody>
      </p:sp>
      <p:sp>
        <p:nvSpPr>
          <p:cNvPr id="406531" name="Rectangle 3">
            <a:extLst>
              <a:ext uri="{FF2B5EF4-FFF2-40B4-BE49-F238E27FC236}">
                <a16:creationId xmlns:a16="http://schemas.microsoft.com/office/drawing/2014/main" id="{660541D3-4F8D-4B31-8E25-69C3B36C4F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0" y="838201"/>
            <a:ext cx="5638800" cy="3154363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sr-Latn-CS" altLang="sr-Latn-RS" sz="2000"/>
              <a:t>Quicksort se najjednostavnije formuliše</a:t>
            </a:r>
            <a:br>
              <a:rPr lang="sr-Latn-CS" altLang="sr-Latn-RS" sz="2000"/>
            </a:br>
            <a:r>
              <a:rPr lang="sr-Latn-CS" altLang="sr-Latn-RS" sz="2000"/>
              <a:t>u svom rekurzivnom obliku</a:t>
            </a:r>
          </a:p>
          <a:p>
            <a:pPr eaLnBrk="1" hangingPunct="1"/>
            <a:r>
              <a:rPr lang="sr-Latn-CS" altLang="sr-Latn-RS" sz="2000"/>
              <a:t>Funkcija PARTITION preuređuje osnovni niz</a:t>
            </a:r>
            <a:br>
              <a:rPr lang="sr-Latn-CS" altLang="sr-Latn-RS" sz="2000"/>
            </a:br>
            <a:r>
              <a:rPr lang="sr-Latn-CS" altLang="sr-Latn-RS" sz="2000"/>
              <a:t>i vraća indeks pozicije</a:t>
            </a:r>
            <a:br>
              <a:rPr lang="sr-Latn-CS" altLang="sr-Latn-RS" sz="2000"/>
            </a:br>
            <a:r>
              <a:rPr lang="sr-Latn-CS" altLang="sr-Latn-RS" sz="2000"/>
              <a:t>koja razdvaja dva podniza</a:t>
            </a:r>
          </a:p>
          <a:p>
            <a:pPr lvl="1" eaLnBrk="1" hangingPunct="1"/>
            <a:r>
              <a:rPr lang="sr-Latn-CS" altLang="sr-Latn-RS" sz="1800"/>
              <a:t>PIVOT je element koji razdvaja podnizove</a:t>
            </a:r>
          </a:p>
          <a:p>
            <a:pPr lvl="1" eaLnBrk="1" hangingPunct="1"/>
            <a:r>
              <a:rPr lang="sr-Latn-CS" altLang="sr-Latn-RS" sz="1800"/>
              <a:t>nakon preuređivanja, svi elementi pre pivota</a:t>
            </a:r>
            <a:br>
              <a:rPr lang="sr-Latn-CS" altLang="sr-Latn-RS" sz="1800"/>
            </a:br>
            <a:r>
              <a:rPr lang="sr-Latn-CS" altLang="sr-Latn-RS" sz="1800"/>
              <a:t>moraju biti manji ili jednaki pivotu,</a:t>
            </a:r>
            <a:br>
              <a:rPr lang="sr-Latn-CS" altLang="sr-Latn-RS" sz="1800"/>
            </a:br>
            <a:r>
              <a:rPr lang="sr-Latn-CS" altLang="sr-Latn-RS" sz="1800"/>
              <a:t>svi nakon pivota veći ili jednaki</a:t>
            </a:r>
          </a:p>
          <a:p>
            <a:pPr lvl="1" eaLnBrk="1" hangingPunct="1"/>
            <a:r>
              <a:rPr lang="sr-Latn-CS" altLang="sr-Latn-RS" sz="1800"/>
              <a:t>izbor pivota utiče na performanse algoritma</a:t>
            </a:r>
            <a:endParaRPr lang="en-US" altLang="sr-Latn-RS" sz="1800"/>
          </a:p>
        </p:txBody>
      </p:sp>
      <p:sp>
        <p:nvSpPr>
          <p:cNvPr id="37895" name="Rectangle 4">
            <a:extLst>
              <a:ext uri="{FF2B5EF4-FFF2-40B4-BE49-F238E27FC236}">
                <a16:creationId xmlns:a16="http://schemas.microsoft.com/office/drawing/2014/main" id="{C8907051-70AB-4E6C-9F54-DB1598703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1" y="974726"/>
            <a:ext cx="3033713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r-Latn-CS" altLang="sr-Latn-RS" sz="1800" u="sng"/>
              <a:t>QUICKSORT(</a:t>
            </a:r>
            <a:r>
              <a:rPr lang="sr-Latn-CS" altLang="sr-Latn-RS" sz="1800" i="1" u="sng"/>
              <a:t>a, low</a:t>
            </a:r>
            <a:r>
              <a:rPr lang="sr-Latn-CS" altLang="sr-Latn-RS" sz="1800" u="sng"/>
              <a:t>, </a:t>
            </a:r>
            <a:r>
              <a:rPr lang="sr-Latn-CS" altLang="sr-Latn-RS" sz="1800" i="1" u="sng"/>
              <a:t>high</a:t>
            </a:r>
            <a:r>
              <a:rPr lang="sr-Latn-CS" altLang="sr-Latn-RS" sz="1800" u="sng"/>
              <a:t>)</a:t>
            </a:r>
            <a:endParaRPr lang="en-US" altLang="sr-Latn-RS" sz="1800"/>
          </a:p>
          <a:p>
            <a:pPr eaLnBrk="1" hangingPunct="1"/>
            <a:r>
              <a:rPr lang="en-US" altLang="sr-Latn-RS" sz="1800" b="1"/>
              <a:t>if</a:t>
            </a:r>
            <a:r>
              <a:rPr lang="en-US" altLang="sr-Latn-RS" sz="1800"/>
              <a:t> (</a:t>
            </a:r>
            <a:r>
              <a:rPr lang="en-US" altLang="sr-Latn-RS" sz="1800" i="1"/>
              <a:t>low ≥high</a:t>
            </a:r>
            <a:r>
              <a:rPr lang="en-US" altLang="sr-Latn-RS" sz="1800"/>
              <a:t>)</a:t>
            </a:r>
            <a:r>
              <a:rPr lang="en-US" altLang="sr-Latn-RS" sz="1800" i="1"/>
              <a:t> </a:t>
            </a:r>
            <a:r>
              <a:rPr lang="en-US" altLang="sr-Latn-RS" sz="1800" b="1"/>
              <a:t>then</a:t>
            </a:r>
            <a:r>
              <a:rPr lang="en-US" altLang="sr-Latn-RS" sz="1800" i="1"/>
              <a:t> </a:t>
            </a:r>
            <a:r>
              <a:rPr lang="en-US" altLang="sr-Latn-RS" sz="1800" b="1"/>
              <a:t>return</a:t>
            </a:r>
          </a:p>
          <a:p>
            <a:pPr eaLnBrk="1" hangingPunct="1"/>
            <a:r>
              <a:rPr lang="sr-Latn-CS" altLang="sr-Latn-RS" sz="1800" i="1"/>
              <a:t>j</a:t>
            </a:r>
            <a:r>
              <a:rPr lang="sr-Latn-CS" altLang="sr-Latn-RS" sz="1800"/>
              <a:t> = PARTITION(</a:t>
            </a:r>
            <a:r>
              <a:rPr lang="sr-Latn-CS" altLang="sr-Latn-RS" sz="1800" i="1"/>
              <a:t>a, low</a:t>
            </a:r>
            <a:r>
              <a:rPr lang="sr-Latn-CS" altLang="sr-Latn-RS" sz="1800"/>
              <a:t>, </a:t>
            </a:r>
            <a:r>
              <a:rPr lang="sr-Latn-CS" altLang="sr-Latn-RS" sz="1800" i="1"/>
              <a:t>high</a:t>
            </a:r>
            <a:r>
              <a:rPr lang="sr-Latn-CS" altLang="sr-Latn-RS" sz="1800"/>
              <a:t>)</a:t>
            </a:r>
            <a:endParaRPr lang="en-US" altLang="sr-Latn-RS" sz="1800"/>
          </a:p>
          <a:p>
            <a:pPr eaLnBrk="1" hangingPunct="1"/>
            <a:r>
              <a:rPr lang="sr-Latn-CS" altLang="sr-Latn-RS" sz="1800"/>
              <a:t>QUICKSORT(</a:t>
            </a:r>
            <a:r>
              <a:rPr lang="sr-Latn-CS" altLang="sr-Latn-RS" sz="1800" i="1"/>
              <a:t>a, low</a:t>
            </a:r>
            <a:r>
              <a:rPr lang="sr-Latn-CS" altLang="sr-Latn-RS" sz="1800"/>
              <a:t>, </a:t>
            </a:r>
            <a:r>
              <a:rPr lang="sr-Latn-CS" altLang="sr-Latn-RS" sz="1800" i="1"/>
              <a:t>j</a:t>
            </a:r>
            <a:r>
              <a:rPr lang="sr-Latn-CS" altLang="sr-Latn-RS" sz="1800"/>
              <a:t> - 1)</a:t>
            </a:r>
          </a:p>
          <a:p>
            <a:pPr eaLnBrk="1" hangingPunct="1"/>
            <a:r>
              <a:rPr lang="sr-Latn-CS" altLang="sr-Latn-RS" sz="1800"/>
              <a:t>QUICKSORT(</a:t>
            </a:r>
            <a:r>
              <a:rPr lang="sr-Latn-CS" altLang="sr-Latn-RS" sz="1800" i="1"/>
              <a:t>a, j </a:t>
            </a:r>
            <a:r>
              <a:rPr lang="sr-Latn-CS" altLang="sr-Latn-RS" sz="1800"/>
              <a:t>+ 1, </a:t>
            </a:r>
            <a:r>
              <a:rPr lang="sr-Latn-CS" altLang="sr-Latn-RS" sz="1800" i="1"/>
              <a:t>high</a:t>
            </a:r>
            <a:r>
              <a:rPr lang="sr-Latn-CS" altLang="sr-Latn-RS" sz="1800"/>
              <a:t>)</a:t>
            </a:r>
            <a:r>
              <a:rPr lang="en-US" altLang="sr-Latn-RS" sz="1800"/>
              <a:t> </a:t>
            </a:r>
          </a:p>
        </p:txBody>
      </p:sp>
      <p:sp>
        <p:nvSpPr>
          <p:cNvPr id="37896" name="Rectangle 5">
            <a:extLst>
              <a:ext uri="{FF2B5EF4-FFF2-40B4-BE49-F238E27FC236}">
                <a16:creationId xmlns:a16="http://schemas.microsoft.com/office/drawing/2014/main" id="{65FCE361-E8D0-418D-BF58-7A3EEF197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1" y="2936876"/>
            <a:ext cx="5700713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r-Latn-CS" altLang="sr-Latn-RS" sz="1800" u="sng"/>
              <a:t>PARTITION(</a:t>
            </a:r>
            <a:r>
              <a:rPr lang="sr-Latn-CS" altLang="sr-Latn-RS" sz="1800" i="1" u="sng"/>
              <a:t>a, down</a:t>
            </a:r>
            <a:r>
              <a:rPr lang="sr-Latn-CS" altLang="sr-Latn-RS" sz="1800" u="sng"/>
              <a:t>, </a:t>
            </a:r>
            <a:r>
              <a:rPr lang="sr-Latn-CS" altLang="sr-Latn-RS" sz="1800" i="1" u="sng"/>
              <a:t>up</a:t>
            </a:r>
            <a:r>
              <a:rPr lang="sr-Latn-CS" altLang="sr-Latn-RS" sz="1800" u="sng"/>
              <a:t>)</a:t>
            </a:r>
            <a:endParaRPr lang="en-US" altLang="sr-Latn-RS" sz="1800"/>
          </a:p>
          <a:p>
            <a:pPr eaLnBrk="1" hangingPunct="1"/>
            <a:r>
              <a:rPr lang="sr-Latn-CS" altLang="sr-Latn-RS" sz="1800" i="1"/>
              <a:t>i </a:t>
            </a:r>
            <a:r>
              <a:rPr lang="sr-Latn-CS" altLang="sr-Latn-RS" sz="1800"/>
              <a:t>= </a:t>
            </a:r>
            <a:r>
              <a:rPr lang="sr-Latn-CS" altLang="sr-Latn-RS" sz="1800" i="1"/>
              <a:t>down</a:t>
            </a:r>
            <a:endParaRPr lang="en-US" altLang="sr-Latn-RS" sz="1800"/>
          </a:p>
          <a:p>
            <a:pPr eaLnBrk="1" hangingPunct="1"/>
            <a:r>
              <a:rPr lang="sr-Latn-CS" altLang="sr-Latn-RS" sz="1800" i="1"/>
              <a:t>j</a:t>
            </a:r>
            <a:r>
              <a:rPr lang="sr-Latn-CS" altLang="sr-Latn-RS" sz="1800"/>
              <a:t> = </a:t>
            </a:r>
            <a:r>
              <a:rPr lang="sr-Latn-CS" altLang="sr-Latn-RS" sz="1800" i="1"/>
              <a:t>up</a:t>
            </a:r>
            <a:endParaRPr lang="en-US" altLang="sr-Latn-RS" sz="1800"/>
          </a:p>
          <a:p>
            <a:pPr eaLnBrk="1" hangingPunct="1"/>
            <a:r>
              <a:rPr lang="sr-Latn-CS" altLang="sr-Latn-RS" sz="1800" i="1"/>
              <a:t>pivot</a:t>
            </a:r>
            <a:r>
              <a:rPr lang="sr-Latn-CS" altLang="sr-Latn-RS" sz="1800"/>
              <a:t> = </a:t>
            </a:r>
            <a:r>
              <a:rPr lang="sr-Latn-CS" altLang="sr-Latn-RS" sz="1800" i="1"/>
              <a:t>a</a:t>
            </a:r>
            <a:r>
              <a:rPr lang="sr-Latn-CS" altLang="sr-Latn-RS" sz="1800"/>
              <a:t>[</a:t>
            </a:r>
            <a:r>
              <a:rPr lang="sr-Latn-CS" altLang="sr-Latn-RS" sz="1800" i="1"/>
              <a:t>down</a:t>
            </a:r>
            <a:r>
              <a:rPr lang="sr-Latn-CS" altLang="sr-Latn-RS" sz="1800"/>
              <a:t>]</a:t>
            </a:r>
            <a:endParaRPr lang="en-US" altLang="sr-Latn-RS" sz="1800"/>
          </a:p>
          <a:p>
            <a:pPr eaLnBrk="1" hangingPunct="1"/>
            <a:r>
              <a:rPr lang="sr-Latn-CS" altLang="sr-Latn-RS" sz="1800" b="1"/>
              <a:t>while</a:t>
            </a:r>
            <a:r>
              <a:rPr lang="sr-Latn-CS" altLang="sr-Latn-RS" sz="1800"/>
              <a:t> (</a:t>
            </a:r>
            <a:r>
              <a:rPr lang="sr-Latn-CS" altLang="sr-Latn-RS" sz="1800" i="1"/>
              <a:t>i</a:t>
            </a:r>
            <a:r>
              <a:rPr lang="sr-Latn-CS" altLang="sr-Latn-RS" sz="1800"/>
              <a:t> &lt; </a:t>
            </a:r>
            <a:r>
              <a:rPr lang="sr-Latn-CS" altLang="sr-Latn-RS" sz="1800" i="1"/>
              <a:t>j</a:t>
            </a:r>
            <a:r>
              <a:rPr lang="sr-Latn-CS" altLang="sr-Latn-RS" sz="1800"/>
              <a:t>) </a:t>
            </a:r>
            <a:r>
              <a:rPr lang="sr-Latn-CS" altLang="sr-Latn-RS" sz="1800" b="1"/>
              <a:t>do</a:t>
            </a:r>
            <a:endParaRPr lang="en-US" altLang="sr-Latn-RS" sz="1800"/>
          </a:p>
          <a:p>
            <a:pPr eaLnBrk="1" hangingPunct="1"/>
            <a:r>
              <a:rPr lang="sr-Latn-CS" altLang="sr-Latn-RS" sz="1800" b="1"/>
              <a:t>   while</a:t>
            </a:r>
            <a:r>
              <a:rPr lang="sr-Latn-CS" altLang="sr-Latn-RS" sz="1800"/>
              <a:t> ((</a:t>
            </a:r>
            <a:r>
              <a:rPr lang="sr-Latn-CS" altLang="sr-Latn-RS" sz="1800" i="1"/>
              <a:t>a</a:t>
            </a:r>
            <a:r>
              <a:rPr lang="sr-Latn-CS" altLang="sr-Latn-RS" sz="1800"/>
              <a:t>[</a:t>
            </a:r>
            <a:r>
              <a:rPr lang="sr-Latn-CS" altLang="sr-Latn-RS" sz="1800" i="1"/>
              <a:t>i</a:t>
            </a:r>
            <a:r>
              <a:rPr lang="sr-Latn-CS" altLang="sr-Latn-RS" sz="1800"/>
              <a:t>] </a:t>
            </a:r>
            <a:r>
              <a:rPr lang="sr-Latn-CS" altLang="sr-Latn-RS" sz="1800">
                <a:sym typeface="Symbol" panose="05050102010706020507" pitchFamily="18" charset="2"/>
              </a:rPr>
              <a:t></a:t>
            </a:r>
            <a:r>
              <a:rPr lang="sr-Latn-CS" altLang="sr-Latn-RS" sz="1800"/>
              <a:t> </a:t>
            </a:r>
            <a:r>
              <a:rPr lang="sr-Latn-CS" altLang="sr-Latn-RS" sz="1800" i="1">
                <a:sym typeface="Symbol" panose="05050102010706020507" pitchFamily="18" charset="2"/>
              </a:rPr>
              <a:t>pivot</a:t>
            </a:r>
            <a:r>
              <a:rPr lang="sr-Latn-CS" altLang="sr-Latn-RS" sz="1800">
                <a:sym typeface="Symbol" panose="05050102010706020507" pitchFamily="18" charset="2"/>
              </a:rPr>
              <a:t>) and (</a:t>
            </a:r>
            <a:r>
              <a:rPr lang="sr-Latn-CS" altLang="sr-Latn-RS" sz="1800" i="1">
                <a:sym typeface="Symbol" panose="05050102010706020507" pitchFamily="18" charset="2"/>
              </a:rPr>
              <a:t>i</a:t>
            </a:r>
            <a:r>
              <a:rPr lang="sr-Latn-CS" altLang="sr-Latn-RS" sz="1800">
                <a:sym typeface="Symbol" panose="05050102010706020507" pitchFamily="18" charset="2"/>
              </a:rPr>
              <a:t> &lt; </a:t>
            </a:r>
            <a:r>
              <a:rPr lang="sr-Latn-CS" altLang="sr-Latn-RS" sz="1800" i="1">
                <a:sym typeface="Symbol" panose="05050102010706020507" pitchFamily="18" charset="2"/>
              </a:rPr>
              <a:t>j</a:t>
            </a:r>
            <a:r>
              <a:rPr lang="sr-Latn-CS" altLang="sr-Latn-RS" sz="1800">
                <a:sym typeface="Symbol" panose="05050102010706020507" pitchFamily="18" charset="2"/>
              </a:rPr>
              <a:t>)) </a:t>
            </a:r>
            <a:r>
              <a:rPr lang="sr-Latn-CS" altLang="sr-Latn-RS" sz="1800" b="1">
                <a:sym typeface="Symbol" panose="05050102010706020507" pitchFamily="18" charset="2"/>
              </a:rPr>
              <a:t>do </a:t>
            </a:r>
            <a:r>
              <a:rPr lang="sr-Latn-CS" altLang="sr-Latn-RS" sz="1800" i="1">
                <a:sym typeface="Symbol" panose="05050102010706020507" pitchFamily="18" charset="2"/>
              </a:rPr>
              <a:t>i</a:t>
            </a:r>
            <a:r>
              <a:rPr lang="sr-Latn-CS" altLang="sr-Latn-RS" sz="1800">
                <a:sym typeface="Symbol" panose="05050102010706020507" pitchFamily="18" charset="2"/>
              </a:rPr>
              <a:t> = </a:t>
            </a:r>
            <a:r>
              <a:rPr lang="sr-Latn-CS" altLang="sr-Latn-RS" sz="1800" i="1">
                <a:sym typeface="Symbol" panose="05050102010706020507" pitchFamily="18" charset="2"/>
              </a:rPr>
              <a:t>i</a:t>
            </a:r>
            <a:r>
              <a:rPr lang="sr-Latn-CS" altLang="sr-Latn-RS" sz="1800">
                <a:sym typeface="Symbol" panose="05050102010706020507" pitchFamily="18" charset="2"/>
              </a:rPr>
              <a:t> + 1 </a:t>
            </a:r>
            <a:r>
              <a:rPr lang="sr-Latn-CS" altLang="sr-Latn-RS" sz="1800" b="1">
                <a:sym typeface="Symbol" panose="05050102010706020507" pitchFamily="18" charset="2"/>
              </a:rPr>
              <a:t>end_while</a:t>
            </a:r>
            <a:endParaRPr lang="en-US" altLang="sr-Latn-RS" sz="1800">
              <a:sym typeface="Symbol" panose="05050102010706020507" pitchFamily="18" charset="2"/>
            </a:endParaRPr>
          </a:p>
          <a:p>
            <a:pPr eaLnBrk="1" hangingPunct="1"/>
            <a:r>
              <a:rPr lang="sr-Latn-CS" altLang="sr-Latn-RS" sz="1800" b="1">
                <a:sym typeface="Symbol" panose="05050102010706020507" pitchFamily="18" charset="2"/>
              </a:rPr>
              <a:t>   while</a:t>
            </a:r>
            <a:r>
              <a:rPr lang="sr-Latn-CS" altLang="sr-Latn-RS" sz="1800">
                <a:sym typeface="Symbol" panose="05050102010706020507" pitchFamily="18" charset="2"/>
              </a:rPr>
              <a:t> (</a:t>
            </a:r>
            <a:r>
              <a:rPr lang="sr-Latn-CS" altLang="sr-Latn-RS" sz="1800" i="1">
                <a:sym typeface="Symbol" panose="05050102010706020507" pitchFamily="18" charset="2"/>
              </a:rPr>
              <a:t>a</a:t>
            </a:r>
            <a:r>
              <a:rPr lang="sr-Latn-CS" altLang="sr-Latn-RS" sz="1800">
                <a:sym typeface="Symbol" panose="05050102010706020507" pitchFamily="18" charset="2"/>
              </a:rPr>
              <a:t>[</a:t>
            </a:r>
            <a:r>
              <a:rPr lang="sr-Latn-CS" altLang="sr-Latn-RS" sz="1800" i="1">
                <a:sym typeface="Symbol" panose="05050102010706020507" pitchFamily="18" charset="2"/>
              </a:rPr>
              <a:t>j</a:t>
            </a:r>
            <a:r>
              <a:rPr lang="sr-Latn-CS" altLang="sr-Latn-RS" sz="1800">
                <a:sym typeface="Symbol" panose="05050102010706020507" pitchFamily="18" charset="2"/>
              </a:rPr>
              <a:t>] &gt; </a:t>
            </a:r>
            <a:r>
              <a:rPr lang="sr-Latn-CS" altLang="sr-Latn-RS" sz="1800" i="1">
                <a:sym typeface="Symbol" panose="05050102010706020507" pitchFamily="18" charset="2"/>
              </a:rPr>
              <a:t>pivot</a:t>
            </a:r>
            <a:r>
              <a:rPr lang="sr-Latn-CS" altLang="sr-Latn-RS" sz="1800">
                <a:sym typeface="Symbol" panose="05050102010706020507" pitchFamily="18" charset="2"/>
              </a:rPr>
              <a:t>) </a:t>
            </a:r>
            <a:r>
              <a:rPr lang="sr-Latn-CS" altLang="sr-Latn-RS" sz="1800" b="1">
                <a:sym typeface="Symbol" panose="05050102010706020507" pitchFamily="18" charset="2"/>
              </a:rPr>
              <a:t>do </a:t>
            </a:r>
            <a:r>
              <a:rPr lang="sr-Latn-CS" altLang="sr-Latn-RS" sz="1800" i="1">
                <a:sym typeface="Symbol" panose="05050102010706020507" pitchFamily="18" charset="2"/>
              </a:rPr>
              <a:t>j</a:t>
            </a:r>
            <a:r>
              <a:rPr lang="sr-Latn-CS" altLang="sr-Latn-RS" sz="1800">
                <a:sym typeface="Symbol" panose="05050102010706020507" pitchFamily="18" charset="2"/>
              </a:rPr>
              <a:t> = </a:t>
            </a:r>
            <a:r>
              <a:rPr lang="sr-Latn-CS" altLang="sr-Latn-RS" sz="1800" i="1">
                <a:sym typeface="Symbol" panose="05050102010706020507" pitchFamily="18" charset="2"/>
              </a:rPr>
              <a:t>j</a:t>
            </a:r>
            <a:r>
              <a:rPr lang="sr-Latn-CS" altLang="sr-Latn-RS" sz="1800">
                <a:sym typeface="Symbol" panose="05050102010706020507" pitchFamily="18" charset="2"/>
              </a:rPr>
              <a:t> – 1 </a:t>
            </a:r>
            <a:r>
              <a:rPr lang="sr-Latn-CS" altLang="sr-Latn-RS" sz="1800" b="1">
                <a:sym typeface="Symbol" panose="05050102010706020507" pitchFamily="18" charset="2"/>
              </a:rPr>
              <a:t>end_while</a:t>
            </a:r>
            <a:endParaRPr lang="en-US" altLang="sr-Latn-RS" sz="1800">
              <a:sym typeface="Symbol" panose="05050102010706020507" pitchFamily="18" charset="2"/>
            </a:endParaRPr>
          </a:p>
          <a:p>
            <a:pPr eaLnBrk="1" hangingPunct="1"/>
            <a:r>
              <a:rPr lang="sr-Latn-CS" altLang="sr-Latn-RS" sz="1800" b="1">
                <a:sym typeface="Symbol" panose="05050102010706020507" pitchFamily="18" charset="2"/>
              </a:rPr>
              <a:t>   if </a:t>
            </a:r>
            <a:r>
              <a:rPr lang="sr-Latn-CS" altLang="sr-Latn-RS" sz="1800">
                <a:sym typeface="Symbol" panose="05050102010706020507" pitchFamily="18" charset="2"/>
              </a:rPr>
              <a:t>(</a:t>
            </a:r>
            <a:r>
              <a:rPr lang="sr-Latn-CS" altLang="sr-Latn-RS" sz="1800" i="1">
                <a:sym typeface="Symbol" panose="05050102010706020507" pitchFamily="18" charset="2"/>
              </a:rPr>
              <a:t>i</a:t>
            </a:r>
            <a:r>
              <a:rPr lang="sr-Latn-CS" altLang="sr-Latn-RS" sz="1800">
                <a:sym typeface="Symbol" panose="05050102010706020507" pitchFamily="18" charset="2"/>
              </a:rPr>
              <a:t> &lt; </a:t>
            </a:r>
            <a:r>
              <a:rPr lang="sr-Latn-CS" altLang="sr-Latn-RS" sz="1800" i="1">
                <a:sym typeface="Symbol" panose="05050102010706020507" pitchFamily="18" charset="2"/>
              </a:rPr>
              <a:t>j</a:t>
            </a:r>
            <a:r>
              <a:rPr lang="sr-Latn-CS" altLang="sr-Latn-RS" sz="1800">
                <a:sym typeface="Symbol" panose="05050102010706020507" pitchFamily="18" charset="2"/>
              </a:rPr>
              <a:t>) </a:t>
            </a:r>
            <a:r>
              <a:rPr lang="sr-Latn-CS" altLang="sr-Latn-RS" sz="1800" b="1">
                <a:sym typeface="Symbol" panose="05050102010706020507" pitchFamily="18" charset="2"/>
              </a:rPr>
              <a:t>then  </a:t>
            </a:r>
            <a:r>
              <a:rPr lang="sr-Latn-CS" altLang="sr-Latn-RS" sz="1800" i="1">
                <a:sym typeface="Symbol" panose="05050102010706020507" pitchFamily="18" charset="2"/>
              </a:rPr>
              <a:t>a</a:t>
            </a:r>
            <a:r>
              <a:rPr lang="sr-Latn-CS" altLang="sr-Latn-RS" sz="1800">
                <a:sym typeface="Symbol" panose="05050102010706020507" pitchFamily="18" charset="2"/>
              </a:rPr>
              <a:t>[</a:t>
            </a:r>
            <a:r>
              <a:rPr lang="sr-Latn-CS" altLang="sr-Latn-RS" sz="1800" i="1">
                <a:sym typeface="Symbol" panose="05050102010706020507" pitchFamily="18" charset="2"/>
              </a:rPr>
              <a:t>i</a:t>
            </a:r>
            <a:r>
              <a:rPr lang="sr-Latn-CS" altLang="sr-Latn-RS" sz="1800">
                <a:sym typeface="Symbol" panose="05050102010706020507" pitchFamily="18" charset="2"/>
              </a:rPr>
              <a:t>] </a:t>
            </a:r>
            <a:r>
              <a:rPr lang="sr-Latn-CS" altLang="sr-Latn-RS" sz="1800"/>
              <a:t> </a:t>
            </a:r>
            <a:r>
              <a:rPr lang="sr-Latn-CS" altLang="sr-Latn-RS" sz="1800" i="1">
                <a:sym typeface="Symbol" panose="05050102010706020507" pitchFamily="18" charset="2"/>
              </a:rPr>
              <a:t>a</a:t>
            </a:r>
            <a:r>
              <a:rPr lang="sr-Latn-CS" altLang="sr-Latn-RS" sz="1800">
                <a:sym typeface="Symbol" panose="05050102010706020507" pitchFamily="18" charset="2"/>
              </a:rPr>
              <a:t>[</a:t>
            </a:r>
            <a:r>
              <a:rPr lang="sr-Latn-CS" altLang="sr-Latn-RS" sz="1800" i="1">
                <a:sym typeface="Symbol" panose="05050102010706020507" pitchFamily="18" charset="2"/>
              </a:rPr>
              <a:t>j</a:t>
            </a:r>
            <a:r>
              <a:rPr lang="sr-Latn-CS" altLang="sr-Latn-RS" sz="1800">
                <a:sym typeface="Symbol" panose="05050102010706020507" pitchFamily="18" charset="2"/>
              </a:rPr>
              <a:t>]  </a:t>
            </a:r>
            <a:r>
              <a:rPr lang="sr-Latn-CS" altLang="sr-Latn-RS" sz="1800" b="1">
                <a:sym typeface="Symbol" panose="05050102010706020507" pitchFamily="18" charset="2"/>
              </a:rPr>
              <a:t>end_if</a:t>
            </a:r>
            <a:endParaRPr lang="en-US" altLang="sr-Latn-RS" sz="1800">
              <a:sym typeface="Symbol" panose="05050102010706020507" pitchFamily="18" charset="2"/>
            </a:endParaRPr>
          </a:p>
          <a:p>
            <a:pPr eaLnBrk="1" hangingPunct="1"/>
            <a:r>
              <a:rPr lang="sr-Latn-CS" altLang="sr-Latn-RS" sz="1800" b="1">
                <a:sym typeface="Symbol" panose="05050102010706020507" pitchFamily="18" charset="2"/>
              </a:rPr>
              <a:t>end_while</a:t>
            </a:r>
            <a:endParaRPr lang="en-US" altLang="sr-Latn-RS" sz="1800">
              <a:sym typeface="Symbol" panose="05050102010706020507" pitchFamily="18" charset="2"/>
            </a:endParaRPr>
          </a:p>
          <a:p>
            <a:pPr eaLnBrk="1" hangingPunct="1"/>
            <a:r>
              <a:rPr lang="sr-Latn-CS" altLang="sr-Latn-RS" sz="1800" i="1">
                <a:sym typeface="Symbol" panose="05050102010706020507" pitchFamily="18" charset="2"/>
              </a:rPr>
              <a:t>a</a:t>
            </a:r>
            <a:r>
              <a:rPr lang="sr-Latn-CS" altLang="sr-Latn-RS" sz="1800">
                <a:sym typeface="Symbol" panose="05050102010706020507" pitchFamily="18" charset="2"/>
              </a:rPr>
              <a:t>[</a:t>
            </a:r>
            <a:r>
              <a:rPr lang="sr-Latn-CS" altLang="sr-Latn-RS" sz="1800" i="1">
                <a:sym typeface="Symbol" panose="05050102010706020507" pitchFamily="18" charset="2"/>
              </a:rPr>
              <a:t>down</a:t>
            </a:r>
            <a:r>
              <a:rPr lang="sr-Latn-CS" altLang="sr-Latn-RS" sz="1800">
                <a:sym typeface="Symbol" panose="05050102010706020507" pitchFamily="18" charset="2"/>
              </a:rPr>
              <a:t>] = </a:t>
            </a:r>
            <a:r>
              <a:rPr lang="sr-Latn-CS" altLang="sr-Latn-RS" sz="1800" i="1">
                <a:sym typeface="Symbol" panose="05050102010706020507" pitchFamily="18" charset="2"/>
              </a:rPr>
              <a:t>a</a:t>
            </a:r>
            <a:r>
              <a:rPr lang="sr-Latn-CS" altLang="sr-Latn-RS" sz="1800">
                <a:sym typeface="Symbol" panose="05050102010706020507" pitchFamily="18" charset="2"/>
              </a:rPr>
              <a:t>[</a:t>
            </a:r>
            <a:r>
              <a:rPr lang="sr-Latn-CS" altLang="sr-Latn-RS" sz="1800" i="1">
                <a:sym typeface="Symbol" panose="05050102010706020507" pitchFamily="18" charset="2"/>
              </a:rPr>
              <a:t>j</a:t>
            </a:r>
            <a:r>
              <a:rPr lang="sr-Latn-CS" altLang="sr-Latn-RS" sz="1800">
                <a:sym typeface="Symbol" panose="05050102010706020507" pitchFamily="18" charset="2"/>
              </a:rPr>
              <a:t>] </a:t>
            </a:r>
            <a:endParaRPr lang="en-US" altLang="sr-Latn-RS" sz="1800">
              <a:sym typeface="Symbol" panose="05050102010706020507" pitchFamily="18" charset="2"/>
            </a:endParaRPr>
          </a:p>
          <a:p>
            <a:pPr eaLnBrk="1" hangingPunct="1"/>
            <a:r>
              <a:rPr lang="sr-Latn-CS" altLang="sr-Latn-RS" sz="1800" i="1">
                <a:sym typeface="Symbol" panose="05050102010706020507" pitchFamily="18" charset="2"/>
              </a:rPr>
              <a:t>a</a:t>
            </a:r>
            <a:r>
              <a:rPr lang="sr-Latn-CS" altLang="sr-Latn-RS" sz="1800">
                <a:sym typeface="Symbol" panose="05050102010706020507" pitchFamily="18" charset="2"/>
              </a:rPr>
              <a:t>[</a:t>
            </a:r>
            <a:r>
              <a:rPr lang="sr-Latn-CS" altLang="sr-Latn-RS" sz="1800" i="1">
                <a:sym typeface="Symbol" panose="05050102010706020507" pitchFamily="18" charset="2"/>
              </a:rPr>
              <a:t>j</a:t>
            </a:r>
            <a:r>
              <a:rPr lang="sr-Latn-CS" altLang="sr-Latn-RS" sz="1800">
                <a:sym typeface="Symbol" panose="05050102010706020507" pitchFamily="18" charset="2"/>
              </a:rPr>
              <a:t>] = </a:t>
            </a:r>
            <a:r>
              <a:rPr lang="sr-Latn-CS" altLang="sr-Latn-RS" sz="1800" i="1">
                <a:sym typeface="Symbol" panose="05050102010706020507" pitchFamily="18" charset="2"/>
              </a:rPr>
              <a:t>pivot</a:t>
            </a:r>
            <a:endParaRPr lang="sr-Latn-CS" altLang="sr-Latn-RS" sz="1800" b="1">
              <a:sym typeface="Symbol" panose="05050102010706020507" pitchFamily="18" charset="2"/>
            </a:endParaRPr>
          </a:p>
          <a:p>
            <a:pPr eaLnBrk="1" hangingPunct="1"/>
            <a:r>
              <a:rPr lang="sr-Latn-CS" altLang="sr-Latn-RS" sz="1800" b="1">
                <a:sym typeface="Symbol" panose="05050102010706020507" pitchFamily="18" charset="2"/>
              </a:rPr>
              <a:t>return</a:t>
            </a:r>
            <a:r>
              <a:rPr lang="sr-Latn-CS" altLang="sr-Latn-RS" sz="1800">
                <a:sym typeface="Symbol" panose="05050102010706020507" pitchFamily="18" charset="2"/>
              </a:rPr>
              <a:t> </a:t>
            </a:r>
            <a:r>
              <a:rPr lang="sr-Latn-CS" altLang="sr-Latn-RS" sz="1800" i="1">
                <a:sym typeface="Symbol" panose="05050102010706020507" pitchFamily="18" charset="2"/>
              </a:rPr>
              <a:t>j</a:t>
            </a:r>
            <a:r>
              <a:rPr lang="en-US" altLang="sr-Latn-RS" sz="1800"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0453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>
            <a:extLst>
              <a:ext uri="{FF2B5EF4-FFF2-40B4-BE49-F238E27FC236}">
                <a16:creationId xmlns:a16="http://schemas.microsoft.com/office/drawing/2014/main" id="{A501A1AD-8293-4944-9B66-A3B7051DEA8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18.05.2020.</a:t>
            </a:r>
            <a:endParaRPr lang="sr-Latn-CS" altLang="sr-Latn-RS" sz="1400"/>
          </a:p>
        </p:txBody>
      </p:sp>
      <p:sp>
        <p:nvSpPr>
          <p:cNvPr id="38915" name="Footer Placeholder 4">
            <a:extLst>
              <a:ext uri="{FF2B5EF4-FFF2-40B4-BE49-F238E27FC236}">
                <a16:creationId xmlns:a16="http://schemas.microsoft.com/office/drawing/2014/main" id="{3EEDC4B1-4C26-4A85-AF34-84D676BE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Binarni hip; Algoritmi sortiranja</a:t>
            </a:r>
          </a:p>
        </p:txBody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3C6EE7C7-B889-4E69-9017-ACD8FFC405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z="2800" dirty="0"/>
              <a:t>Zadatak </a:t>
            </a:r>
            <a:r>
              <a:rPr lang="sr-Latn-RS" altLang="sr-Latn-RS" sz="2800" dirty="0"/>
              <a:t>7</a:t>
            </a:r>
            <a:r>
              <a:rPr lang="sr-Latn-CS" altLang="sr-Latn-RS" sz="2800" dirty="0"/>
              <a:t> – Rešenje</a:t>
            </a:r>
            <a:endParaRPr lang="en-US" altLang="sr-Latn-RS" sz="2800" dirty="0"/>
          </a:p>
        </p:txBody>
      </p:sp>
      <p:graphicFrame>
        <p:nvGraphicFramePr>
          <p:cNvPr id="407729" name="Group 177">
            <a:extLst>
              <a:ext uri="{FF2B5EF4-FFF2-40B4-BE49-F238E27FC236}">
                <a16:creationId xmlns:a16="http://schemas.microsoft.com/office/drawing/2014/main" id="{7908BAC3-327C-4CED-B77E-E9A3708AC0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28800" y="2020888"/>
          <a:ext cx="5410200" cy="83820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2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</a:t>
                      </a:r>
                      <a:endParaRPr kumimoji="0" lang="en-US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946" name="Text Box 37">
            <a:extLst>
              <a:ext uri="{FF2B5EF4-FFF2-40B4-BE49-F238E27FC236}">
                <a16:creationId xmlns:a16="http://schemas.microsoft.com/office/drawing/2014/main" id="{4A234A4A-ABE7-4BCA-BF42-BD38C21D2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914401"/>
            <a:ext cx="8458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r-Latn-CS" altLang="sr-Latn-RS"/>
              <a:t>U postavci je rečeno da se za pivot bira prvi element particije.</a:t>
            </a:r>
          </a:p>
          <a:p>
            <a:pPr eaLnBrk="1" hangingPunct="1"/>
            <a:r>
              <a:rPr lang="sr-Latn-CS" altLang="sr-Latn-RS"/>
              <a:t>Na početku, ceo niz je jedna particija.</a:t>
            </a:r>
            <a:endParaRPr lang="en-US" altLang="sr-Latn-RS"/>
          </a:p>
        </p:txBody>
      </p:sp>
      <p:graphicFrame>
        <p:nvGraphicFramePr>
          <p:cNvPr id="407730" name="Group 178">
            <a:extLst>
              <a:ext uri="{FF2B5EF4-FFF2-40B4-BE49-F238E27FC236}">
                <a16:creationId xmlns:a16="http://schemas.microsoft.com/office/drawing/2014/main" id="{E82ACEAA-942E-4941-B230-6B7660DF4BF6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3011488"/>
          <a:ext cx="5410200" cy="83820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2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</a:t>
                      </a:r>
                      <a:endParaRPr kumimoji="0" lang="en-US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7808" name="Group 256">
            <a:extLst>
              <a:ext uri="{FF2B5EF4-FFF2-40B4-BE49-F238E27FC236}">
                <a16:creationId xmlns:a16="http://schemas.microsoft.com/office/drawing/2014/main" id="{F1A33DFE-6EF4-485F-A30B-5F7486328DF9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4078288"/>
          <a:ext cx="5410200" cy="83820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2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</a:t>
                      </a:r>
                      <a:endParaRPr kumimoji="0" lang="en-US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7811" name="Line 259">
            <a:extLst>
              <a:ext uri="{FF2B5EF4-FFF2-40B4-BE49-F238E27FC236}">
                <a16:creationId xmlns:a16="http://schemas.microsoft.com/office/drawing/2014/main" id="{C6852F66-F4DE-4244-9940-9133C031D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5000" y="4687888"/>
            <a:ext cx="2819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sr-Latn-RS"/>
          </a:p>
        </p:txBody>
      </p:sp>
      <p:graphicFrame>
        <p:nvGraphicFramePr>
          <p:cNvPr id="407850" name="Group 298">
            <a:extLst>
              <a:ext uri="{FF2B5EF4-FFF2-40B4-BE49-F238E27FC236}">
                <a16:creationId xmlns:a16="http://schemas.microsoft.com/office/drawing/2014/main" id="{0A394F30-1C9D-4804-B5B2-02FBCBEA9718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5145088"/>
          <a:ext cx="5410200" cy="87630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2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</a:t>
                      </a:r>
                      <a:endParaRPr kumimoji="0" lang="en-US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340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>
            <a:extLst>
              <a:ext uri="{FF2B5EF4-FFF2-40B4-BE49-F238E27FC236}">
                <a16:creationId xmlns:a16="http://schemas.microsoft.com/office/drawing/2014/main" id="{4D900213-4154-478A-9D6B-8811CC0061E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18.05.2020.</a:t>
            </a:r>
            <a:endParaRPr lang="sr-Latn-CS" altLang="sr-Latn-RS" sz="1400"/>
          </a:p>
        </p:txBody>
      </p:sp>
      <p:sp>
        <p:nvSpPr>
          <p:cNvPr id="39939" name="Footer Placeholder 4">
            <a:extLst>
              <a:ext uri="{FF2B5EF4-FFF2-40B4-BE49-F238E27FC236}">
                <a16:creationId xmlns:a16="http://schemas.microsoft.com/office/drawing/2014/main" id="{CF7AD206-B83D-4C57-8555-9A8846D3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Binarni hip; Algoritmi sortiranja</a:t>
            </a:r>
          </a:p>
        </p:txBody>
      </p:sp>
      <p:sp>
        <p:nvSpPr>
          <p:cNvPr id="39941" name="Rectangle 2">
            <a:extLst>
              <a:ext uri="{FF2B5EF4-FFF2-40B4-BE49-F238E27FC236}">
                <a16:creationId xmlns:a16="http://schemas.microsoft.com/office/drawing/2014/main" id="{D7A5FCA8-9F9D-4AA6-AE9B-E34FEFDD7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z="2800" dirty="0"/>
              <a:t>Zadatak </a:t>
            </a:r>
            <a:r>
              <a:rPr lang="sr-Latn-RS" altLang="sr-Latn-RS" sz="2800" dirty="0"/>
              <a:t>7</a:t>
            </a:r>
            <a:r>
              <a:rPr lang="sr-Latn-CS" altLang="sr-Latn-RS" sz="2800" dirty="0"/>
              <a:t> – Rešenje</a:t>
            </a:r>
            <a:endParaRPr lang="en-US" altLang="sr-Latn-RS" sz="2800" dirty="0"/>
          </a:p>
        </p:txBody>
      </p:sp>
      <p:graphicFrame>
        <p:nvGraphicFramePr>
          <p:cNvPr id="409645" name="Group 45">
            <a:extLst>
              <a:ext uri="{FF2B5EF4-FFF2-40B4-BE49-F238E27FC236}">
                <a16:creationId xmlns:a16="http://schemas.microsoft.com/office/drawing/2014/main" id="{9C0BE5EA-714C-411C-8402-C80BE2BB79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28800" y="1143001"/>
          <a:ext cx="5410200" cy="1008063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2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</a:t>
                      </a:r>
                      <a:endParaRPr kumimoji="0" lang="en-US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9646" name="Line 46">
            <a:extLst>
              <a:ext uri="{FF2B5EF4-FFF2-40B4-BE49-F238E27FC236}">
                <a16:creationId xmlns:a16="http://schemas.microsoft.com/office/drawing/2014/main" id="{EBB38BFE-21E9-4C24-9D27-B2EF399B5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781175"/>
            <a:ext cx="609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sr-Latn-RS"/>
          </a:p>
        </p:txBody>
      </p:sp>
      <p:graphicFrame>
        <p:nvGraphicFramePr>
          <p:cNvPr id="409647" name="Group 47">
            <a:extLst>
              <a:ext uri="{FF2B5EF4-FFF2-40B4-BE49-F238E27FC236}">
                <a16:creationId xmlns:a16="http://schemas.microsoft.com/office/drawing/2014/main" id="{C05FBC6C-0630-4A09-8C49-131D9A21B026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2362201"/>
          <a:ext cx="5410200" cy="1008063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2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</a:t>
                      </a:r>
                      <a:endParaRPr kumimoji="0" lang="en-US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9723" name="Group 123">
            <a:extLst>
              <a:ext uri="{FF2B5EF4-FFF2-40B4-BE49-F238E27FC236}">
                <a16:creationId xmlns:a16="http://schemas.microsoft.com/office/drawing/2014/main" id="{E29454BB-BA9D-4CF1-BC3D-54F99213320E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3640138"/>
          <a:ext cx="5410200" cy="1008062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2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</a:t>
                      </a:r>
                      <a:endParaRPr kumimoji="0" lang="en-US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9724" name="Oval 124">
            <a:extLst>
              <a:ext uri="{FF2B5EF4-FFF2-40B4-BE49-F238E27FC236}">
                <a16:creationId xmlns:a16="http://schemas.microsoft.com/office/drawing/2014/main" id="{C27558C5-019C-4FAC-9EB2-3550A1765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38285"/>
            <a:ext cx="259766" cy="562630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r-Latn-RS" altLang="sr-Latn-RS"/>
          </a:p>
        </p:txBody>
      </p:sp>
      <p:sp>
        <p:nvSpPr>
          <p:cNvPr id="409725" name="Arc 125">
            <a:extLst>
              <a:ext uri="{FF2B5EF4-FFF2-40B4-BE49-F238E27FC236}">
                <a16:creationId xmlns:a16="http://schemas.microsoft.com/office/drawing/2014/main" id="{62E22EA8-F008-4EDE-A28B-73E77409301D}"/>
              </a:ext>
            </a:extLst>
          </p:cNvPr>
          <p:cNvSpPr>
            <a:spLocks/>
          </p:cNvSpPr>
          <p:nvPr/>
        </p:nvSpPr>
        <p:spPr bwMode="auto">
          <a:xfrm rot="7955370">
            <a:off x="2736850" y="4051270"/>
            <a:ext cx="1568450" cy="400110"/>
          </a:xfrm>
          <a:custGeom>
            <a:avLst/>
            <a:gdLst>
              <a:gd name="T0" fmla="*/ 0 w 22237"/>
              <a:gd name="T1" fmla="*/ 326773859 h 21600"/>
              <a:gd name="T2" fmla="*/ 2147483647 w 22237"/>
              <a:gd name="T3" fmla="*/ 2147483647 h 21600"/>
              <a:gd name="T4" fmla="*/ 2147483647 w 22237"/>
              <a:gd name="T5" fmla="*/ 2147483647 h 21600"/>
              <a:gd name="T6" fmla="*/ 0 60000 65536"/>
              <a:gd name="T7" fmla="*/ 0 60000 65536"/>
              <a:gd name="T8" fmla="*/ 0 60000 65536"/>
              <a:gd name="T9" fmla="*/ 0 w 22237"/>
              <a:gd name="T10" fmla="*/ 0 h 21600"/>
              <a:gd name="T11" fmla="*/ 22237 w 2223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237" h="21600" fill="none" extrusionOk="0">
                <a:moveTo>
                  <a:pt x="0" y="9"/>
                </a:moveTo>
                <a:cubicBezTo>
                  <a:pt x="212" y="3"/>
                  <a:pt x="424" y="-1"/>
                  <a:pt x="637" y="0"/>
                </a:cubicBezTo>
                <a:cubicBezTo>
                  <a:pt x="12566" y="0"/>
                  <a:pt x="22237" y="9670"/>
                  <a:pt x="22237" y="21600"/>
                </a:cubicBezTo>
              </a:path>
              <a:path w="22237" h="21600" stroke="0" extrusionOk="0">
                <a:moveTo>
                  <a:pt x="0" y="9"/>
                </a:moveTo>
                <a:cubicBezTo>
                  <a:pt x="212" y="3"/>
                  <a:pt x="424" y="-1"/>
                  <a:pt x="637" y="0"/>
                </a:cubicBezTo>
                <a:cubicBezTo>
                  <a:pt x="12566" y="0"/>
                  <a:pt x="22237" y="9670"/>
                  <a:pt x="22237" y="21600"/>
                </a:cubicBezTo>
                <a:lnTo>
                  <a:pt x="637" y="2160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r-Latn-RS" altLang="sr-Latn-RS"/>
          </a:p>
        </p:txBody>
      </p:sp>
      <p:graphicFrame>
        <p:nvGraphicFramePr>
          <p:cNvPr id="409780" name="Group 180">
            <a:extLst>
              <a:ext uri="{FF2B5EF4-FFF2-40B4-BE49-F238E27FC236}">
                <a16:creationId xmlns:a16="http://schemas.microsoft.com/office/drawing/2014/main" id="{AE3F7DD0-3B01-4C2A-B9AF-95D4934B049F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4876801"/>
          <a:ext cx="5410200" cy="1008063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2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440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>
            <a:extLst>
              <a:ext uri="{FF2B5EF4-FFF2-40B4-BE49-F238E27FC236}">
                <a16:creationId xmlns:a16="http://schemas.microsoft.com/office/drawing/2014/main" id="{4D0596E2-5A3C-4508-8F45-3D7B3FCF90B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18.05.2020.</a:t>
            </a:r>
            <a:endParaRPr lang="sr-Latn-CS" altLang="sr-Latn-RS" sz="1400"/>
          </a:p>
        </p:txBody>
      </p:sp>
      <p:sp>
        <p:nvSpPr>
          <p:cNvPr id="40963" name="Footer Placeholder 4">
            <a:extLst>
              <a:ext uri="{FF2B5EF4-FFF2-40B4-BE49-F238E27FC236}">
                <a16:creationId xmlns:a16="http://schemas.microsoft.com/office/drawing/2014/main" id="{15857F8E-3F11-46A8-9A4C-BAD1D107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Binarni hip; Algoritmi sortiranja</a:t>
            </a:r>
          </a:p>
        </p:txBody>
      </p:sp>
      <p:sp>
        <p:nvSpPr>
          <p:cNvPr id="40965" name="Rectangle 2">
            <a:extLst>
              <a:ext uri="{FF2B5EF4-FFF2-40B4-BE49-F238E27FC236}">
                <a16:creationId xmlns:a16="http://schemas.microsoft.com/office/drawing/2014/main" id="{7F1E5588-8436-4460-8BD4-07D128C68B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z="2800" dirty="0"/>
              <a:t>Zadatak </a:t>
            </a:r>
            <a:r>
              <a:rPr lang="sr-Latn-RS" altLang="sr-Latn-RS" sz="2800" dirty="0"/>
              <a:t>7</a:t>
            </a:r>
            <a:r>
              <a:rPr lang="sr-Latn-CS" altLang="sr-Latn-RS" sz="2800" dirty="0"/>
              <a:t> – Rešenje</a:t>
            </a:r>
            <a:endParaRPr lang="en-US" altLang="sr-Latn-RS" sz="2800" dirty="0"/>
          </a:p>
        </p:txBody>
      </p:sp>
      <p:graphicFrame>
        <p:nvGraphicFramePr>
          <p:cNvPr id="41143" name="Group 183">
            <a:extLst>
              <a:ext uri="{FF2B5EF4-FFF2-40B4-BE49-F238E27FC236}">
                <a16:creationId xmlns:a16="http://schemas.microsoft.com/office/drawing/2014/main" id="{5C53845D-232F-4927-AE12-4BB298EFC8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28800" y="990601"/>
          <a:ext cx="5334000" cy="914401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38539754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8916909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60405199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69819294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565632417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136148298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3407332796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1151306779"/>
                    </a:ext>
                  </a:extLst>
                </a:gridCol>
              </a:tblGrid>
              <a:tr h="484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endParaRPr kumimoji="0" lang="en-US" altLang="sr-Latn-RS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968819"/>
                  </a:ext>
                </a:extLst>
              </a:tr>
              <a:tr h="430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179435"/>
                  </a:ext>
                </a:extLst>
              </a:tr>
            </a:tbl>
          </a:graphicData>
        </a:graphic>
      </p:graphicFrame>
      <p:graphicFrame>
        <p:nvGraphicFramePr>
          <p:cNvPr id="41144" name="Group 184">
            <a:extLst>
              <a:ext uri="{FF2B5EF4-FFF2-40B4-BE49-F238E27FC236}">
                <a16:creationId xmlns:a16="http://schemas.microsoft.com/office/drawing/2014/main" id="{78A1ABD4-B1F0-406C-B037-7FA2BB19B42D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2133601"/>
          <a:ext cx="5334000" cy="914401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425874158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57695441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03064399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198727268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470914376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28469953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970778677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33416847"/>
                    </a:ext>
                  </a:extLst>
                </a:gridCol>
              </a:tblGrid>
              <a:tr h="484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endParaRPr kumimoji="0" lang="en-US" altLang="sr-Latn-RS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310082"/>
                  </a:ext>
                </a:extLst>
              </a:tr>
              <a:tr h="430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00761"/>
                  </a:ext>
                </a:extLst>
              </a:tr>
            </a:tbl>
          </a:graphicData>
        </a:graphic>
      </p:graphicFrame>
      <p:graphicFrame>
        <p:nvGraphicFramePr>
          <p:cNvPr id="41145" name="Group 185">
            <a:extLst>
              <a:ext uri="{FF2B5EF4-FFF2-40B4-BE49-F238E27FC236}">
                <a16:creationId xmlns:a16="http://schemas.microsoft.com/office/drawing/2014/main" id="{4ADB8034-0D42-4A24-9828-82504A744FC2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3276601"/>
          <a:ext cx="5334000" cy="914401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391302678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91492321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3481486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5914723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369680240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1834044299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87339202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1555536973"/>
                    </a:ext>
                  </a:extLst>
                </a:gridCol>
              </a:tblGrid>
              <a:tr h="484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5225"/>
                  </a:ext>
                </a:extLst>
              </a:tr>
              <a:tr h="430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9470621"/>
                  </a:ext>
                </a:extLst>
              </a:tr>
            </a:tbl>
          </a:graphicData>
        </a:graphic>
      </p:graphicFrame>
      <p:sp>
        <p:nvSpPr>
          <p:cNvPr id="411768" name="Oval 120">
            <a:extLst>
              <a:ext uri="{FF2B5EF4-FFF2-40B4-BE49-F238E27FC236}">
                <a16:creationId xmlns:a16="http://schemas.microsoft.com/office/drawing/2014/main" id="{53D3DB14-E3D3-4EDF-8BF8-5C80C9CEE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538085"/>
            <a:ext cx="259766" cy="562630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r-Latn-RS" altLang="sr-Latn-RS"/>
          </a:p>
        </p:txBody>
      </p:sp>
      <p:sp>
        <p:nvSpPr>
          <p:cNvPr id="411769" name="Arc 121">
            <a:extLst>
              <a:ext uri="{FF2B5EF4-FFF2-40B4-BE49-F238E27FC236}">
                <a16:creationId xmlns:a16="http://schemas.microsoft.com/office/drawing/2014/main" id="{38529B53-F87E-4F19-8C7F-891E98042594}"/>
              </a:ext>
            </a:extLst>
          </p:cNvPr>
          <p:cNvSpPr>
            <a:spLocks/>
          </p:cNvSpPr>
          <p:nvPr/>
        </p:nvSpPr>
        <p:spPr bwMode="auto">
          <a:xfrm rot="7955370">
            <a:off x="2332038" y="2398683"/>
            <a:ext cx="746125" cy="400110"/>
          </a:xfrm>
          <a:custGeom>
            <a:avLst/>
            <a:gdLst>
              <a:gd name="T0" fmla="*/ 0 w 21754"/>
              <a:gd name="T1" fmla="*/ 39837481 h 21600"/>
              <a:gd name="T2" fmla="*/ 2147483647 w 21754"/>
              <a:gd name="T3" fmla="*/ 2147483647 h 21600"/>
              <a:gd name="T4" fmla="*/ 881513204 w 21754"/>
              <a:gd name="T5" fmla="*/ 2147483647 h 21600"/>
              <a:gd name="T6" fmla="*/ 0 60000 65536"/>
              <a:gd name="T7" fmla="*/ 0 60000 65536"/>
              <a:gd name="T8" fmla="*/ 0 60000 65536"/>
              <a:gd name="T9" fmla="*/ 0 w 21754"/>
              <a:gd name="T10" fmla="*/ 0 h 21600"/>
              <a:gd name="T11" fmla="*/ 21754 w 2175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54" h="21600" fill="none" extrusionOk="0">
                <a:moveTo>
                  <a:pt x="0" y="9"/>
                </a:moveTo>
                <a:cubicBezTo>
                  <a:pt x="212" y="3"/>
                  <a:pt x="424" y="-1"/>
                  <a:pt x="637" y="0"/>
                </a:cubicBezTo>
                <a:cubicBezTo>
                  <a:pt x="10815" y="0"/>
                  <a:pt x="19613" y="7106"/>
                  <a:pt x="21753" y="17057"/>
                </a:cubicBezTo>
              </a:path>
              <a:path w="21754" h="21600" stroke="0" extrusionOk="0">
                <a:moveTo>
                  <a:pt x="0" y="9"/>
                </a:moveTo>
                <a:cubicBezTo>
                  <a:pt x="212" y="3"/>
                  <a:pt x="424" y="-1"/>
                  <a:pt x="637" y="0"/>
                </a:cubicBezTo>
                <a:cubicBezTo>
                  <a:pt x="10815" y="0"/>
                  <a:pt x="19613" y="7106"/>
                  <a:pt x="21753" y="17057"/>
                </a:cubicBezTo>
                <a:lnTo>
                  <a:pt x="637" y="2160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r-Latn-RS" altLang="sr-Latn-RS"/>
          </a:p>
        </p:txBody>
      </p:sp>
      <p:graphicFrame>
        <p:nvGraphicFramePr>
          <p:cNvPr id="41148" name="Group 188">
            <a:extLst>
              <a:ext uri="{FF2B5EF4-FFF2-40B4-BE49-F238E27FC236}">
                <a16:creationId xmlns:a16="http://schemas.microsoft.com/office/drawing/2014/main" id="{606A9AEB-892B-43BD-A8AF-0F63653430DB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4267201"/>
          <a:ext cx="5334000" cy="914401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35779309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81504115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340751528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1497409069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1626547496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1752037408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1838996277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1829812229"/>
                    </a:ext>
                  </a:extLst>
                </a:gridCol>
              </a:tblGrid>
              <a:tr h="484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endParaRPr kumimoji="0" lang="en-US" altLang="sr-Latn-RS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65392"/>
                  </a:ext>
                </a:extLst>
              </a:tr>
              <a:tr h="430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051040"/>
                  </a:ext>
                </a:extLst>
              </a:tr>
            </a:tbl>
          </a:graphicData>
        </a:graphic>
      </p:graphicFrame>
      <p:graphicFrame>
        <p:nvGraphicFramePr>
          <p:cNvPr id="41149" name="Group 189">
            <a:extLst>
              <a:ext uri="{FF2B5EF4-FFF2-40B4-BE49-F238E27FC236}">
                <a16:creationId xmlns:a16="http://schemas.microsoft.com/office/drawing/2014/main" id="{9EB72DC6-9450-4C7D-ABB0-3ACF6979939C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5334001"/>
          <a:ext cx="5334000" cy="914401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42464249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122940627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90344591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85665235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089727906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1887569457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86101834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856562233"/>
                    </a:ext>
                  </a:extLst>
                </a:gridCol>
              </a:tblGrid>
              <a:tr h="484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endParaRPr kumimoji="0" lang="en-US" altLang="sr-Latn-RS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81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720435"/>
                  </a:ext>
                </a:extLst>
              </a:tr>
              <a:tr h="430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i, j</a:t>
                      </a:r>
                      <a:endParaRPr kumimoji="0" lang="en-U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633810"/>
                  </a:ext>
                </a:extLst>
              </a:tr>
            </a:tbl>
          </a:graphicData>
        </a:graphic>
      </p:graphicFrame>
      <p:sp>
        <p:nvSpPr>
          <p:cNvPr id="411876" name="Oval 228">
            <a:extLst>
              <a:ext uri="{FF2B5EF4-FFF2-40B4-BE49-F238E27FC236}">
                <a16:creationId xmlns:a16="http://schemas.microsoft.com/office/drawing/2014/main" id="{DAF1C7E2-069C-4279-8C1F-5659FA52C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776585"/>
            <a:ext cx="762000" cy="562630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r-Latn-RS" altLang="sr-Latn-RS"/>
          </a:p>
        </p:txBody>
      </p:sp>
      <p:sp>
        <p:nvSpPr>
          <p:cNvPr id="411877" name="Arc 229">
            <a:extLst>
              <a:ext uri="{FF2B5EF4-FFF2-40B4-BE49-F238E27FC236}">
                <a16:creationId xmlns:a16="http://schemas.microsoft.com/office/drawing/2014/main" id="{70E4262F-EE69-495F-A0F6-63D6D3B4F4FF}"/>
              </a:ext>
            </a:extLst>
          </p:cNvPr>
          <p:cNvSpPr>
            <a:spLocks/>
          </p:cNvSpPr>
          <p:nvPr/>
        </p:nvSpPr>
        <p:spPr bwMode="auto">
          <a:xfrm rot="7955370">
            <a:off x="2143919" y="5618927"/>
            <a:ext cx="360363" cy="400110"/>
          </a:xfrm>
          <a:custGeom>
            <a:avLst/>
            <a:gdLst>
              <a:gd name="T0" fmla="*/ 0 w 20591"/>
              <a:gd name="T1" fmla="*/ 8129015 h 21600"/>
              <a:gd name="T2" fmla="*/ 1931648273 w 20591"/>
              <a:gd name="T3" fmla="*/ 2147483647 h 21600"/>
              <a:gd name="T4" fmla="*/ 53849440 w 20591"/>
              <a:gd name="T5" fmla="*/ 2147483647 h 21600"/>
              <a:gd name="T6" fmla="*/ 0 60000 65536"/>
              <a:gd name="T7" fmla="*/ 0 60000 65536"/>
              <a:gd name="T8" fmla="*/ 0 60000 65536"/>
              <a:gd name="T9" fmla="*/ 0 w 20591"/>
              <a:gd name="T10" fmla="*/ 0 h 21600"/>
              <a:gd name="T11" fmla="*/ 20591 w 2059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591" h="21600" fill="none" extrusionOk="0">
                <a:moveTo>
                  <a:pt x="-1" y="7"/>
                </a:moveTo>
                <a:cubicBezTo>
                  <a:pt x="191" y="2"/>
                  <a:pt x="382" y="-1"/>
                  <a:pt x="574" y="0"/>
                </a:cubicBezTo>
                <a:cubicBezTo>
                  <a:pt x="9369" y="0"/>
                  <a:pt x="17286" y="5333"/>
                  <a:pt x="20591" y="13484"/>
                </a:cubicBezTo>
              </a:path>
              <a:path w="20591" h="21600" stroke="0" extrusionOk="0">
                <a:moveTo>
                  <a:pt x="-1" y="7"/>
                </a:moveTo>
                <a:cubicBezTo>
                  <a:pt x="191" y="2"/>
                  <a:pt x="382" y="-1"/>
                  <a:pt x="574" y="0"/>
                </a:cubicBezTo>
                <a:cubicBezTo>
                  <a:pt x="9369" y="0"/>
                  <a:pt x="17286" y="5333"/>
                  <a:pt x="20591" y="13484"/>
                </a:cubicBezTo>
                <a:lnTo>
                  <a:pt x="574" y="2160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r-Latn-RS" altLang="sr-Latn-RS"/>
          </a:p>
        </p:txBody>
      </p:sp>
    </p:spTree>
    <p:extLst>
      <p:ext uri="{BB962C8B-B14F-4D97-AF65-F5344CB8AC3E}">
        <p14:creationId xmlns:p14="http://schemas.microsoft.com/office/powerpoint/2010/main" val="40682832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>
            <a:extLst>
              <a:ext uri="{FF2B5EF4-FFF2-40B4-BE49-F238E27FC236}">
                <a16:creationId xmlns:a16="http://schemas.microsoft.com/office/drawing/2014/main" id="{FC05A445-87EF-43AC-81AD-4F1F80B598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18.05.2020.</a:t>
            </a:r>
            <a:endParaRPr lang="sr-Latn-CS" altLang="sr-Latn-RS" sz="1400"/>
          </a:p>
        </p:txBody>
      </p:sp>
      <p:sp>
        <p:nvSpPr>
          <p:cNvPr id="41987" name="Footer Placeholder 4">
            <a:extLst>
              <a:ext uri="{FF2B5EF4-FFF2-40B4-BE49-F238E27FC236}">
                <a16:creationId xmlns:a16="http://schemas.microsoft.com/office/drawing/2014/main" id="{FBAB4F4C-F632-4C6D-90DD-75CBDB21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Binarni hip; Algoritmi sortiranja</a:t>
            </a:r>
          </a:p>
        </p:txBody>
      </p:sp>
      <p:sp>
        <p:nvSpPr>
          <p:cNvPr id="41989" name="Rectangle 2">
            <a:extLst>
              <a:ext uri="{FF2B5EF4-FFF2-40B4-BE49-F238E27FC236}">
                <a16:creationId xmlns:a16="http://schemas.microsoft.com/office/drawing/2014/main" id="{851218E6-3EC8-4579-8334-6D05EE469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z="2800" dirty="0"/>
              <a:t>Zadatak </a:t>
            </a:r>
            <a:r>
              <a:rPr lang="sr-Latn-RS" altLang="sr-Latn-RS" sz="2800" dirty="0"/>
              <a:t>7</a:t>
            </a:r>
            <a:r>
              <a:rPr lang="sr-Latn-CS" altLang="sr-Latn-RS" sz="2800" dirty="0"/>
              <a:t> – Rešenje</a:t>
            </a:r>
            <a:endParaRPr lang="en-US" altLang="sr-Latn-RS" sz="2800" dirty="0"/>
          </a:p>
        </p:txBody>
      </p:sp>
      <p:graphicFrame>
        <p:nvGraphicFramePr>
          <p:cNvPr id="413913" name="Group 217">
            <a:extLst>
              <a:ext uri="{FF2B5EF4-FFF2-40B4-BE49-F238E27FC236}">
                <a16:creationId xmlns:a16="http://schemas.microsoft.com/office/drawing/2014/main" id="{23C30FE1-3A23-4613-A956-C207FB6E73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28800" y="990600"/>
          <a:ext cx="5410200" cy="106680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2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i,j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3922" name="Group 226">
            <a:extLst>
              <a:ext uri="{FF2B5EF4-FFF2-40B4-BE49-F238E27FC236}">
                <a16:creationId xmlns:a16="http://schemas.microsoft.com/office/drawing/2014/main" id="{48B82D5F-8C57-4E23-B8FA-ACA6919214C9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2133600"/>
          <a:ext cx="5410200" cy="106680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2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  <a:endParaRPr kumimoji="0" lang="en-US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3923" name="Group 227">
            <a:extLst>
              <a:ext uri="{FF2B5EF4-FFF2-40B4-BE49-F238E27FC236}">
                <a16:creationId xmlns:a16="http://schemas.microsoft.com/office/drawing/2014/main" id="{9665F7D5-5F71-4099-8C92-437F4EDEDD1E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3352800"/>
          <a:ext cx="5410200" cy="106680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2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  <a:endParaRPr kumimoji="0" lang="en-US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3941" name="Group 245">
            <a:extLst>
              <a:ext uri="{FF2B5EF4-FFF2-40B4-BE49-F238E27FC236}">
                <a16:creationId xmlns:a16="http://schemas.microsoft.com/office/drawing/2014/main" id="{35A376CC-5B0E-4456-A903-21E0CEEC237D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4572000"/>
          <a:ext cx="5410200" cy="106680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2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3924" name="Oval 228">
            <a:extLst>
              <a:ext uri="{FF2B5EF4-FFF2-40B4-BE49-F238E27FC236}">
                <a16:creationId xmlns:a16="http://schemas.microsoft.com/office/drawing/2014/main" id="{4572FF17-15E7-4F14-9775-180186D42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09685"/>
            <a:ext cx="1143000" cy="562630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r-Latn-RS" altLang="sr-Latn-RS"/>
          </a:p>
        </p:txBody>
      </p:sp>
      <p:sp>
        <p:nvSpPr>
          <p:cNvPr id="413925" name="Arc 229">
            <a:extLst>
              <a:ext uri="{FF2B5EF4-FFF2-40B4-BE49-F238E27FC236}">
                <a16:creationId xmlns:a16="http://schemas.microsoft.com/office/drawing/2014/main" id="{1791D96A-A382-4769-B1BA-E9F53372D49B}"/>
              </a:ext>
            </a:extLst>
          </p:cNvPr>
          <p:cNvSpPr>
            <a:spLocks/>
          </p:cNvSpPr>
          <p:nvPr/>
        </p:nvSpPr>
        <p:spPr bwMode="auto">
          <a:xfrm rot="7955370">
            <a:off x="5496719" y="3713927"/>
            <a:ext cx="360363" cy="400110"/>
          </a:xfrm>
          <a:custGeom>
            <a:avLst/>
            <a:gdLst>
              <a:gd name="T0" fmla="*/ 0 w 20591"/>
              <a:gd name="T1" fmla="*/ 8129015 h 21600"/>
              <a:gd name="T2" fmla="*/ 1931648273 w 20591"/>
              <a:gd name="T3" fmla="*/ 2147483647 h 21600"/>
              <a:gd name="T4" fmla="*/ 53849440 w 20591"/>
              <a:gd name="T5" fmla="*/ 2147483647 h 21600"/>
              <a:gd name="T6" fmla="*/ 0 60000 65536"/>
              <a:gd name="T7" fmla="*/ 0 60000 65536"/>
              <a:gd name="T8" fmla="*/ 0 60000 65536"/>
              <a:gd name="T9" fmla="*/ 0 w 20591"/>
              <a:gd name="T10" fmla="*/ 0 h 21600"/>
              <a:gd name="T11" fmla="*/ 20591 w 2059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591" h="21600" fill="none" extrusionOk="0">
                <a:moveTo>
                  <a:pt x="-1" y="7"/>
                </a:moveTo>
                <a:cubicBezTo>
                  <a:pt x="191" y="2"/>
                  <a:pt x="382" y="-1"/>
                  <a:pt x="574" y="0"/>
                </a:cubicBezTo>
                <a:cubicBezTo>
                  <a:pt x="9369" y="0"/>
                  <a:pt x="17286" y="5333"/>
                  <a:pt x="20591" y="13484"/>
                </a:cubicBezTo>
              </a:path>
              <a:path w="20591" h="21600" stroke="0" extrusionOk="0">
                <a:moveTo>
                  <a:pt x="-1" y="7"/>
                </a:moveTo>
                <a:cubicBezTo>
                  <a:pt x="191" y="2"/>
                  <a:pt x="382" y="-1"/>
                  <a:pt x="574" y="0"/>
                </a:cubicBezTo>
                <a:cubicBezTo>
                  <a:pt x="9369" y="0"/>
                  <a:pt x="17286" y="5333"/>
                  <a:pt x="20591" y="13484"/>
                </a:cubicBezTo>
                <a:lnTo>
                  <a:pt x="574" y="2160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r-Latn-RS" altLang="sr-Latn-RS"/>
          </a:p>
        </p:txBody>
      </p:sp>
    </p:spTree>
    <p:extLst>
      <p:ext uri="{BB962C8B-B14F-4D97-AF65-F5344CB8AC3E}">
        <p14:creationId xmlns:p14="http://schemas.microsoft.com/office/powerpoint/2010/main" val="7418425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F092-51B8-47AD-9269-7FB7AF0E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C6818-EB8E-4CA6-ACA2-9ADD78D53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sr-Latn-RS" dirty="0"/>
              <a:t>Šta je binarni hip?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Po čemu se razlikuju maks-hip i min-hip?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Kako se hip koristi za sortiranje?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Kako se stablo binarnog pretraživanja koristi za sortiranje?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Opisati kako funkcioniše shell sort?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Šta je pivot i kod kog sorta se koristi?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Napisati kod u C-u za insertion sort?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Sortirati niz 6, 17, 8, 34, 1, 12, 9 korišćenjem selection sorta.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Sortirati niz 6, 17, 8, 34, 1, 12, 9 korišćenjem quick sorta.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Sortirati niz 6, 17, 8, 34, 1, 12, 9 korišćenjem heap sorta.</a:t>
            </a:r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722E0-448C-4535-AA67-71553EEC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18.05.2020.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C842F52-4158-4AE1-8D00-E1F399EF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Binarni hip; Algoritmi sortiranja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7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4938-11D7-46DC-922B-E93C5B11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Dodavaje novog čvora u 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C0F06-CCBB-4845-9FC4-85A40964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F2625-40A0-433A-94EA-EA2322788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18.05.2020.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A70EE-A7DC-4219-90BF-AD53226C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Binarni hip; Algoritmi sortiranja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0CDF49-D08B-471F-BF99-F4C530ADC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37" t="34022" r="25447" b="15858"/>
          <a:stretch/>
        </p:blipFill>
        <p:spPr>
          <a:xfrm>
            <a:off x="5536442" y="1303147"/>
            <a:ext cx="6500197" cy="3435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78CB68-D243-499A-8868-DDB777116C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61" t="42384" r="27910" b="27767"/>
          <a:stretch/>
        </p:blipFill>
        <p:spPr>
          <a:xfrm>
            <a:off x="6637362" y="4136852"/>
            <a:ext cx="5404513" cy="20460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E4E298-EC71-42A2-A244-A47EC17764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236" t="25262" r="40896" b="27767"/>
          <a:stretch/>
        </p:blipFill>
        <p:spPr>
          <a:xfrm>
            <a:off x="1157677" y="2850483"/>
            <a:ext cx="4616806" cy="321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171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E90F-67D1-44FD-8A26-CB331AC7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B25F2-5578-4BF9-B879-CE815DB9C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Test poslati do 25.05.2020. u 14h na mejl </a:t>
            </a:r>
            <a:r>
              <a:rPr lang="sr-Latn-RS" dirty="0">
                <a:hlinkClick r:id="rId2"/>
              </a:rPr>
              <a:t>apljaskovic@np.ac.rs</a:t>
            </a:r>
            <a:r>
              <a:rPr lang="sr-Latn-RS" dirty="0"/>
              <a:t> prema uputstvima sa sajta univerziteta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DC4B2-741B-4A9B-B06D-534946FE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18.05.2020.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448BA73-5E2E-495D-A9CB-F354888D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Binarni hip; Algoritmi sortiranja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002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99F4F4-0E90-426C-AF4E-F1716A428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Hvala na pažnji!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3CBB625-5C50-4BBA-8B49-11F4529DF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4068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9057-B071-4B20-A26C-01E6A2EF1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Predstavljanje hipa preko niza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6B3F9-488E-4802-8F28-E225BF521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Levi potomak čvora a[i] je a[2*i]</a:t>
            </a:r>
          </a:p>
          <a:p>
            <a:r>
              <a:rPr lang="sr-Latn-RS" dirty="0"/>
              <a:t>Desni a[2*i+1]</a:t>
            </a:r>
          </a:p>
          <a:p>
            <a:r>
              <a:rPr lang="sr-Latn-RS" dirty="0"/>
              <a:t>Roditelj čvora a[i] je a[i/2], za i &gt;1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7DFCD-6ACA-49E5-87D5-01A85528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18.05.2020.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CF7A3-AEB0-466D-A282-4911D757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Binarni hip; Algoritmi sortiranja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35E39F-AA79-4A52-A045-79E0608EA5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23" t="24665" r="38881" b="42683"/>
          <a:stretch/>
        </p:blipFill>
        <p:spPr>
          <a:xfrm>
            <a:off x="6683090" y="2124215"/>
            <a:ext cx="4821522" cy="37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09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8BC6-E83F-48EF-A5F2-15BA2CC3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Konstruisanje hipa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992E2-627F-4C37-A258-26F1B8247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35D7D-1EF5-44C5-87DF-36498C89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18.05.2020.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9530-9970-4C05-9A1A-732BEAF4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Binarni hip; Algoritmi sortiranja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F3B137-E229-4349-B4B5-DDF3624005A3}"/>
              </a:ext>
            </a:extLst>
          </p:cNvPr>
          <p:cNvGrpSpPr/>
          <p:nvPr/>
        </p:nvGrpSpPr>
        <p:grpSpPr>
          <a:xfrm>
            <a:off x="2589212" y="2129586"/>
            <a:ext cx="6322475" cy="2623930"/>
            <a:chOff x="2589212" y="2129586"/>
            <a:chExt cx="6322475" cy="262393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C7ECD24-044E-44D3-981C-46E6BDE781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237" t="35717" r="26906" b="45144"/>
            <a:stretch/>
          </p:blipFill>
          <p:spPr>
            <a:xfrm>
              <a:off x="2589212" y="2129586"/>
              <a:ext cx="6322475" cy="131196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9155CF5-3AA0-49E5-A81F-817215DC6B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04" t="57782" r="54674" b="23078"/>
            <a:stretch/>
          </p:blipFill>
          <p:spPr>
            <a:xfrm>
              <a:off x="2589212" y="3441551"/>
              <a:ext cx="2623931" cy="1311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476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8751-050C-4F3C-A085-04BDE23C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Heap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D971A-DD18-47C9-8B19-7E012AAE4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195D1-2550-4DC6-A530-3689538BA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18.05.2020.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99DC2-7E17-4563-9C1B-E1D3A8CB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Binarni hip; Algoritmi sortiranja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79D55-E9BE-482C-A318-A61BE765F7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2" t="27767" r="66087" b="11468"/>
          <a:stretch/>
        </p:blipFill>
        <p:spPr>
          <a:xfrm>
            <a:off x="2589212" y="1469332"/>
            <a:ext cx="7868478" cy="476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5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>
            <a:extLst>
              <a:ext uri="{FF2B5EF4-FFF2-40B4-BE49-F238E27FC236}">
                <a16:creationId xmlns:a16="http://schemas.microsoft.com/office/drawing/2014/main" id="{1815EFAF-E6C2-4EA6-82B7-3F62FAC8CD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z="2800" dirty="0"/>
              <a:t>Zadatak </a:t>
            </a:r>
            <a:r>
              <a:rPr lang="sr-Latn-RS" altLang="sr-Latn-RS" sz="2800" dirty="0"/>
              <a:t>1</a:t>
            </a:r>
            <a:endParaRPr lang="en-US" altLang="sr-Latn-RS" sz="2800" dirty="0"/>
          </a:p>
        </p:txBody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id="{8732FDCE-5827-4893-BFB4-B67B3E537A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sr-Latn-CS" altLang="sr-Latn-RS" dirty="0"/>
              <a:t>Precizno objasniti postupak rada algoritma sortiranja </a:t>
            </a:r>
            <a:r>
              <a:rPr lang="sr-Latn-CS" altLang="sr-Latn-RS" i="1" dirty="0"/>
              <a:t>Heapsort</a:t>
            </a:r>
            <a:r>
              <a:rPr lang="sr-Latn-CS" altLang="sr-Latn-RS" dirty="0"/>
              <a:t>.</a:t>
            </a:r>
            <a:endParaRPr lang="en-US" altLang="sr-Latn-R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sr-Latn-R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r-Latn-CS" altLang="sr-Latn-RS" dirty="0"/>
              <a:t>Usvojiti pogodnu memorijsku reprezentaciju</a:t>
            </a:r>
            <a:br>
              <a:rPr lang="en-US" altLang="sr-Latn-RS" dirty="0"/>
            </a:br>
            <a:r>
              <a:rPr lang="sr-Latn-CS" altLang="sr-Latn-RS" dirty="0"/>
              <a:t>i navesti njene prednosti.</a:t>
            </a:r>
            <a:endParaRPr lang="en-US" altLang="sr-Latn-R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r-Latn-CS" altLang="sr-Latn-RS" dirty="0"/>
              <a:t>Za usvojenu strukturu demonstrirati rad algoritma</a:t>
            </a:r>
            <a:br>
              <a:rPr lang="en-US" altLang="sr-Latn-RS" dirty="0"/>
            </a:br>
            <a:r>
              <a:rPr lang="sr-Latn-CS" altLang="sr-Latn-RS" dirty="0"/>
              <a:t>po koracima pri sortiranju niza: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sr-Latn-RS" dirty="0"/>
              <a:t>		</a:t>
            </a:r>
            <a:r>
              <a:rPr lang="sr-Latn-CS" altLang="sr-Latn-RS" dirty="0"/>
              <a:t>57	42	69	11	35	28	7	19</a:t>
            </a:r>
            <a:endParaRPr lang="de-DE" altLang="sr-Latn-R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sr-Latn-RS" dirty="0"/>
              <a:t>u neopadajućem poretku.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sr-Latn-RS" dirty="0"/>
              <a:t>Grubo izvesti perfomanse u najgorem i prosečnom slučaju.</a:t>
            </a:r>
            <a:r>
              <a:rPr lang="en-US" altLang="sr-Latn-RS" dirty="0"/>
              <a:t> </a:t>
            </a:r>
          </a:p>
        </p:txBody>
      </p:sp>
      <p:sp>
        <p:nvSpPr>
          <p:cNvPr id="32770" name="Date Placeholder 3">
            <a:extLst>
              <a:ext uri="{FF2B5EF4-FFF2-40B4-BE49-F238E27FC236}">
                <a16:creationId xmlns:a16="http://schemas.microsoft.com/office/drawing/2014/main" id="{85CFD284-D9D2-4FD0-A755-F47B1463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18.05.2020.</a:t>
            </a:r>
            <a:endParaRPr lang="sr-Latn-CS" altLang="sr-Latn-RS" sz="1400"/>
          </a:p>
        </p:txBody>
      </p:sp>
      <p:sp>
        <p:nvSpPr>
          <p:cNvPr id="32771" name="Footer Placeholder 4">
            <a:extLst>
              <a:ext uri="{FF2B5EF4-FFF2-40B4-BE49-F238E27FC236}">
                <a16:creationId xmlns:a16="http://schemas.microsoft.com/office/drawing/2014/main" id="{3F417E0A-0D4C-4459-9402-148E53CA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Binarni hip; Algoritmi sortiranja</a:t>
            </a:r>
          </a:p>
        </p:txBody>
      </p:sp>
    </p:spTree>
    <p:extLst>
      <p:ext uri="{BB962C8B-B14F-4D97-AF65-F5344CB8AC3E}">
        <p14:creationId xmlns:p14="http://schemas.microsoft.com/office/powerpoint/2010/main" val="241484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>
            <a:extLst>
              <a:ext uri="{FF2B5EF4-FFF2-40B4-BE49-F238E27FC236}">
                <a16:creationId xmlns:a16="http://schemas.microsoft.com/office/drawing/2014/main" id="{8BBD9441-0D80-4F9A-B49E-A7E4CB083B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18.05.2020.</a:t>
            </a:r>
            <a:endParaRPr lang="sr-Latn-CS" altLang="sr-Latn-RS" sz="1400"/>
          </a:p>
        </p:txBody>
      </p:sp>
      <p:sp>
        <p:nvSpPr>
          <p:cNvPr id="33795" name="Footer Placeholder 4">
            <a:extLst>
              <a:ext uri="{FF2B5EF4-FFF2-40B4-BE49-F238E27FC236}">
                <a16:creationId xmlns:a16="http://schemas.microsoft.com/office/drawing/2014/main" id="{C374D2F6-C3F5-45E0-8A39-9ED97B18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r-Latn-RS" sz="1400"/>
              <a:t>Binarni hip; Algoritmi sortiranja</a:t>
            </a:r>
            <a:endParaRPr lang="en-US" altLang="sr-Latn-RS" sz="1400" dirty="0"/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010E009C-3376-45ED-B37E-07698FF4EC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r-Latn-RS" sz="2800" dirty="0" err="1"/>
              <a:t>Zadatak</a:t>
            </a:r>
            <a:r>
              <a:rPr lang="en-US" altLang="sr-Latn-RS" sz="2800" dirty="0"/>
              <a:t> </a:t>
            </a:r>
            <a:r>
              <a:rPr lang="sr-Latn-RS" altLang="sr-Latn-RS" sz="2800" dirty="0"/>
              <a:t>1</a:t>
            </a:r>
            <a:r>
              <a:rPr lang="en-US" altLang="sr-Latn-RS" sz="2800" dirty="0"/>
              <a:t> – Re</a:t>
            </a:r>
            <a:r>
              <a:rPr lang="sr-Latn-CS" altLang="sr-Latn-RS" sz="2800" dirty="0"/>
              <a:t>šenje</a:t>
            </a:r>
            <a:endParaRPr lang="en-US" altLang="sr-Latn-RS" sz="2800" dirty="0"/>
          </a:p>
        </p:txBody>
      </p:sp>
      <p:sp>
        <p:nvSpPr>
          <p:cNvPr id="372739" name="Rectangle 3">
            <a:extLst>
              <a:ext uri="{FF2B5EF4-FFF2-40B4-BE49-F238E27FC236}">
                <a16:creationId xmlns:a16="http://schemas.microsoft.com/office/drawing/2014/main" id="{7AED0122-9B11-486D-AD91-EB03462BC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sr-Latn-CS" altLang="sr-Latn-RS" i="1"/>
              <a:t>Heapsort</a:t>
            </a:r>
            <a:r>
              <a:rPr lang="sr-Latn-CS" altLang="sr-Latn-RS"/>
              <a:t> : efikasan algoritam za sortiranje, zasnovan na strukturi podataka zvanoj </a:t>
            </a:r>
            <a:r>
              <a:rPr lang="sr-Latn-CS" altLang="sr-Latn-RS" i="1"/>
              <a:t>heap </a:t>
            </a:r>
            <a:r>
              <a:rPr lang="sr-Latn-CS" altLang="sr-Latn-RS"/>
              <a:t>(eng. gomila)</a:t>
            </a:r>
          </a:p>
          <a:p>
            <a:pPr eaLnBrk="1" hangingPunct="1"/>
            <a:r>
              <a:rPr lang="sr-Latn-CS" altLang="sr-Latn-RS" i="1"/>
              <a:t>Heap</a:t>
            </a:r>
            <a:r>
              <a:rPr lang="sr-Latn-CS" altLang="sr-Latn-RS"/>
              <a:t> : vrsta binarnog stabla kod kojeg je vrednost u roditeljskom čvoru veća od vrednosti smeštenim u sinove – najveća vrednost je smeštena u koren stabla</a:t>
            </a:r>
          </a:p>
          <a:p>
            <a:pPr eaLnBrk="1" hangingPunct="1"/>
            <a:r>
              <a:rPr lang="sr-Latn-CS" altLang="sr-Latn-RS"/>
              <a:t>Prednost u odnosu na stablo selekcije:</a:t>
            </a:r>
          </a:p>
          <a:p>
            <a:pPr lvl="1" eaLnBrk="1" hangingPunct="1"/>
            <a:r>
              <a:rPr lang="sr-Latn-CS" altLang="sr-Latn-RS"/>
              <a:t>nije potreban dodatni memorijski prostor za konstrukciju stabla, jer se sve izmene vrše nad originalnim nizom</a:t>
            </a:r>
          </a:p>
          <a:p>
            <a:pPr lvl="1" eaLnBrk="1" hangingPunct="1"/>
            <a:r>
              <a:rPr lang="sr-Latn-CS" altLang="sr-Latn-RS"/>
              <a:t>nema replikacije ključeva, a binarno stablo može da se formira nad osnovnim nizom čime se postiže efikasnija implementacija</a:t>
            </a:r>
          </a:p>
          <a:p>
            <a:pPr lvl="1" eaLnBrk="1" hangingPunct="1"/>
            <a:r>
              <a:rPr lang="sr-Latn-CS" altLang="sr-Latn-RS"/>
              <a:t>prilikom sortiranja ne vrše se</a:t>
            </a:r>
            <a:br>
              <a:rPr lang="sr-Latn-CS" altLang="sr-Latn-RS"/>
            </a:br>
            <a:r>
              <a:rPr lang="sr-Latn-CS" altLang="sr-Latn-RS"/>
              <a:t>ponekad nepotrebna ažuriranja i poređenja </a:t>
            </a:r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7493606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2398</Words>
  <Application>Microsoft Office PowerPoint</Application>
  <PresentationFormat>Widescreen</PresentationFormat>
  <Paragraphs>1048</Paragraphs>
  <Slides>41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Century Gothic</vt:lpstr>
      <vt:lpstr>Wingdings 3</vt:lpstr>
      <vt:lpstr>Wisp</vt:lpstr>
      <vt:lpstr>Visio</vt:lpstr>
      <vt:lpstr>ALGORITMI I STRUKTURE PODATAKA</vt:lpstr>
      <vt:lpstr>Binarni hip</vt:lpstr>
      <vt:lpstr>Uklanjanje najmanjeg čvora iz hipa</vt:lpstr>
      <vt:lpstr>Dodavaje novog čvora u hip</vt:lpstr>
      <vt:lpstr>Predstavljanje hipa preko niza</vt:lpstr>
      <vt:lpstr>Konstruisanje hipa</vt:lpstr>
      <vt:lpstr>Heap sort</vt:lpstr>
      <vt:lpstr>Zadatak 1</vt:lpstr>
      <vt:lpstr>Zadatak 1 – Rešenje</vt:lpstr>
      <vt:lpstr>Zadatak 1 – Rešenje</vt:lpstr>
      <vt:lpstr>Zadatak 1 – Rešenje</vt:lpstr>
      <vt:lpstr>Zadatak 1 – Rešenje</vt:lpstr>
      <vt:lpstr>Zadatak 1 – Rešenje </vt:lpstr>
      <vt:lpstr>Zadatak 1 – Rešenje</vt:lpstr>
      <vt:lpstr>Zadatak 1 – Rešenje</vt:lpstr>
      <vt:lpstr>Zadatak 1 – Rešenje</vt:lpstr>
      <vt:lpstr>Zadatak 1 – Rešenje</vt:lpstr>
      <vt:lpstr>Zadatak 2</vt:lpstr>
      <vt:lpstr>Zadatak 2 – Rešenje</vt:lpstr>
      <vt:lpstr>Zadatak 2 – Rešenje</vt:lpstr>
      <vt:lpstr>Zadatak 2 – Rešenje</vt:lpstr>
      <vt:lpstr>Zadatak 3</vt:lpstr>
      <vt:lpstr>Zadatak 3 – Rešenje</vt:lpstr>
      <vt:lpstr>Zadatak 3 – Rešenje</vt:lpstr>
      <vt:lpstr>Zadatak 3 – Rešenje</vt:lpstr>
      <vt:lpstr>Zadatak 4</vt:lpstr>
      <vt:lpstr>Zadatak 4 – Rešenje</vt:lpstr>
      <vt:lpstr>Zadatak 5</vt:lpstr>
      <vt:lpstr>Zadatak 5 – Rešenje</vt:lpstr>
      <vt:lpstr>Zadatak 6</vt:lpstr>
      <vt:lpstr>Zadatak 6 - Rešenje</vt:lpstr>
      <vt:lpstr>Zadatak 7</vt:lpstr>
      <vt:lpstr>Zadatak 7 – Rešenje</vt:lpstr>
      <vt:lpstr>Zadatak 7 – Rešenje</vt:lpstr>
      <vt:lpstr>Zadatak 7 – Rešenje</vt:lpstr>
      <vt:lpstr>Zadatak 7 – Rešenje</vt:lpstr>
      <vt:lpstr>Zadatak 7 – Rešenje</vt:lpstr>
      <vt:lpstr>Zadatak 7 – Rešenje</vt:lpstr>
      <vt:lpstr>Test</vt:lpstr>
      <vt:lpstr>Test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I STRUKTURE PODATAKA</dc:title>
  <dc:creator>Dzenan</dc:creator>
  <cp:lastModifiedBy>Dzenan</cp:lastModifiedBy>
  <cp:revision>7</cp:revision>
  <dcterms:created xsi:type="dcterms:W3CDTF">2020-05-07T22:03:41Z</dcterms:created>
  <dcterms:modified xsi:type="dcterms:W3CDTF">2020-05-13T21:51:30Z</dcterms:modified>
</cp:coreProperties>
</file>