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9" name="Picture Placeholder 2"/>
          <p:cNvSpPr/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/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50" name="TextBox 59"/>
          <p:cNvSpPr txBox="1"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/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1" name="Text Placeholder 4"/>
          <p:cNvSpPr/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2" name="Text Placeholder 3"/>
          <p:cNvSpPr/>
          <p:nvPr>
            <p:ph type="body" sz="quarter" idx="15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3" name="Text Placeholder 4"/>
          <p:cNvSpPr/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4" name="Text Placeholder 3"/>
          <p:cNvSpPr/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/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Text Placeholder 3"/>
          <p:cNvSpPr/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87" name="Picture Placeholder 2"/>
          <p:cNvSpPr/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Text Placeholder 3"/>
          <p:cNvSpPr/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9" name="Text Placeholder 4"/>
          <p:cNvSpPr/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90" name="Picture Placeholder 2"/>
          <p:cNvSpPr/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Text Placeholder 3"/>
          <p:cNvSpPr/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0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xfrm>
            <a:off x="9042400" y="609598"/>
            <a:ext cx="2005011" cy="518160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idx="1"/>
          </p:nvPr>
        </p:nvSpPr>
        <p:spPr>
          <a:xfrm>
            <a:off x="1141409" y="609598"/>
            <a:ext cx="7748591" cy="51816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/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19" name="Picture Placeholder 2"/>
          <p:cNvSpPr/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hreading.html" TargetMode="External"/><Relationship Id="rId3" Type="http://schemas.openxmlformats.org/officeDocument/2006/relationships/hyperlink" Target="https://docs.python.org/3/library/multiprocessing.html" TargetMode="External"/><Relationship Id="rId4" Type="http://schemas.openxmlformats.org/officeDocument/2006/relationships/hyperlink" Target="https://nitratine.net/blog/post/python-threading-basics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odnadpis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/>
          <a:p>
            <a:pPr/>
            <a:r>
              <a:t>multithreading / multiprocessing</a:t>
            </a:r>
          </a:p>
        </p:txBody>
      </p:sp>
      <p:sp>
        <p:nvSpPr>
          <p:cNvPr id="320" name="Miroslav Ledecký, Tomás Marczi"/>
          <p:cNvSpPr txBox="1"/>
          <p:nvPr/>
        </p:nvSpPr>
        <p:spPr>
          <a:xfrm>
            <a:off x="8617050" y="6005830"/>
            <a:ext cx="302537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Miroslav Ledecký, Tomás Marczi</a:t>
            </a:r>
          </a:p>
        </p:txBody>
      </p:sp>
      <p:grpSp>
        <p:nvGrpSpPr>
          <p:cNvPr id="323" name="Image Gallery"/>
          <p:cNvGrpSpPr/>
          <p:nvPr/>
        </p:nvGrpSpPr>
        <p:grpSpPr>
          <a:xfrm>
            <a:off x="1666344" y="1001712"/>
            <a:ext cx="6959766" cy="3790789"/>
            <a:chOff x="0" y="0"/>
            <a:chExt cx="6959765" cy="3790787"/>
          </a:xfrm>
        </p:grpSpPr>
        <p:pic>
          <p:nvPicPr>
            <p:cNvPr id="321" name="Python-logo.png" descr="Python-logo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645" t="0" r="5645" b="0"/>
            <a:stretch>
              <a:fillRect/>
            </a:stretch>
          </p:blipFill>
          <p:spPr>
            <a:xfrm>
              <a:off x="0" y="0"/>
              <a:ext cx="6959766" cy="33208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Type to enter a caption."/>
            <p:cNvSpPr/>
            <p:nvPr/>
          </p:nvSpPr>
          <p:spPr>
            <a:xfrm>
              <a:off x="0" y="3397087"/>
              <a:ext cx="6959766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Nadpis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Finding shapes in image - execution time</a:t>
            </a:r>
          </a:p>
        </p:txBody>
      </p:sp>
      <p:sp>
        <p:nvSpPr>
          <p:cNvPr id="362" name="Zástupný objekt pre obsah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Shape: 1.31s</a:t>
            </a:r>
          </a:p>
          <a:p>
            <a:pPr/>
            <a:r>
              <a:t>Shape threading: 1.18s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Nadpis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Zástupný objekt pre obsah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adpis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368" name="Zástupný objekt pre obsah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2" invalidUrl="" action="" tgtFrame="" tooltip="" history="1" highlightClick="0" endSnd="0"/>
              </a:rPr>
              <a:t>https://docs.python.org/3/library/threading.html</a:t>
            </a:r>
          </a:p>
          <a:p>
            <a:pPr/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3" invalidUrl="" action="" tgtFrame="" tooltip="" history="1" highlightClick="0" endSnd="0"/>
              </a:rPr>
              <a:t>https://docs.python.org/3/library/multiprocessing.html</a:t>
            </a:r>
          </a:p>
          <a:p>
            <a:pPr/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4" invalidUrl="" action="" tgtFrame="" tooltip="" history="1" highlightClick="0" endSnd="0"/>
              </a:rPr>
              <a:t>https://nitratine.net/blog/post/python-threading-basics/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adpis 1"/>
          <p:cNvSpPr txBox="1"/>
          <p:nvPr>
            <p:ph type="title"/>
          </p:nvPr>
        </p:nvSpPr>
        <p:spPr>
          <a:xfrm>
            <a:off x="3084513" y="24981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ython - multith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multithreading</a:t>
            </a:r>
          </a:p>
        </p:txBody>
      </p:sp>
      <p:sp>
        <p:nvSpPr>
          <p:cNvPr id="326" name="start() - Start the thread’s activ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start()</a:t>
            </a:r>
            <a:r>
              <a:t> - Start the thread’s activity</a:t>
            </a:r>
          </a:p>
          <a:p>
            <a:pPr/>
            <a:r>
              <a:rPr b="1"/>
              <a:t>run()</a:t>
            </a:r>
            <a:r>
              <a:t> - Method representing the thread’s activity</a:t>
            </a:r>
          </a:p>
          <a:p>
            <a:pPr/>
            <a:r>
              <a:rPr b="1"/>
              <a:t>join() </a:t>
            </a:r>
            <a:r>
              <a:t>- Wait until the thread terminates</a:t>
            </a:r>
          </a:p>
          <a:p>
            <a:pPr/>
          </a:p>
          <a:p>
            <a:pPr>
              <a:defRPr b="1"/>
            </a:pPr>
            <a:r>
              <a:t>shares memory</a:t>
            </a:r>
          </a:p>
          <a:p>
            <a:pPr/>
            <a:r>
              <a:rPr b="1"/>
              <a:t>condition object</a:t>
            </a:r>
            <a:r>
              <a:t> - condition variable is associated with some kind of </a:t>
            </a:r>
            <a:r>
              <a:rPr b="1"/>
              <a:t>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ultithreading -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multithreading - class</a:t>
            </a:r>
          </a:p>
        </p:txBody>
      </p:sp>
      <p:grpSp>
        <p:nvGrpSpPr>
          <p:cNvPr id="331" name="Image Gallery"/>
          <p:cNvGrpSpPr/>
          <p:nvPr/>
        </p:nvGrpSpPr>
        <p:grpSpPr>
          <a:xfrm>
            <a:off x="1553633" y="1757238"/>
            <a:ext cx="9405370" cy="4733680"/>
            <a:chOff x="0" y="0"/>
            <a:chExt cx="9405369" cy="4733678"/>
          </a:xfrm>
        </p:grpSpPr>
        <p:pic>
          <p:nvPicPr>
            <p:cNvPr id="329" name="Screenshot 2019-03-05 at 21.39.57.png" descr="Screenshot 2019-03-05 at 21.39.5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713307" y="0"/>
              <a:ext cx="7978756" cy="4263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Type to enter a caption."/>
            <p:cNvSpPr/>
            <p:nvPr/>
          </p:nvSpPr>
          <p:spPr>
            <a:xfrm>
              <a:off x="0" y="4339978"/>
              <a:ext cx="940537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multithreading -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multithreading - function</a:t>
            </a:r>
          </a:p>
        </p:txBody>
      </p:sp>
      <p:grpSp>
        <p:nvGrpSpPr>
          <p:cNvPr id="336" name="Image Gallery"/>
          <p:cNvGrpSpPr/>
          <p:nvPr/>
        </p:nvGrpSpPr>
        <p:grpSpPr>
          <a:xfrm>
            <a:off x="2170377" y="2027757"/>
            <a:ext cx="8559036" cy="4314230"/>
            <a:chOff x="0" y="239658"/>
            <a:chExt cx="8559035" cy="4314229"/>
          </a:xfrm>
        </p:grpSpPr>
        <p:pic>
          <p:nvPicPr>
            <p:cNvPr id="334" name="Screenshot 2019-03-05 at 21.37.43.png" descr="Screenshot 2019-03-05 at 21.37.4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39658"/>
              <a:ext cx="8559036" cy="3604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Type to enter a caption."/>
            <p:cNvSpPr/>
            <p:nvPr/>
          </p:nvSpPr>
          <p:spPr>
            <a:xfrm>
              <a:off x="0" y="4160187"/>
              <a:ext cx="8559036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dition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 object</a:t>
            </a:r>
          </a:p>
        </p:txBody>
      </p:sp>
      <p:grpSp>
        <p:nvGrpSpPr>
          <p:cNvPr id="341" name="Image Gallery"/>
          <p:cNvGrpSpPr/>
          <p:nvPr/>
        </p:nvGrpSpPr>
        <p:grpSpPr>
          <a:xfrm>
            <a:off x="2542497" y="2032612"/>
            <a:ext cx="7560514" cy="3978318"/>
            <a:chOff x="0" y="99120"/>
            <a:chExt cx="7560512" cy="3978317"/>
          </a:xfrm>
        </p:grpSpPr>
        <p:pic>
          <p:nvPicPr>
            <p:cNvPr id="339" name="Screenshot 2019-03-05 at 21.52.23.png" descr="Screenshot 2019-03-05 at 21.52.2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9120"/>
              <a:ext cx="7560513" cy="3409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Type to enter a caption."/>
            <p:cNvSpPr/>
            <p:nvPr/>
          </p:nvSpPr>
          <p:spPr>
            <a:xfrm>
              <a:off x="0" y="3683737"/>
              <a:ext cx="756051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lobal interpreter lock (gi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interpreter lock (gil)</a:t>
            </a:r>
          </a:p>
        </p:txBody>
      </p:sp>
      <p:sp>
        <p:nvSpPr>
          <p:cNvPr id="344" name="only for multithre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for multithreading</a:t>
            </a:r>
          </a:p>
          <a:p>
            <a:pPr/>
          </a:p>
          <a:p>
            <a:pPr/>
            <a:r>
              <a:t>2 ways for solving the problem:</a:t>
            </a:r>
          </a:p>
          <a:p>
            <a:pPr/>
            <a:r>
              <a:t>multiprocessing</a:t>
            </a:r>
          </a:p>
          <a:p>
            <a:pPr/>
            <a:r>
              <a:t>IronPython 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multiprocessing (vs multithread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multiprocessing (vs multithreading)</a:t>
            </a:r>
          </a:p>
        </p:txBody>
      </p:sp>
      <p:sp>
        <p:nvSpPr>
          <p:cNvPr id="347" name="separate memory sp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separate memory spaces</a:t>
            </a:r>
          </a:p>
          <a:p>
            <a:pPr>
              <a:defRPr b="1"/>
            </a:pPr>
            <a:r>
              <a:t>multiple CPU cores</a:t>
            </a:r>
          </a:p>
          <a:p>
            <a:pPr>
              <a:defRPr b="1"/>
            </a:pPr>
            <a:r>
              <a:t>bypassing GIL limitation</a:t>
            </a:r>
          </a:p>
        </p:txBody>
      </p:sp>
      <p:grpSp>
        <p:nvGrpSpPr>
          <p:cNvPr id="350" name="Image Gallery"/>
          <p:cNvGrpSpPr/>
          <p:nvPr/>
        </p:nvGrpSpPr>
        <p:grpSpPr>
          <a:xfrm>
            <a:off x="1299633" y="3890363"/>
            <a:ext cx="7055617" cy="3539137"/>
            <a:chOff x="0" y="297387"/>
            <a:chExt cx="7055615" cy="3539136"/>
          </a:xfrm>
        </p:grpSpPr>
        <p:pic>
          <p:nvPicPr>
            <p:cNvPr id="348" name="Screenshot 2019-03-05 at 21.55.20.png" descr="Screenshot 2019-03-05 at 21.55.2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97387"/>
              <a:ext cx="7055616" cy="2771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9" name="Type to enter a caption."/>
            <p:cNvSpPr/>
            <p:nvPr/>
          </p:nvSpPr>
          <p:spPr>
            <a:xfrm>
              <a:off x="0" y="3442823"/>
              <a:ext cx="7055616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  <p:grpSp>
        <p:nvGrpSpPr>
          <p:cNvPr id="353" name="Image Gallery"/>
          <p:cNvGrpSpPr/>
          <p:nvPr/>
        </p:nvGrpSpPr>
        <p:grpSpPr>
          <a:xfrm>
            <a:off x="6227233" y="1799541"/>
            <a:ext cx="4828571" cy="2638675"/>
            <a:chOff x="0" y="135203"/>
            <a:chExt cx="4828570" cy="2638674"/>
          </a:xfrm>
        </p:grpSpPr>
        <p:pic>
          <p:nvPicPr>
            <p:cNvPr id="351" name="Screenshot 2019-03-05 at 21.37.43.png" descr="Screenshot 2019-03-05 at 21.37.4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135203"/>
              <a:ext cx="4828571" cy="2033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2" name="Type to enter a caption."/>
            <p:cNvSpPr/>
            <p:nvPr/>
          </p:nvSpPr>
          <p:spPr>
            <a:xfrm>
              <a:off x="0" y="2380177"/>
              <a:ext cx="482857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adpis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- execution time</a:t>
            </a:r>
          </a:p>
        </p:txBody>
      </p:sp>
      <p:sp>
        <p:nvSpPr>
          <p:cNvPr id="356" name="Zástupný objekt pre obsah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Matrix: 5.3s</a:t>
            </a:r>
          </a:p>
          <a:p>
            <a:pPr/>
            <a:r>
              <a:t>Matrix multiprocessing: 1.25s</a:t>
            </a:r>
          </a:p>
          <a:p>
            <a:pPr/>
            <a:r>
              <a:t>Matrix multithreading (IronPython): 0.05s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Nadpis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fibonacci sequence - execution time</a:t>
            </a:r>
          </a:p>
        </p:txBody>
      </p:sp>
      <p:sp>
        <p:nvSpPr>
          <p:cNvPr id="359" name="Zástupný objekt pre obsah 2"/>
          <p:cNvSpPr txBox="1"/>
          <p:nvPr>
            <p:ph type="body" idx="1"/>
          </p:nvPr>
        </p:nvSpPr>
        <p:spPr>
          <a:xfrm>
            <a:off x="1141411" y="2249485"/>
            <a:ext cx="9906001" cy="4427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Fib (32bit): 633.25s</a:t>
            </a:r>
          </a:p>
          <a:p>
            <a:pPr>
              <a:lnSpc>
                <a:spcPct val="108000"/>
              </a:lnSpc>
            </a:pPr>
            <a:r>
              <a:t>Fib (64bit): 52.89s</a:t>
            </a:r>
          </a:p>
          <a:p>
            <a:pPr>
              <a:lnSpc>
                <a:spcPct val="108000"/>
              </a:lnSpc>
            </a:pPr>
            <a:r>
              <a:t>Fib multiprocessing (64bit): 14.84s</a:t>
            </a:r>
          </a:p>
          <a:p>
            <a:pPr>
              <a:lnSpc>
                <a:spcPct val="108000"/>
              </a:lnSpc>
            </a:pPr>
            <a:r>
              <a:t>Fib multiprocessing (32bit): 177.58s</a:t>
            </a:r>
          </a:p>
          <a:p>
            <a:pPr>
              <a:lnSpc>
                <a:spcPct val="108000"/>
              </a:lnSpc>
            </a:pPr>
            <a:r>
              <a:t>Fib multithreading (IronPython - 64bit): 57.9s</a:t>
            </a:r>
          </a:p>
          <a:p>
            <a:pPr>
              <a:lnSpc>
                <a:spcPct val="108000"/>
              </a:lnSpc>
            </a:pPr>
            <a:r>
              <a:t>Fib multithreading (IronPython - 32bit): 101.2s</a:t>
            </a:r>
          </a:p>
          <a:p>
            <a:pPr>
              <a:lnSpc>
                <a:spcPct val="108000"/>
              </a:lnSpc>
            </a:pPr>
            <a:r>
              <a:t>Fib multithreading sync (IronPython – 64bit): 126.88s </a:t>
            </a:r>
          </a:p>
          <a:p>
            <a:pPr>
              <a:lnSpc>
                <a:spcPct val="108000"/>
              </a:lnSpc>
            </a:pPr>
            <a:r>
              <a:t>Fib multithreading sync (IronPython – 64bit): 214.18s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