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7" r:id="rId10"/>
    <p:sldId id="268" r:id="rId11"/>
    <p:sldId id="269" r:id="rId12"/>
    <p:sldId id="270" r:id="rId13"/>
    <p:sldId id="261" r:id="rId14"/>
    <p:sldId id="26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modelling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916832"/>
            <a:ext cx="30099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II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67545" y="2132857"/>
            <a:ext cx="2592287" cy="861774"/>
            <a:chOff x="395536" y="1484786"/>
            <a:chExt cx="1301326" cy="733673"/>
          </a:xfrm>
        </p:grpSpPr>
        <p:cxnSp>
          <p:nvCxnSpPr>
            <p:cNvPr id="6" name="직선 화살표 연결선 5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5536" y="1484786"/>
              <a:ext cx="1265179" cy="733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Channel estimation (zero forcing)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 smtClean="0"/>
                <a:t>ISFA disable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 smtClean="0"/>
                <a:t>ISFA enable </a:t>
              </a:r>
            </a:p>
            <a:p>
              <a:pPr marL="685800" lvl="1" indent="-228600"/>
              <a:r>
                <a:rPr lang="en-US" altLang="ko-KR" sz="1000" dirty="0" smtClean="0"/>
                <a:t>with ISFA size(amplitude) of </a:t>
              </a:r>
            </a:p>
            <a:p>
              <a:pPr marL="685800" lvl="1" indent="-228600"/>
              <a:r>
                <a:rPr lang="en-US" altLang="ko-KR" sz="1000" dirty="0" smtClean="0"/>
                <a:t>and ISFA1 size(I,Q separate) of </a:t>
              </a:r>
              <a:endParaRPr lang="ko-KR" altLang="en-US" sz="10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7545" y="3140968"/>
            <a:ext cx="2592287" cy="1169551"/>
            <a:chOff x="395536" y="1484785"/>
            <a:chExt cx="1301326" cy="995700"/>
          </a:xfrm>
        </p:grpSpPr>
        <p:cxnSp>
          <p:nvCxnSpPr>
            <p:cNvPr id="11" name="직선 화살표 연결선 10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5536" y="1484785"/>
              <a:ext cx="1156734" cy="995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Sampling offset selection (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Obsolete</a:t>
              </a:r>
              <a:r>
                <a:rPr lang="en-US" altLang="ko-KR" sz="1000" dirty="0" smtClean="0"/>
                <a:t>)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 smtClean="0"/>
                <a:t>Sampling offset 0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 smtClean="0"/>
                <a:t>Sampling offset </a:t>
              </a:r>
              <a:r>
                <a:rPr lang="en-US" altLang="ko-KR" sz="1000" dirty="0" smtClean="0"/>
                <a:t>1</a:t>
              </a:r>
            </a:p>
            <a:p>
              <a:pPr marL="228600" indent="-228600">
                <a:buFontTx/>
                <a:buAutoNum type="arabicPeriod"/>
              </a:pPr>
              <a:r>
                <a:rPr lang="en-US" altLang="ko-KR" sz="1000" dirty="0" smtClean="0"/>
                <a:t>Sampling offset </a:t>
              </a:r>
              <a:r>
                <a:rPr lang="en-US" altLang="ko-KR" sz="1000" dirty="0" smtClean="0"/>
                <a:t>2</a:t>
              </a:r>
              <a:endParaRPr lang="en-US" altLang="ko-KR" sz="1000" dirty="0" smtClean="0"/>
            </a:p>
            <a:p>
              <a:pPr marL="228600" indent="-228600">
                <a:buFontTx/>
                <a:buAutoNum type="arabicPeriod"/>
              </a:pPr>
              <a:r>
                <a:rPr lang="en-US" altLang="ko-KR" sz="1000" dirty="0" smtClean="0"/>
                <a:t>Sampling offset </a:t>
              </a:r>
              <a:r>
                <a:rPr lang="en-US" altLang="ko-KR" sz="1000" dirty="0" smtClean="0"/>
                <a:t>3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en-US" altLang="ko-KR" sz="1000" dirty="0" smtClean="0"/>
                <a:t>Interpolation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 err="1" smtClean="0"/>
                <a:t>Overampling</a:t>
              </a:r>
              <a:endParaRPr lang="en-US" altLang="ko-KR" sz="1000" dirty="0" smtClean="0"/>
            </a:p>
          </p:txBody>
        </p:sp>
      </p:grpSp>
      <p:sp>
        <p:nvSpPr>
          <p:cNvPr id="13" name="자유형 12"/>
          <p:cNvSpPr/>
          <p:nvPr/>
        </p:nvSpPr>
        <p:spPr>
          <a:xfrm>
            <a:off x="2749138" y="2228603"/>
            <a:ext cx="2790701" cy="502722"/>
          </a:xfrm>
          <a:custGeom>
            <a:avLst/>
            <a:gdLst>
              <a:gd name="connsiteX0" fmla="*/ 0 w 2790701"/>
              <a:gd name="connsiteY0" fmla="*/ 502722 h 502722"/>
              <a:gd name="connsiteX1" fmla="*/ 1900052 w 2790701"/>
              <a:gd name="connsiteY1" fmla="*/ 407719 h 502722"/>
              <a:gd name="connsiteX2" fmla="*/ 2541319 w 2790701"/>
              <a:gd name="connsiteY2" fmla="*/ 63335 h 502722"/>
              <a:gd name="connsiteX3" fmla="*/ 2790701 w 2790701"/>
              <a:gd name="connsiteY3" fmla="*/ 27709 h 50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0701" h="502722">
                <a:moveTo>
                  <a:pt x="0" y="502722"/>
                </a:moveTo>
                <a:cubicBezTo>
                  <a:pt x="738249" y="491836"/>
                  <a:pt x="1476499" y="480950"/>
                  <a:pt x="1900052" y="407719"/>
                </a:cubicBezTo>
                <a:cubicBezTo>
                  <a:pt x="2323605" y="334488"/>
                  <a:pt x="2392878" y="126670"/>
                  <a:pt x="2541319" y="63335"/>
                </a:cubicBezTo>
                <a:cubicBezTo>
                  <a:pt x="2689760" y="0"/>
                  <a:pt x="2740230" y="13854"/>
                  <a:pt x="2790701" y="2770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2820390" y="2600696"/>
            <a:ext cx="2671948" cy="279070"/>
          </a:xfrm>
          <a:custGeom>
            <a:avLst/>
            <a:gdLst>
              <a:gd name="connsiteX0" fmla="*/ 0 w 2671948"/>
              <a:gd name="connsiteY0" fmla="*/ 279070 h 279070"/>
              <a:gd name="connsiteX1" fmla="*/ 1923802 w 2671948"/>
              <a:gd name="connsiteY1" fmla="*/ 237507 h 279070"/>
              <a:gd name="connsiteX2" fmla="*/ 2440379 w 2671948"/>
              <a:gd name="connsiteY2" fmla="*/ 41564 h 279070"/>
              <a:gd name="connsiteX3" fmla="*/ 2671948 w 2671948"/>
              <a:gd name="connsiteY3" fmla="*/ 0 h 2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1948" h="279070">
                <a:moveTo>
                  <a:pt x="0" y="279070"/>
                </a:moveTo>
                <a:cubicBezTo>
                  <a:pt x="758536" y="278080"/>
                  <a:pt x="1517072" y="277091"/>
                  <a:pt x="1923802" y="237507"/>
                </a:cubicBezTo>
                <a:cubicBezTo>
                  <a:pt x="2330532" y="197923"/>
                  <a:pt x="2315688" y="81149"/>
                  <a:pt x="2440379" y="41564"/>
                </a:cubicBezTo>
                <a:cubicBezTo>
                  <a:pt x="2565070" y="1980"/>
                  <a:pt x="2618509" y="990"/>
                  <a:pt x="267194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5940152" y="2996952"/>
            <a:ext cx="2527566" cy="246222"/>
            <a:chOff x="-43798" y="4941168"/>
            <a:chExt cx="2527566" cy="246222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67544" y="4941168"/>
              <a:ext cx="2016224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Symbol synchronization point </a:t>
              </a:r>
              <a:endParaRPr lang="ko-KR" altLang="en-US" sz="10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940152" y="3356992"/>
            <a:ext cx="2527566" cy="246222"/>
            <a:chOff x="-43798" y="4941168"/>
            <a:chExt cx="2527566" cy="246222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7544" y="4941168"/>
              <a:ext cx="2016224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QAM : 2</a:t>
              </a:r>
              <a:r>
                <a:rPr lang="en-US" altLang="ko-KR" sz="1000" baseline="30000" dirty="0" smtClean="0">
                  <a:solidFill>
                    <a:srgbClr val="FF0000"/>
                  </a:solidFill>
                </a:rPr>
                <a:t>4</a:t>
              </a:r>
              <a:r>
                <a:rPr lang="en-US" altLang="ko-KR" sz="1000" baseline="30000" dirty="0" smtClean="0"/>
                <a:t> </a:t>
              </a:r>
              <a:r>
                <a:rPr lang="en-US" altLang="ko-KR" sz="1000" dirty="0" smtClean="0"/>
                <a:t>QAM </a:t>
              </a:r>
              <a:endParaRPr lang="ko-KR" altLang="en-US" sz="1000" baseline="300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940152" y="3645024"/>
            <a:ext cx="2527566" cy="400110"/>
            <a:chOff x="-43798" y="4941168"/>
            <a:chExt cx="2527566" cy="400110"/>
          </a:xfrm>
        </p:grpSpPr>
        <p:cxnSp>
          <p:nvCxnSpPr>
            <p:cNvPr id="24" name="직선 화살표 연결선 23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7544" y="4941168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The sampling rate of transmitted signal</a:t>
              </a:r>
              <a:r>
                <a:rPr lang="en-US" altLang="ko-KR" sz="1000" dirty="0" smtClean="0"/>
                <a:t> (GHz)</a:t>
              </a:r>
              <a:endParaRPr lang="ko-KR" altLang="en-US" sz="1000" baseline="300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940152" y="4005064"/>
            <a:ext cx="2527566" cy="400110"/>
            <a:chOff x="-43798" y="4941168"/>
            <a:chExt cx="2527566" cy="400110"/>
          </a:xfrm>
        </p:grpSpPr>
        <p:cxnSp>
          <p:nvCxnSpPr>
            <p:cNvPr id="27" name="직선 화살표 연결선 26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7544" y="4941168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The sampling rate of incoming signal</a:t>
              </a:r>
              <a:r>
                <a:rPr lang="en-US" altLang="ko-KR" sz="1000" dirty="0" smtClean="0"/>
                <a:t> (GHz)</a:t>
              </a:r>
              <a:endParaRPr lang="ko-KR" altLang="en-US" sz="1000" baseline="300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940152" y="4365104"/>
            <a:ext cx="2527566" cy="400110"/>
            <a:chOff x="-43798" y="4941168"/>
            <a:chExt cx="2527566" cy="400110"/>
          </a:xfrm>
        </p:grpSpPr>
        <p:cxnSp>
          <p:nvCxnSpPr>
            <p:cNvPr id="30" name="직선 화살표 연결선 29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67544" y="4941168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Low pass filter cut off frequency (GHz)</a:t>
              </a:r>
              <a:endParaRPr lang="ko-KR" altLang="en-US" sz="1000" baseline="300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5536" y="4437112"/>
            <a:ext cx="2664295" cy="707886"/>
            <a:chOff x="359388" y="1159480"/>
            <a:chExt cx="1337474" cy="602660"/>
          </a:xfrm>
        </p:grpSpPr>
        <p:cxnSp>
          <p:nvCxnSpPr>
            <p:cNvPr id="34" name="직선 화살표 연결선 33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59388" y="1159480"/>
              <a:ext cx="1265179" cy="60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Sweep ISFA size to find the</a:t>
              </a:r>
            </a:p>
            <a:p>
              <a:r>
                <a:rPr lang="en-US" altLang="ko-KR" sz="1000" dirty="0" smtClean="0"/>
                <a:t> optimum ISFA size</a:t>
              </a:r>
            </a:p>
            <a:p>
              <a:pPr marL="685800" lvl="1" indent="-228600"/>
              <a:r>
                <a:rPr lang="en-US" altLang="ko-KR" sz="1000" dirty="0" smtClean="0"/>
                <a:t>ISFA from 0 to</a:t>
              </a:r>
            </a:p>
            <a:p>
              <a:pPr marL="685800" lvl="1" indent="-228600"/>
              <a:r>
                <a:rPr lang="en-US" altLang="ko-KR" sz="1000" dirty="0" smtClean="0"/>
                <a:t>and ISFA1 size from 0 to </a:t>
              </a:r>
              <a:endParaRPr lang="ko-KR" altLang="en-US" sz="1000" dirty="0"/>
            </a:p>
          </p:txBody>
        </p:sp>
      </p:grpSp>
      <p:sp>
        <p:nvSpPr>
          <p:cNvPr id="36" name="자유형 35"/>
          <p:cNvSpPr/>
          <p:nvPr/>
        </p:nvSpPr>
        <p:spPr>
          <a:xfrm>
            <a:off x="1835696" y="2321627"/>
            <a:ext cx="3573514" cy="2547534"/>
          </a:xfrm>
          <a:custGeom>
            <a:avLst/>
            <a:gdLst>
              <a:gd name="connsiteX0" fmla="*/ 0 w 3467594"/>
              <a:gd name="connsiteY0" fmla="*/ 2939143 h 2939143"/>
              <a:gd name="connsiteX1" fmla="*/ 3467594 w 3467594"/>
              <a:gd name="connsiteY1" fmla="*/ 0 h 293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7594" h="2939143">
                <a:moveTo>
                  <a:pt x="0" y="2939143"/>
                </a:moveTo>
                <a:cubicBezTo>
                  <a:pt x="1421575" y="1714500"/>
                  <a:pt x="2843150" y="489857"/>
                  <a:pt x="3467594" y="0"/>
                </a:cubicBezTo>
              </a:path>
            </a:pathLst>
          </a:cu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2411760" y="2636911"/>
            <a:ext cx="3024336" cy="2376265"/>
          </a:xfrm>
          <a:custGeom>
            <a:avLst/>
            <a:gdLst>
              <a:gd name="connsiteX0" fmla="*/ 0 w 3467594"/>
              <a:gd name="connsiteY0" fmla="*/ 2939143 h 2939143"/>
              <a:gd name="connsiteX1" fmla="*/ 3467594 w 3467594"/>
              <a:gd name="connsiteY1" fmla="*/ 0 h 293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7594" h="2939143">
                <a:moveTo>
                  <a:pt x="0" y="2939143"/>
                </a:moveTo>
                <a:cubicBezTo>
                  <a:pt x="1421575" y="1714500"/>
                  <a:pt x="2843150" y="489857"/>
                  <a:pt x="3467594" y="0"/>
                </a:cubicBezTo>
              </a:path>
            </a:pathLst>
          </a:cu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467544" y="5085184"/>
            <a:ext cx="2592288" cy="246222"/>
            <a:chOff x="395536" y="1484784"/>
            <a:chExt cx="1301326" cy="209621"/>
          </a:xfrm>
        </p:grpSpPr>
        <p:cxnSp>
          <p:nvCxnSpPr>
            <p:cNvPr id="39" name="직선 화살표 연결선 38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5536" y="1484784"/>
              <a:ext cx="1089482" cy="20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Sweep the sampling offset</a:t>
              </a:r>
              <a:endParaRPr lang="ko-KR" altLang="en-US" sz="10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67544" y="5420718"/>
            <a:ext cx="2592288" cy="246222"/>
            <a:chOff x="395536" y="1484784"/>
            <a:chExt cx="1301326" cy="209621"/>
          </a:xfrm>
        </p:grpSpPr>
        <p:cxnSp>
          <p:nvCxnSpPr>
            <p:cNvPr id="42" name="직선 화살표 연결선 41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5536" y="1484784"/>
              <a:ext cx="1089482" cy="20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Sweep the </a:t>
              </a:r>
              <a:r>
                <a:rPr lang="en-US" altLang="ko-KR" sz="1000" dirty="0" err="1" smtClean="0"/>
                <a:t>syncpoint</a:t>
              </a:r>
              <a:r>
                <a:rPr lang="en-US" altLang="ko-KR" sz="1000" dirty="0" smtClean="0"/>
                <a:t> from 0 to </a:t>
              </a:r>
              <a:endParaRPr lang="ko-KR" altLang="en-US" sz="1000" dirty="0"/>
            </a:p>
          </p:txBody>
        </p:sp>
      </p:grpSp>
      <p:sp>
        <p:nvSpPr>
          <p:cNvPr id="44" name="자유형 43"/>
          <p:cNvSpPr/>
          <p:nvPr/>
        </p:nvSpPr>
        <p:spPr>
          <a:xfrm>
            <a:off x="2411760" y="3212975"/>
            <a:ext cx="3024336" cy="2376265"/>
          </a:xfrm>
          <a:custGeom>
            <a:avLst/>
            <a:gdLst>
              <a:gd name="connsiteX0" fmla="*/ 0 w 3467594"/>
              <a:gd name="connsiteY0" fmla="*/ 2939143 h 2939143"/>
              <a:gd name="connsiteX1" fmla="*/ 3467594 w 3467594"/>
              <a:gd name="connsiteY1" fmla="*/ 0 h 293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7594" h="2939143">
                <a:moveTo>
                  <a:pt x="0" y="2939143"/>
                </a:moveTo>
                <a:cubicBezTo>
                  <a:pt x="1421575" y="1714500"/>
                  <a:pt x="2843150" y="489857"/>
                  <a:pt x="3467594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5940152" y="4797152"/>
            <a:ext cx="2527566" cy="246221"/>
            <a:chOff x="-43798" y="4941168"/>
            <a:chExt cx="2527566" cy="246221"/>
          </a:xfrm>
        </p:grpSpPr>
        <p:cxnSp>
          <p:nvCxnSpPr>
            <p:cNvPr id="46" name="직선 화살표 연결선 45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7544" y="4941168"/>
              <a:ext cx="20162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Fiber length </a:t>
              </a:r>
              <a:endParaRPr lang="ko-KR" altLang="en-US" sz="1000" baseline="3000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940152" y="5085184"/>
            <a:ext cx="2527566" cy="246221"/>
            <a:chOff x="-43798" y="4941168"/>
            <a:chExt cx="2527566" cy="246221"/>
          </a:xfrm>
        </p:grpSpPr>
        <p:cxnSp>
          <p:nvCxnSpPr>
            <p:cNvPr id="49" name="직선 화살표 연결선 48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67544" y="4941168"/>
              <a:ext cx="20162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Launch power(?): </a:t>
              </a:r>
              <a:endParaRPr lang="ko-KR" altLang="en-US" sz="1000" baseline="300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940152" y="5445224"/>
            <a:ext cx="2527566" cy="400110"/>
            <a:chOff x="-43798" y="4941168"/>
            <a:chExt cx="2527566" cy="400110"/>
          </a:xfrm>
        </p:grpSpPr>
        <p:cxnSp>
          <p:nvCxnSpPr>
            <p:cNvPr id="52" name="직선 화살표 연결선 51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7544" y="4941168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Enable self phase modulation (SPM) post compensation</a:t>
              </a:r>
              <a:endParaRPr lang="ko-KR" altLang="en-US" sz="1000" baseline="300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940152" y="5805264"/>
            <a:ext cx="2527566" cy="246221"/>
            <a:chOff x="-43798" y="4941168"/>
            <a:chExt cx="2527566" cy="246221"/>
          </a:xfrm>
        </p:grpSpPr>
        <p:cxnSp>
          <p:nvCxnSpPr>
            <p:cNvPr id="55" name="직선 화살표 연결선 54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67544" y="4941168"/>
              <a:ext cx="20162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OFDE enable </a:t>
              </a:r>
              <a:endParaRPr lang="ko-KR" altLang="en-US" sz="1000" baseline="300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2133" y="4370040"/>
            <a:ext cx="67722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III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99592" y="3595082"/>
            <a:ext cx="2520281" cy="864096"/>
            <a:chOff x="1043608" y="2420888"/>
            <a:chExt cx="2520281" cy="864096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2267744" y="278092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43608" y="2420888"/>
              <a:ext cx="2520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File read (C1, C2, C3, C4</a:t>
              </a:r>
              <a:r>
                <a:rPr lang="ko-KR" altLang="en-US" sz="1000" dirty="0" smtClean="0"/>
                <a:t>로 시작하거나</a:t>
              </a:r>
              <a:r>
                <a:rPr lang="en-US" altLang="ko-KR" sz="1000" dirty="0" smtClean="0"/>
                <a:t>,  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I.xxx, Q.xxx</a:t>
              </a:r>
              <a:r>
                <a:rPr lang="ko-KR" altLang="en-US" sz="1000" dirty="0" smtClean="0"/>
                <a:t>로 된 파일</a:t>
              </a:r>
              <a:r>
                <a:rPr lang="en-US" altLang="ko-KR" sz="1000" dirty="0" smtClean="0"/>
                <a:t>set</a:t>
              </a:r>
              <a:r>
                <a:rPr lang="ko-KR" altLang="en-US" sz="1000" dirty="0" smtClean="0"/>
                <a:t>이어야 함</a:t>
              </a:r>
              <a:r>
                <a:rPr lang="en-US" altLang="ko-KR" sz="1000" dirty="0" smtClean="0"/>
                <a:t>.)</a:t>
              </a:r>
              <a:endParaRPr lang="ko-KR" altLang="en-US" sz="10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588224" y="4725144"/>
            <a:ext cx="2376264" cy="553998"/>
            <a:chOff x="-43798" y="4941168"/>
            <a:chExt cx="2376264" cy="553998"/>
          </a:xfrm>
        </p:grpSpPr>
        <p:cxnSp>
          <p:nvCxnSpPr>
            <p:cNvPr id="9" name="직선 화살표 연결선 8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6242" y="4941168"/>
              <a:ext cx="201622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Oscilloscope data is interpolated using time information of triggered data</a:t>
              </a:r>
              <a:endParaRPr lang="ko-KR" altLang="en-US" sz="10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444208" y="4293096"/>
            <a:ext cx="2376264" cy="400110"/>
            <a:chOff x="-43798" y="4941168"/>
            <a:chExt cx="2376264" cy="400110"/>
          </a:xfrm>
        </p:grpSpPr>
        <p:cxnSp>
          <p:nvCxnSpPr>
            <p:cNvPr id="13" name="직선 화살표 연결선 12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6242" y="4941168"/>
              <a:ext cx="201622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File read</a:t>
              </a:r>
              <a:r>
                <a:rPr lang="ko-KR" altLang="en-US" sz="1000" dirty="0" smtClean="0"/>
                <a:t>시 </a:t>
              </a:r>
              <a:r>
                <a:rPr lang="en-US" altLang="ko-KR" sz="1000" dirty="0" smtClean="0"/>
                <a:t>CH1, CH2</a:t>
              </a:r>
              <a:r>
                <a:rPr lang="ko-KR" altLang="en-US" sz="1000" dirty="0" smtClean="0"/>
                <a:t>를 </a:t>
              </a:r>
              <a:r>
                <a:rPr lang="en-US" altLang="ko-KR" sz="1000" dirty="0" smtClean="0"/>
                <a:t>negative</a:t>
              </a:r>
              <a:r>
                <a:rPr lang="ko-KR" altLang="en-US" sz="1000" dirty="0" smtClean="0"/>
                <a:t>로 </a:t>
              </a:r>
              <a:r>
                <a:rPr lang="en-US" altLang="ko-KR" sz="1000" dirty="0" smtClean="0"/>
                <a:t>read</a:t>
              </a:r>
              <a:r>
                <a:rPr lang="ko-KR" altLang="en-US" sz="1000" dirty="0" smtClean="0"/>
                <a:t>함 </a:t>
              </a:r>
              <a:endParaRPr lang="ko-KR" altLang="en-US" sz="10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771800" y="3019018"/>
            <a:ext cx="2520281" cy="1368152"/>
            <a:chOff x="1043608" y="2420888"/>
            <a:chExt cx="2520281" cy="1368152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2267744" y="2780928"/>
              <a:ext cx="0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43608" y="2420888"/>
              <a:ext cx="25202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읽은 파일 이름 </a:t>
              </a:r>
              <a:r>
                <a:rPr lang="en-US" altLang="ko-KR" sz="1000" dirty="0" smtClean="0"/>
                <a:t>display</a:t>
              </a:r>
              <a:endParaRPr lang="ko-KR" altLang="en-US" sz="10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7503" y="4747209"/>
            <a:ext cx="1512169" cy="553998"/>
            <a:chOff x="395536" y="1484783"/>
            <a:chExt cx="1301326" cy="471647"/>
          </a:xfrm>
        </p:grpSpPr>
        <p:cxnSp>
          <p:nvCxnSpPr>
            <p:cNvPr id="26" name="직선 화살표 연결선 25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5536" y="1484783"/>
              <a:ext cx="1089482" cy="471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Oscilloscope</a:t>
              </a:r>
              <a:r>
                <a:rPr lang="ko-KR" altLang="en-US" sz="1000" dirty="0" smtClean="0"/>
                <a:t>를 </a:t>
              </a:r>
              <a:r>
                <a:rPr lang="en-US" altLang="ko-KR" sz="1000" dirty="0" smtClean="0"/>
                <a:t>trigger</a:t>
              </a:r>
              <a:r>
                <a:rPr lang="ko-KR" altLang="en-US" sz="1000" dirty="0" smtClean="0"/>
                <a:t>하고 </a:t>
              </a:r>
              <a:r>
                <a:rPr lang="en-US" altLang="ko-KR" sz="1000" dirty="0" smtClean="0"/>
                <a:t>data</a:t>
              </a:r>
              <a:r>
                <a:rPr lang="ko-KR" altLang="en-US" sz="1000" dirty="0" smtClean="0"/>
                <a:t>읽어옴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27584" y="5539298"/>
            <a:ext cx="2520281" cy="986046"/>
            <a:chOff x="1043608" y="1988840"/>
            <a:chExt cx="2520281" cy="986046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2267744" y="1988840"/>
              <a:ext cx="0" cy="288032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43608" y="2420888"/>
              <a:ext cx="25202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Initialize</a:t>
              </a:r>
            </a:p>
            <a:p>
              <a:pPr marL="228600" indent="-228600">
                <a:buAutoNum type="arabicParenR"/>
              </a:pPr>
              <a:r>
                <a:rPr lang="en-US" altLang="ko-KR" sz="1000" u="sng" dirty="0" smtClean="0">
                  <a:solidFill>
                    <a:srgbClr val="FF0000"/>
                  </a:solidFill>
                </a:rPr>
                <a:t>OFDM parameters (</a:t>
              </a:r>
              <a:r>
                <a:rPr lang="en-US" altLang="ko-KR" sz="1000" u="sng" dirty="0" err="1" smtClean="0">
                  <a:solidFill>
                    <a:srgbClr val="FF0000"/>
                  </a:solidFill>
                </a:rPr>
                <a:t>InitOFDM_xxx.m</a:t>
              </a:r>
              <a:r>
                <a:rPr lang="en-US" altLang="ko-KR" sz="1000" dirty="0" smtClean="0"/>
                <a:t>)</a:t>
              </a:r>
            </a:p>
            <a:p>
              <a:pPr marL="228600" indent="-228600">
                <a:buAutoNum type="arabicParenR"/>
              </a:pPr>
              <a:r>
                <a:rPr lang="en-US" altLang="ko-KR" sz="1000" dirty="0" smtClean="0"/>
                <a:t> BER related parameters</a:t>
              </a:r>
              <a:endParaRPr lang="ko-KR" altLang="en-US" sz="1000" dirty="0"/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196752"/>
            <a:ext cx="20383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자유형 32"/>
          <p:cNvSpPr/>
          <p:nvPr/>
        </p:nvSpPr>
        <p:spPr>
          <a:xfrm>
            <a:off x="2581275" y="3752850"/>
            <a:ext cx="3409950" cy="2998787"/>
          </a:xfrm>
          <a:custGeom>
            <a:avLst/>
            <a:gdLst>
              <a:gd name="connsiteX0" fmla="*/ 0 w 3409950"/>
              <a:gd name="connsiteY0" fmla="*/ 2676525 h 2998787"/>
              <a:gd name="connsiteX1" fmla="*/ 1781175 w 3409950"/>
              <a:gd name="connsiteY1" fmla="*/ 2552700 h 2998787"/>
              <a:gd name="connsiteX2" fmla="*/ 3409950 w 3409950"/>
              <a:gd name="connsiteY2" fmla="*/ 0 h 299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9950" h="2998787">
                <a:moveTo>
                  <a:pt x="0" y="2676525"/>
                </a:moveTo>
                <a:cubicBezTo>
                  <a:pt x="606425" y="2837656"/>
                  <a:pt x="1212850" y="2998787"/>
                  <a:pt x="1781175" y="2552700"/>
                </a:cubicBezTo>
                <a:cubicBezTo>
                  <a:pt x="2349500" y="2106613"/>
                  <a:pt x="2879725" y="1053306"/>
                  <a:pt x="340995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2483768" y="5373216"/>
            <a:ext cx="2016224" cy="616134"/>
            <a:chOff x="1259632" y="2060848"/>
            <a:chExt cx="2016224" cy="616134"/>
          </a:xfrm>
        </p:grpSpPr>
        <p:cxnSp>
          <p:nvCxnSpPr>
            <p:cNvPr id="35" name="직선 화살표 연결선 34"/>
            <p:cNvCxnSpPr/>
            <p:nvPr/>
          </p:nvCxnSpPr>
          <p:spPr>
            <a:xfrm>
              <a:off x="2123728" y="2060848"/>
              <a:ext cx="0" cy="288032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259632" y="2276872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Frame decoding 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(NRx1Frame.m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000" dirty="0" smtClean="0"/>
                <a:t>을 실행시킴</a:t>
              </a:r>
              <a:r>
                <a:rPr lang="en-US" altLang="ko-KR" sz="1000" dirty="0" smtClean="0"/>
                <a:t>)</a:t>
              </a:r>
              <a:endParaRPr lang="en-US" altLang="ko-KR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347864" y="5505787"/>
            <a:ext cx="2520281" cy="1198325"/>
            <a:chOff x="1043608" y="1622673"/>
            <a:chExt cx="2520281" cy="1198325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2215208" y="1622673"/>
              <a:ext cx="52536" cy="65419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043608" y="2420888"/>
              <a:ext cx="2520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Save the current data in file (C1xxx, C2xx, C3xxx, C4xxx)</a:t>
              </a:r>
              <a:endParaRPr lang="ko-KR" altLang="en-US" sz="10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00192" y="5517232"/>
            <a:ext cx="2520281" cy="1067926"/>
            <a:chOff x="1043608" y="1622673"/>
            <a:chExt cx="2520281" cy="1067926"/>
          </a:xfrm>
        </p:grpSpPr>
        <p:cxnSp>
          <p:nvCxnSpPr>
            <p:cNvPr id="42" name="직선 화살표 연결선 41"/>
            <p:cNvCxnSpPr/>
            <p:nvPr/>
          </p:nvCxnSpPr>
          <p:spPr>
            <a:xfrm>
              <a:off x="1331640" y="1622673"/>
              <a:ext cx="360040" cy="288032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43608" y="1982713"/>
              <a:ext cx="25202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20</a:t>
              </a:r>
              <a:r>
                <a:rPr lang="ko-KR" altLang="en-US" sz="1000" dirty="0" smtClean="0"/>
                <a:t>개의 </a:t>
              </a:r>
              <a:r>
                <a:rPr lang="en-US" altLang="ko-KR" sz="1000" dirty="0" smtClean="0"/>
                <a:t>frame</a:t>
              </a:r>
              <a:r>
                <a:rPr lang="ko-KR" altLang="en-US" sz="1000" dirty="0" smtClean="0"/>
                <a:t>을 </a:t>
              </a:r>
              <a:r>
                <a:rPr lang="en-US" altLang="ko-KR" sz="1000" dirty="0" smtClean="0"/>
                <a:t>decoding</a:t>
              </a:r>
              <a:r>
                <a:rPr lang="ko-KR" altLang="en-US" sz="1000" dirty="0" smtClean="0"/>
                <a:t>할 때까지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진행</a:t>
              </a:r>
              <a:r>
                <a:rPr lang="en-US" altLang="ko-KR" sz="1000" dirty="0" smtClean="0"/>
                <a:t>, </a:t>
              </a:r>
            </a:p>
            <a:p>
              <a:r>
                <a:rPr lang="ko-KR" altLang="en-US" sz="1000" dirty="0" smtClean="0"/>
                <a:t>한 </a:t>
              </a:r>
              <a:r>
                <a:rPr lang="en-US" altLang="ko-KR" sz="1000" dirty="0" smtClean="0"/>
                <a:t>frame</a:t>
              </a:r>
              <a:r>
                <a:rPr lang="ko-KR" altLang="en-US" sz="1000" dirty="0" smtClean="0"/>
                <a:t>의 </a:t>
              </a:r>
              <a:r>
                <a:rPr lang="en-US" altLang="ko-KR" sz="1000" dirty="0" smtClean="0"/>
                <a:t>error</a:t>
              </a:r>
              <a:r>
                <a:rPr lang="ko-KR" altLang="en-US" sz="1000" dirty="0" smtClean="0"/>
                <a:t>개수가 </a:t>
              </a:r>
              <a:r>
                <a:rPr lang="en-US" altLang="ko-KR" sz="1000" dirty="0" smtClean="0"/>
                <a:t>100</a:t>
              </a:r>
              <a:r>
                <a:rPr lang="ko-KR" altLang="en-US" sz="1000" dirty="0" smtClean="0"/>
                <a:t>개가 넘어가면 </a:t>
              </a:r>
              <a:r>
                <a:rPr lang="en-US" altLang="ko-KR" sz="1000" dirty="0" smtClean="0"/>
                <a:t>stop</a:t>
              </a:r>
              <a:r>
                <a:rPr lang="ko-KR" altLang="en-US" sz="1000" dirty="0" smtClean="0"/>
                <a:t>함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148064" y="5229200"/>
            <a:ext cx="3168352" cy="360040"/>
          </a:xfrm>
          <a:prstGeom prst="ellipse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en-US" altLang="ko-KR" dirty="0" smtClean="0"/>
              <a:t>IV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381125"/>
            <a:ext cx="45529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7"/>
          <p:cNvGrpSpPr/>
          <p:nvPr/>
        </p:nvGrpSpPr>
        <p:grpSpPr>
          <a:xfrm>
            <a:off x="1043608" y="1628800"/>
            <a:ext cx="1512174" cy="246221"/>
            <a:chOff x="842865" y="1484780"/>
            <a:chExt cx="853997" cy="209620"/>
          </a:xfrm>
        </p:grpSpPr>
        <p:cxnSp>
          <p:nvCxnSpPr>
            <p:cNvPr id="9" name="직선 화살표 연결선 8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2865" y="1484780"/>
              <a:ext cx="731994" cy="20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BER ( X </a:t>
              </a:r>
              <a:r>
                <a:rPr lang="en-US" altLang="ko-KR" sz="1000" dirty="0" err="1" smtClean="0"/>
                <a:t>pol</a:t>
              </a:r>
              <a:r>
                <a:rPr lang="en-US" altLang="ko-KR" sz="1000" dirty="0" smtClean="0"/>
                <a:t>, Y </a:t>
              </a:r>
              <a:r>
                <a:rPr lang="en-US" altLang="ko-KR" sz="1000" dirty="0" err="1" smtClean="0"/>
                <a:t>pol</a:t>
              </a:r>
              <a:r>
                <a:rPr lang="en-US" altLang="ko-KR" sz="1000" dirty="0" smtClean="0"/>
                <a:t> )</a:t>
              </a:r>
              <a:endParaRPr lang="ko-KR" altLang="en-US" sz="10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300192" y="1844824"/>
            <a:ext cx="2527566" cy="246222"/>
            <a:chOff x="-43798" y="4941168"/>
            <a:chExt cx="2527566" cy="246222"/>
          </a:xfrm>
        </p:grpSpPr>
        <p:cxnSp>
          <p:nvCxnSpPr>
            <p:cNvPr id="12" name="직선 화살표 연결선 11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67544" y="4941168"/>
              <a:ext cx="2016224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The estimated CPE ( one frame)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1520" y="2060849"/>
            <a:ext cx="2304257" cy="400110"/>
            <a:chOff x="395536" y="1484780"/>
            <a:chExt cx="1301326" cy="340633"/>
          </a:xfrm>
        </p:grpSpPr>
        <p:cxnSp>
          <p:nvCxnSpPr>
            <p:cNvPr id="15" name="직선 화살표 연결선 14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5536" y="1484780"/>
              <a:ext cx="1089482" cy="34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 </a:t>
              </a:r>
            </a:p>
            <a:p>
              <a:endParaRPr lang="ko-KR" altLang="en-US" sz="1000" dirty="0"/>
            </a:p>
          </p:txBody>
        </p:sp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187624" y="1988840"/>
          <a:ext cx="1103312" cy="511175"/>
        </p:xfrm>
        <a:graphic>
          <a:graphicData uri="http://schemas.openxmlformats.org/presentationml/2006/ole">
            <p:oleObj spid="_x0000_s5123" name="수식" r:id="rId4" imgW="1117440" imgH="520560" progId="Equation.3">
              <p:embed/>
            </p:oleObj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323527" y="2420887"/>
            <a:ext cx="2160248" cy="400110"/>
            <a:chOff x="476867" y="1484778"/>
            <a:chExt cx="1219995" cy="340633"/>
          </a:xfrm>
        </p:grpSpPr>
        <p:cxnSp>
          <p:nvCxnSpPr>
            <p:cNvPr id="20" name="직선 화살표 연결선 19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6867" y="1484778"/>
              <a:ext cx="1097991" cy="34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Mean square estimation error of CFO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23528" y="2708919"/>
            <a:ext cx="2160248" cy="246221"/>
            <a:chOff x="476867" y="1484778"/>
            <a:chExt cx="1219995" cy="209620"/>
          </a:xfrm>
        </p:grpSpPr>
        <p:cxnSp>
          <p:nvCxnSpPr>
            <p:cNvPr id="23" name="직선 화살표 연결선 22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6867" y="1484778"/>
              <a:ext cx="1097991" cy="20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Mean SNR</a:t>
              </a:r>
              <a:endParaRPr lang="ko-KR" altLang="en-US" sz="10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23528" y="3068961"/>
            <a:ext cx="2160248" cy="400110"/>
            <a:chOff x="476867" y="1484778"/>
            <a:chExt cx="1219995" cy="340633"/>
          </a:xfrm>
        </p:grpSpPr>
        <p:cxnSp>
          <p:nvCxnSpPr>
            <p:cNvPr id="26" name="직선 화살표 연결선 25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76867" y="1484778"/>
              <a:ext cx="1097991" cy="34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The total number of bit errors </a:t>
              </a:r>
            </a:p>
            <a:p>
              <a:r>
                <a:rPr lang="en-US" altLang="ko-KR" sz="1000" dirty="0" smtClean="0"/>
                <a:t>(X </a:t>
              </a:r>
              <a:r>
                <a:rPr lang="en-US" altLang="ko-KR" sz="1000" dirty="0" err="1" smtClean="0"/>
                <a:t>pol</a:t>
              </a:r>
              <a:r>
                <a:rPr lang="en-US" altLang="ko-KR" sz="1000" dirty="0" smtClean="0"/>
                <a:t>, Y </a:t>
              </a:r>
              <a:r>
                <a:rPr lang="en-US" altLang="ko-KR" sz="1000" dirty="0" err="1" smtClean="0"/>
                <a:t>pol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23528" y="3356991"/>
            <a:ext cx="2160248" cy="246221"/>
            <a:chOff x="476867" y="1484778"/>
            <a:chExt cx="1219995" cy="209620"/>
          </a:xfrm>
        </p:grpSpPr>
        <p:cxnSp>
          <p:nvCxnSpPr>
            <p:cNvPr id="30" name="직선 화살표 연결선 29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76867" y="1484778"/>
              <a:ext cx="1097991" cy="20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The total number of bits</a:t>
              </a:r>
              <a:endParaRPr lang="ko-KR" altLang="en-US" sz="10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23528" y="3645024"/>
            <a:ext cx="2160248" cy="246221"/>
            <a:chOff x="476867" y="1484778"/>
            <a:chExt cx="1219995" cy="209620"/>
          </a:xfrm>
        </p:grpSpPr>
        <p:cxnSp>
          <p:nvCxnSpPr>
            <p:cNvPr id="33" name="직선 화살표 연결선 32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76867" y="1484778"/>
              <a:ext cx="1097991" cy="20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The total number of frames</a:t>
              </a:r>
              <a:endParaRPr lang="ko-KR" altLang="en-US" sz="10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27584" y="4149080"/>
            <a:ext cx="2160248" cy="246221"/>
            <a:chOff x="476867" y="1484778"/>
            <a:chExt cx="1219995" cy="209620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76867" y="1484778"/>
              <a:ext cx="1097991" cy="20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Spectrum of input signal</a:t>
              </a:r>
              <a:endParaRPr lang="ko-KR" altLang="en-US" sz="10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7584" y="4581128"/>
            <a:ext cx="2160248" cy="246221"/>
            <a:chOff x="476867" y="1484778"/>
            <a:chExt cx="1219995" cy="209620"/>
          </a:xfrm>
        </p:grpSpPr>
        <p:cxnSp>
          <p:nvCxnSpPr>
            <p:cNvPr id="39" name="직선 화살표 연결선 38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6867" y="1484778"/>
              <a:ext cx="1097991" cy="20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Constellation </a:t>
              </a:r>
              <a:endParaRPr lang="ko-KR" altLang="en-US" sz="10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27584" y="5085184"/>
            <a:ext cx="2160248" cy="246221"/>
            <a:chOff x="476867" y="1484778"/>
            <a:chExt cx="1219995" cy="209620"/>
          </a:xfrm>
        </p:grpSpPr>
        <p:cxnSp>
          <p:nvCxnSpPr>
            <p:cNvPr id="42" name="직선 화살표 연결선 41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76867" y="1484778"/>
              <a:ext cx="1097991" cy="20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Time domain signal </a:t>
              </a:r>
              <a:endParaRPr lang="ko-KR" altLang="en-US" sz="10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99592" y="5517232"/>
            <a:ext cx="2160248" cy="246221"/>
            <a:chOff x="476867" y="1484778"/>
            <a:chExt cx="1219995" cy="209620"/>
          </a:xfrm>
        </p:grpSpPr>
        <p:cxnSp>
          <p:nvCxnSpPr>
            <p:cNvPr id="45" name="직선 화살표 연결선 44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6867" y="1484778"/>
              <a:ext cx="1097991" cy="20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Display OFDM parameters </a:t>
              </a:r>
              <a:endParaRPr lang="ko-KR" altLang="en-US" sz="10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99592" y="5949280"/>
            <a:ext cx="2160248" cy="246221"/>
            <a:chOff x="476867" y="1484778"/>
            <a:chExt cx="1219995" cy="209620"/>
          </a:xfrm>
        </p:grpSpPr>
        <p:cxnSp>
          <p:nvCxnSpPr>
            <p:cNvPr id="48" name="직선 화살표 연결선 47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76867" y="1484778"/>
              <a:ext cx="1097991" cy="20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Display graphic data </a:t>
              </a:r>
              <a:endParaRPr lang="ko-KR" altLang="en-US" sz="10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300192" y="2924944"/>
            <a:ext cx="2527566" cy="400110"/>
            <a:chOff x="-43798" y="4941168"/>
            <a:chExt cx="2527566" cy="400110"/>
          </a:xfrm>
        </p:grpSpPr>
        <p:cxnSp>
          <p:nvCxnSpPr>
            <p:cNvPr id="51" name="직선 화살표 연결선 50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67544" y="4941168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Accumulated bit errors as a function of subcarrier (X </a:t>
              </a:r>
              <a:r>
                <a:rPr lang="en-US" altLang="ko-KR" sz="1000" dirty="0" err="1" smtClean="0"/>
                <a:t>pol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00192" y="3861048"/>
            <a:ext cx="2527566" cy="400110"/>
            <a:chOff x="-43798" y="4941168"/>
            <a:chExt cx="2527566" cy="400110"/>
          </a:xfrm>
        </p:grpSpPr>
        <p:cxnSp>
          <p:nvCxnSpPr>
            <p:cNvPr id="54" name="직선 화살표 연결선 53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67544" y="4941168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Accumulated bit errors as a function of subcarrier (Y </a:t>
              </a:r>
              <a:r>
                <a:rPr lang="en-US" altLang="ko-KR" sz="1000" dirty="0" err="1" smtClean="0"/>
                <a:t>pol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300192" y="4797152"/>
            <a:ext cx="2527566" cy="246221"/>
            <a:chOff x="-43798" y="4941168"/>
            <a:chExt cx="2527566" cy="246221"/>
          </a:xfrm>
        </p:grpSpPr>
        <p:cxnSp>
          <p:nvCxnSpPr>
            <p:cNvPr id="58" name="직선 화살표 연결선 57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67544" y="4941168"/>
              <a:ext cx="20162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Frame</a:t>
              </a:r>
              <a:r>
                <a:rPr lang="ko-KR" altLang="en-US" sz="1000" dirty="0" smtClean="0"/>
                <a:t>별 </a:t>
              </a:r>
              <a:r>
                <a:rPr lang="en-US" altLang="ko-KR" sz="1000" dirty="0" smtClean="0"/>
                <a:t>bit error</a:t>
              </a:r>
              <a:r>
                <a:rPr lang="ko-KR" altLang="en-US" sz="1000" dirty="0" smtClean="0"/>
                <a:t>개수의 추이 </a:t>
              </a:r>
              <a:endParaRPr lang="ko-KR" altLang="en-US" sz="10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300192" y="5949280"/>
            <a:ext cx="2527566" cy="246221"/>
            <a:chOff x="-43798" y="4941168"/>
            <a:chExt cx="2527566" cy="246221"/>
          </a:xfrm>
        </p:grpSpPr>
        <p:cxnSp>
          <p:nvCxnSpPr>
            <p:cNvPr id="61" name="직선 화살표 연결선 60"/>
            <p:cNvCxnSpPr/>
            <p:nvPr/>
          </p:nvCxnSpPr>
          <p:spPr>
            <a:xfrm flipV="1">
              <a:off x="-43798" y="5085184"/>
              <a:ext cx="583350" cy="697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67544" y="4941168"/>
              <a:ext cx="20162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EVM </a:t>
              </a:r>
              <a:r>
                <a:rPr lang="en-US" altLang="ko-KR" sz="1000" dirty="0" err="1" smtClean="0"/>
                <a:t>vs</a:t>
              </a:r>
              <a:r>
                <a:rPr lang="en-US" altLang="ko-KR" sz="1000" dirty="0" smtClean="0"/>
                <a:t> symbol ( </a:t>
              </a:r>
              <a:r>
                <a:rPr lang="en-US" altLang="ko-KR" sz="1000" dirty="0" smtClean="0"/>
                <a:t>one frame)</a:t>
              </a:r>
              <a:endParaRPr lang="ko-KR" altLang="en-US" sz="10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Hierarchy of receiver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115616" y="1628794"/>
          <a:ext cx="6912768" cy="4468768"/>
        </p:xfrm>
        <a:graphic>
          <a:graphicData uri="http://schemas.openxmlformats.org/drawingml/2006/table">
            <a:tbl>
              <a:tblPr/>
              <a:tblGrid>
                <a:gridCol w="1346430"/>
                <a:gridCol w="1001612"/>
                <a:gridCol w="2430142"/>
                <a:gridCol w="2134584"/>
              </a:tblGrid>
              <a:tr h="279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NRx1Frame.m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RxMain.m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OFDE.m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SPMPostComp.m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NRxAGC.m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NRxFindCS_MIMO_energy.m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NRxSCFOcor.m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NRxFindSync.m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NRxChannelEst.m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CalcH2.m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ISFA.m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FFTnComp.m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FFTnRemoveCP.m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NRxDemapper.m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NRxDemapper_sc.m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8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NRxDemapper_simple.m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Hierarchy of transmitter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539551" y="1484790"/>
          <a:ext cx="8064897" cy="4756788"/>
        </p:xfrm>
        <a:graphic>
          <a:graphicData uri="http://schemas.openxmlformats.org/drawingml/2006/table">
            <a:tbl>
              <a:tblPr/>
              <a:tblGrid>
                <a:gridCol w="1795700"/>
                <a:gridCol w="1890210"/>
                <a:gridCol w="2331259"/>
                <a:gridCol w="2047728"/>
              </a:tblGrid>
              <a:tr h="2642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run_gen_AWG.m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InitOFDM_06Oct.m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ReInitOFDM.m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NCalDelay_ver2.m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GenStim.m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TxMain.m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NMapper.m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NMapper_sc.m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NMapper_simple.m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NPilot.m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IFFTnAddCP_PreComp.m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ifft_band.m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NPrecompCD.m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NPrecompCD_ver1.m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NPrecompCD_ver2.m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NPrecompCD_ver3.m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NPrecompCD_ver4.m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66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gennerate_AWG.m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Directory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들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Analysis </a:t>
            </a:r>
          </a:p>
          <a:p>
            <a:pPr lvl="1"/>
            <a:r>
              <a:rPr lang="en-US" altLang="ko-KR" dirty="0" smtClean="0"/>
              <a:t>Receiver</a:t>
            </a:r>
          </a:p>
          <a:p>
            <a:pPr lvl="1"/>
            <a:r>
              <a:rPr lang="en-US" altLang="ko-KR" dirty="0" smtClean="0"/>
              <a:t>Transmitter</a:t>
            </a:r>
          </a:p>
          <a:p>
            <a:pPr lvl="1"/>
            <a:r>
              <a:rPr lang="en-US" altLang="ko-KR" dirty="0" smtClean="0"/>
              <a:t>Common</a:t>
            </a:r>
          </a:p>
          <a:p>
            <a:r>
              <a:rPr lang="en-US" altLang="ko-KR" dirty="0" smtClean="0"/>
              <a:t>GUI </a:t>
            </a:r>
            <a:r>
              <a:rPr lang="ko-KR" altLang="en-US" dirty="0" smtClean="0"/>
              <a:t>설명 </a:t>
            </a:r>
            <a:endParaRPr lang="en-US" altLang="ko-KR" dirty="0" smtClean="0"/>
          </a:p>
          <a:p>
            <a:r>
              <a:rPr lang="en-US" altLang="ko-KR" dirty="0" smtClean="0"/>
              <a:t>Function hierarchy</a:t>
            </a:r>
          </a:p>
          <a:p>
            <a:pPr lvl="1"/>
            <a:r>
              <a:rPr lang="en-US" altLang="ko-KR" dirty="0" smtClean="0"/>
              <a:t>Receiver</a:t>
            </a:r>
          </a:p>
          <a:p>
            <a:pPr lvl="1"/>
            <a:r>
              <a:rPr lang="en-US" altLang="ko-KR" dirty="0" smtClean="0"/>
              <a:t>Transmitter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 </a:t>
            </a:r>
            <a:r>
              <a:rPr lang="ko-KR" altLang="en-US" dirty="0" smtClean="0"/>
              <a:t>구조 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58" y="2348880"/>
            <a:ext cx="8560684" cy="302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971600" y="1844823"/>
          <a:ext cx="7200800" cy="4554641"/>
        </p:xfrm>
        <a:graphic>
          <a:graphicData uri="http://schemas.openxmlformats.org/drawingml/2006/table">
            <a:tbl>
              <a:tblPr/>
              <a:tblGrid>
                <a:gridCol w="2753247"/>
                <a:gridCol w="4447553"/>
              </a:tblGrid>
              <a:tr h="350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File name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BER2Q.m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BER to Q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CSFigure.m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Constellation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EbNo2SNR.m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EbNo 2 SNR for OFDM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EsNo2EbNo.m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EsNo 2 EbNo for OFDM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FrameAnalysis.m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Analysis for each frame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OFD.m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Spectrum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OTD.m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Power in time domain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SNR2EbNo.m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SNR 2 EbNo for OFDM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cfo_calc.m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CFO estimation from DC interval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idealBER_EBNO.m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Ideal BER as a function of EbNo for OFDM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osnr2snr.m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OSNR to SNR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snr2osnr.m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SNR to OSNR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403648" y="2204864"/>
          <a:ext cx="6045944" cy="2445534"/>
        </p:xfrm>
        <a:graphic>
          <a:graphicData uri="http://schemas.openxmlformats.org/drawingml/2006/table">
            <a:tbl>
              <a:tblPr/>
              <a:tblGrid>
                <a:gridCol w="2311684"/>
                <a:gridCol w="3734260"/>
              </a:tblGrid>
              <a:tr h="407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File name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AutoCorr.m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Auto correlation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CrossCorr.m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Cross correlation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Get_int.m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CRT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NLowPassFilter.m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Low pass filter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NLowPassFilter1.m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Low pass filter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Receiver files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755576" y="1772822"/>
          <a:ext cx="7632848" cy="4527804"/>
        </p:xfrm>
        <a:graphic>
          <a:graphicData uri="http://schemas.openxmlformats.org/drawingml/2006/table">
            <a:tbl>
              <a:tblPr/>
              <a:tblGrid>
                <a:gridCol w="2685552"/>
                <a:gridCol w="4947296"/>
              </a:tblGrid>
              <a:tr h="347079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File name 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NRx1Frame.m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 frame receiver ( Specific for off-line experiment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RxMain.m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 frame receiver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OFDE.m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OFDE for CD compensation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SPMPostComp.m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SPM compensation for nonlinear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NRxAGC.m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Automatic Gain control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NRxFindCS_MIMO_energy.m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Frame symbol synchronization ( only for simulation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NRxSCFOcor.m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CFO estimation and compensation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NRxFindSync.m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Symbol synchronization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NRxChannelEst.m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Channel estimation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ISFA.m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ISFA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FFTnComp.m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Data symbol( Channel equalization, CPE estimation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NRxDemapper.m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Demapper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Transmitter files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619672" y="2281136"/>
          <a:ext cx="5904656" cy="3616104"/>
        </p:xfrm>
        <a:graphic>
          <a:graphicData uri="http://schemas.openxmlformats.org/drawingml/2006/table">
            <a:tbl>
              <a:tblPr/>
              <a:tblGrid>
                <a:gridCol w="2160240"/>
                <a:gridCol w="3744416"/>
              </a:tblGrid>
              <a:tr h="452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File name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Description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TxMain.m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TX main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IFFTnAddCP_PreComp.m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IFFT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NCalDelay_ver2.m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Delay calculation for subband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band division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NMapper.m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Mapper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NPilot.m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Pilot subcarrier add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NPrecompCD.m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Precompensation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Preamble_PreComp.m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Insert training symbols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</a:t>
            </a:r>
            <a:endParaRPr lang="ko-KR" alt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63" y="1613112"/>
            <a:ext cx="7635875" cy="450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1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67543" y="1556792"/>
            <a:ext cx="5016809" cy="289212"/>
            <a:chOff x="395536" y="1484784"/>
            <a:chExt cx="1301326" cy="246221"/>
          </a:xfrm>
        </p:grpSpPr>
        <p:cxnSp>
          <p:nvCxnSpPr>
            <p:cNvPr id="6" name="직선 화살표 연결선 5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5536" y="1484784"/>
              <a:ext cx="1089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Carrier frequency offset compensation  </a:t>
              </a:r>
              <a:endParaRPr lang="ko-KR" altLang="en-US" sz="1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67543" y="1772335"/>
            <a:ext cx="5016809" cy="246221"/>
            <a:chOff x="395536" y="1484780"/>
            <a:chExt cx="1301326" cy="209620"/>
          </a:xfrm>
        </p:grpSpPr>
        <p:cxnSp>
          <p:nvCxnSpPr>
            <p:cNvPr id="10" name="직선 화살표 연결선 9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5536" y="1484780"/>
              <a:ext cx="1089482" cy="20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Homodyne ( disable</a:t>
              </a:r>
              <a:r>
                <a:rPr lang="ko-KR" altLang="en-US" sz="1000" dirty="0" smtClean="0"/>
                <a:t>시</a:t>
              </a:r>
              <a:r>
                <a:rPr lang="en-US" altLang="ko-KR" sz="1000" dirty="0" smtClean="0"/>
                <a:t> DC interval</a:t>
              </a:r>
              <a:r>
                <a:rPr lang="ko-KR" altLang="en-US" sz="1000" dirty="0" smtClean="0"/>
                <a:t>을 이용하여 </a:t>
              </a:r>
              <a:r>
                <a:rPr lang="en-US" altLang="ko-KR" sz="1000" dirty="0" smtClean="0"/>
                <a:t>given CFO estimation)</a:t>
              </a:r>
              <a:endParaRPr lang="ko-KR" altLang="en-US" sz="10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91294" y="2025870"/>
            <a:ext cx="5016809" cy="246222"/>
            <a:chOff x="395536" y="1484784"/>
            <a:chExt cx="1301326" cy="209621"/>
          </a:xfrm>
        </p:grpSpPr>
        <p:cxnSp>
          <p:nvCxnSpPr>
            <p:cNvPr id="13" name="직선 화살표 연결선 12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5536" y="1484784"/>
              <a:ext cx="1089482" cy="20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Common phase error( phase rotation) compensation</a:t>
              </a:r>
              <a:endParaRPr lang="ko-KR" altLang="en-US" sz="10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91294" y="2241415"/>
            <a:ext cx="5016809" cy="246222"/>
            <a:chOff x="395536" y="1484784"/>
            <a:chExt cx="1301326" cy="209621"/>
          </a:xfrm>
        </p:grpSpPr>
        <p:cxnSp>
          <p:nvCxnSpPr>
            <p:cNvPr id="16" name="직선 화살표 연결선 15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95536" y="1484784"/>
              <a:ext cx="1089482" cy="20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Symbol synchronization </a:t>
              </a:r>
              <a:r>
                <a:rPr lang="en-US" altLang="ko-KR" sz="1000" dirty="0" smtClean="0"/>
                <a:t>( to find the start of </a:t>
              </a:r>
              <a:r>
                <a:rPr lang="en-US" altLang="ko-KR" sz="1000" dirty="0" smtClean="0"/>
                <a:t>symbol) </a:t>
              </a:r>
              <a:endParaRPr lang="ko-KR" altLang="en-US" sz="10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91294" y="2491719"/>
            <a:ext cx="5016809" cy="246222"/>
            <a:chOff x="395536" y="1484784"/>
            <a:chExt cx="1301326" cy="209621"/>
          </a:xfrm>
        </p:grpSpPr>
        <p:cxnSp>
          <p:nvCxnSpPr>
            <p:cNvPr id="19" name="직선 화살표 연결선 18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5536" y="1484784"/>
              <a:ext cx="1089482" cy="20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Frame synchronization ( to find the start of frame )</a:t>
              </a:r>
              <a:endParaRPr lang="ko-KR" altLang="en-US" sz="10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1295" y="3140968"/>
            <a:ext cx="5016809" cy="1015663"/>
            <a:chOff x="395536" y="1484786"/>
            <a:chExt cx="1301326" cy="864687"/>
          </a:xfrm>
        </p:grpSpPr>
        <p:cxnSp>
          <p:nvCxnSpPr>
            <p:cNvPr id="24" name="직선 화살표 연결선 23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5536" y="1484786"/>
              <a:ext cx="1089482" cy="864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Carrier frequency offset estimation type 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 smtClean="0"/>
                <a:t>Single frequency CFO based on CRT ( two training symbols)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 smtClean="0"/>
                <a:t>Conventional CFO based on CRT ( two training symbols)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 smtClean="0"/>
                <a:t>EEO (Combined with Zhou’s algorithm)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 smtClean="0"/>
                <a:t>Zhou’s algorithm</a:t>
              </a:r>
            </a:p>
            <a:p>
              <a:pPr marL="228600" indent="-228600">
                <a:buFontTx/>
                <a:buAutoNum type="arabicPeriod"/>
              </a:pPr>
              <a:r>
                <a:rPr lang="en-US" altLang="ko-KR" sz="1000" dirty="0" smtClean="0"/>
                <a:t>Single frequency CFO based on CRT ( one training symbol</a:t>
              </a:r>
              <a:r>
                <a:rPr lang="en-US" altLang="ko-KR" sz="1000" dirty="0" smtClean="0"/>
                <a:t>)</a:t>
              </a:r>
              <a:endParaRPr lang="en-US" altLang="ko-KR" sz="1000" dirty="0" smtClean="0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556792"/>
            <a:ext cx="16478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그룹 30"/>
          <p:cNvGrpSpPr/>
          <p:nvPr/>
        </p:nvGrpSpPr>
        <p:grpSpPr>
          <a:xfrm>
            <a:off x="491294" y="4437112"/>
            <a:ext cx="5016809" cy="246222"/>
            <a:chOff x="395536" y="1484784"/>
            <a:chExt cx="1301326" cy="209621"/>
          </a:xfrm>
        </p:grpSpPr>
        <p:cxnSp>
          <p:nvCxnSpPr>
            <p:cNvPr id="32" name="직선 화살표 연결선 31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5536" y="1484784"/>
              <a:ext cx="1089482" cy="20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Decision feedback phase rotation </a:t>
              </a:r>
              <a:endParaRPr lang="ko-KR" altLang="en-US" sz="10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91294" y="4762761"/>
            <a:ext cx="5016809" cy="246222"/>
            <a:chOff x="395536" y="1484784"/>
            <a:chExt cx="1301326" cy="209621"/>
          </a:xfrm>
        </p:grpSpPr>
        <p:cxnSp>
          <p:nvCxnSpPr>
            <p:cNvPr id="35" name="직선 화살표 연결선 34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95536" y="1484784"/>
              <a:ext cx="1089482" cy="20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MIMO emulation (1: MIMO, 0: SISO)</a:t>
              </a:r>
              <a:endParaRPr lang="ko-KR" altLang="en-US" sz="10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91294" y="5047769"/>
            <a:ext cx="5016809" cy="246222"/>
            <a:chOff x="395536" y="1484784"/>
            <a:chExt cx="1301326" cy="209621"/>
          </a:xfrm>
        </p:grpSpPr>
        <p:cxnSp>
          <p:nvCxnSpPr>
            <p:cNvPr id="38" name="직선 화살표 연결선 37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95536" y="1484784"/>
              <a:ext cx="1089482" cy="20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Extend subcarriers to apply ISFA to edge subcarriers</a:t>
              </a:r>
              <a:endParaRPr lang="ko-KR" altLang="en-US" sz="10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91294" y="5373418"/>
            <a:ext cx="5016809" cy="246222"/>
            <a:chOff x="395536" y="1484784"/>
            <a:chExt cx="1301326" cy="209621"/>
          </a:xfrm>
        </p:grpSpPr>
        <p:cxnSp>
          <p:nvCxnSpPr>
            <p:cNvPr id="41" name="직선 화살표 연결선 40"/>
            <p:cNvCxnSpPr/>
            <p:nvPr/>
          </p:nvCxnSpPr>
          <p:spPr>
            <a:xfrm flipV="1">
              <a:off x="1545545" y="1622862"/>
              <a:ext cx="151317" cy="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95536" y="1484784"/>
              <a:ext cx="1089482" cy="20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Input channel selection ( 1:CH1, CH3, 0:CH2, CH4)</a:t>
              </a:r>
              <a:endParaRPr lang="ko-KR" altLang="en-US" sz="1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4817</TotalTime>
  <Words>705</Words>
  <Application>Microsoft Office PowerPoint</Application>
  <PresentationFormat>화면 슬라이드 쇼(4:3)</PresentationFormat>
  <Paragraphs>244</Paragraphs>
  <Slides>14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Microsoft Equation 3.0</vt:lpstr>
      <vt:lpstr>Matlab modelling </vt:lpstr>
      <vt:lpstr>Content</vt:lpstr>
      <vt:lpstr>directory 구조 </vt:lpstr>
      <vt:lpstr>Analysis </vt:lpstr>
      <vt:lpstr>Common</vt:lpstr>
      <vt:lpstr>Receiver files </vt:lpstr>
      <vt:lpstr>Transmitter files </vt:lpstr>
      <vt:lpstr>GUI</vt:lpstr>
      <vt:lpstr>GUI 1</vt:lpstr>
      <vt:lpstr>GUI II</vt:lpstr>
      <vt:lpstr>GUI III</vt:lpstr>
      <vt:lpstr>GUI IV</vt:lpstr>
      <vt:lpstr>Hierarchy of receiver</vt:lpstr>
      <vt:lpstr>Hierarchy of transmitter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miroandi</cp:lastModifiedBy>
  <cp:revision>50</cp:revision>
  <dcterms:created xsi:type="dcterms:W3CDTF">2006-10-05T04:04:58Z</dcterms:created>
  <dcterms:modified xsi:type="dcterms:W3CDTF">2013-12-23T03:28:17Z</dcterms:modified>
</cp:coreProperties>
</file>