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3" r:id="rId4"/>
  </p:sldMasterIdLst>
  <p:notesMasterIdLst>
    <p:notesMasterId r:id="rId24"/>
  </p:notesMasterIdLst>
  <p:sldIdLst>
    <p:sldId id="256" r:id="rId5"/>
    <p:sldId id="270" r:id="rId6"/>
    <p:sldId id="258" r:id="rId7"/>
    <p:sldId id="353" r:id="rId8"/>
    <p:sldId id="433" r:id="rId9"/>
    <p:sldId id="444" r:id="rId10"/>
    <p:sldId id="440" r:id="rId11"/>
    <p:sldId id="445" r:id="rId12"/>
    <p:sldId id="261" r:id="rId13"/>
    <p:sldId id="260" r:id="rId14"/>
    <p:sldId id="264" r:id="rId15"/>
    <p:sldId id="272" r:id="rId16"/>
    <p:sldId id="302" r:id="rId17"/>
    <p:sldId id="278" r:id="rId18"/>
    <p:sldId id="281" r:id="rId19"/>
    <p:sldId id="285" r:id="rId20"/>
    <p:sldId id="446" r:id="rId21"/>
    <p:sldId id="273"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14" d="100"/>
          <a:sy n="114"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1E5E6-3495-445E-827C-3C5E17C1C041}" type="datetimeFigureOut">
              <a:rPr lang="en-US" smtClean="0"/>
              <a:t>10/10/2018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088FC-7868-4DCC-A1F0-16D155193776}" type="slidenum">
              <a:rPr lang="en-US" smtClean="0"/>
              <a:t>‹#›</a:t>
            </a:fld>
            <a:endParaRPr lang="en-US"/>
          </a:p>
        </p:txBody>
      </p:sp>
    </p:spTree>
    <p:extLst>
      <p:ext uri="{BB962C8B-B14F-4D97-AF65-F5344CB8AC3E}">
        <p14:creationId xmlns:p14="http://schemas.microsoft.com/office/powerpoint/2010/main" val="162234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ea typeface="+mn-ea"/>
                <a:cs typeface="+mn-cs"/>
              </a:rPr>
              <a:t>Computers are great at optimizing, but not so great at goal-setting. Or even using common sense.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FE56F4-C715-424B-A0CC-0415C9EB17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68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0BF0-7D20-4D77-AAC8-B1EE50AFE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2D4EE-EA41-4B90-8C45-C97CB6F26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A3A7A3-3065-4E86-9BBB-331A5CD2D8B7}"/>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9E8669CC-1461-416A-8B1A-7D4B9E005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B5D0-30F8-4D7E-913B-0D9E4820DA70}"/>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28060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922A-6828-4E4F-90B4-2560E774A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D6E02-CE9B-445A-9103-4292D3829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BE9AD-70E3-428D-B50B-F07D5F1A655F}"/>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9DA851A0-3DD1-44BB-9174-D81735E73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1B0E4-859F-4B7F-925A-8B40787DB3E2}"/>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150437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705B9-BB56-42CD-8CD8-E936F287D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E12BFF-3BDB-4F7E-9A4E-710090E5D8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5BB03-7C5C-41C0-9997-77E0671E17BC}"/>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167E3027-B0B4-49C2-B799-2B29DF330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F7A99-61F6-45A6-9485-8DD44E44EF33}"/>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401242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EF69-2CF8-44E1-9394-3D611BEB494A}"/>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3D3AC8DE-A2CB-4A61-BBAC-E4EEFFF9917D}"/>
              </a:ext>
            </a:extLst>
          </p:cNvPr>
          <p:cNvSpPr>
            <a:spLocks noGrp="1"/>
          </p:cNvSpPr>
          <p:nvPr>
            <p:ph type="subTitle" idx="1"/>
          </p:nvPr>
        </p:nvSpPr>
        <p:spPr>
          <a:xfrm>
            <a:off x="1524000"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1021C9-8DD7-4B7C-8609-EFF9BDE4FF35}"/>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5" name="Footer Placeholder 4">
            <a:extLst>
              <a:ext uri="{FF2B5EF4-FFF2-40B4-BE49-F238E27FC236}">
                <a16:creationId xmlns:a16="http://schemas.microsoft.com/office/drawing/2014/main" id="{5E0E36C0-1EBC-4DE2-B3C0-372B4820E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3C090-3A75-40BF-AFC2-A857F1831DFD}"/>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382272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F082-7448-4207-90D0-E8E33919F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7C642-EA13-40B0-BD38-C4146BCCF7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DD6D1-DF3F-441B-8F92-01B6F2C1F2B2}"/>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5" name="Footer Placeholder 4">
            <a:extLst>
              <a:ext uri="{FF2B5EF4-FFF2-40B4-BE49-F238E27FC236}">
                <a16:creationId xmlns:a16="http://schemas.microsoft.com/office/drawing/2014/main" id="{6B6DADE9-7900-4BF9-9D66-94C793CE4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610BF-B69D-4B97-B798-25A3F856ECB1}"/>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191109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09E1-1AB5-4641-AA08-1102B502185D}"/>
              </a:ext>
            </a:extLst>
          </p:cNvPr>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F71270BE-51DA-4C7D-ADCB-EB4407B05D55}"/>
              </a:ext>
            </a:extLst>
          </p:cNvPr>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512CBE-F462-46D3-A3FC-67E4BE7C1A40}"/>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5" name="Footer Placeholder 4">
            <a:extLst>
              <a:ext uri="{FF2B5EF4-FFF2-40B4-BE49-F238E27FC236}">
                <a16:creationId xmlns:a16="http://schemas.microsoft.com/office/drawing/2014/main" id="{98368CFC-9772-4023-A4F1-A324B5F8E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B8389-1234-4630-B8FB-62F90062A199}"/>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324157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16FF-F6F5-4D76-8958-71CDC2904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2D83B-B33A-4E56-8CB9-799E40D1BF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DCDE-8460-4E4D-B1B2-F8170F62D857}"/>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FD106-7D8C-4F23-8711-38C8F07540CB}"/>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6" name="Footer Placeholder 5">
            <a:extLst>
              <a:ext uri="{FF2B5EF4-FFF2-40B4-BE49-F238E27FC236}">
                <a16:creationId xmlns:a16="http://schemas.microsoft.com/office/drawing/2014/main" id="{0FD4F27F-3EF4-4ECD-A32A-2BBABCB1C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4BF4B-4D95-4B54-9BB5-4152D97C5ECA}"/>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1847385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8D4D-1B4E-411D-8550-EBB3F26A4F0A}"/>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0A9B54-5D89-4CFF-B08B-886F3190DB0D}"/>
              </a:ext>
            </a:extLst>
          </p:cNvPr>
          <p:cNvSpPr>
            <a:spLocks noGrp="1"/>
          </p:cNvSpPr>
          <p:nvPr>
            <p:ph type="body" idx="1"/>
          </p:nvPr>
        </p:nvSpPr>
        <p:spPr>
          <a:xfrm>
            <a:off x="839788"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7436EF-7D7A-4001-9D5A-F06042308E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E2A2E2-3F91-447E-92BC-9E7877F3B32E}"/>
              </a:ext>
            </a:extLst>
          </p:cNvPr>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527296-57DC-4CF7-B122-913D02C54A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D8AAB-3F35-47B3-82D8-7845454DF4D6}"/>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8" name="Footer Placeholder 7">
            <a:extLst>
              <a:ext uri="{FF2B5EF4-FFF2-40B4-BE49-F238E27FC236}">
                <a16:creationId xmlns:a16="http://schemas.microsoft.com/office/drawing/2014/main" id="{90D03DDD-87BF-435A-AD47-B7FBE09F8E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854F4A-F6C0-421B-BC63-EB10EE8EC629}"/>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289736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EF5-8FB2-4B5F-AE02-4A27CCBD7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6F132-6B1D-4506-BFC8-213671E90EEF}"/>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4" name="Footer Placeholder 3">
            <a:extLst>
              <a:ext uri="{FF2B5EF4-FFF2-40B4-BE49-F238E27FC236}">
                <a16:creationId xmlns:a16="http://schemas.microsoft.com/office/drawing/2014/main" id="{0A344936-75B9-4431-BFC4-070F9FBA2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541DA-15B8-4C9D-A1E9-2CE4F80BE1C0}"/>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644201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42827-8F9E-4690-A186-304E35E454DF}"/>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3" name="Footer Placeholder 2">
            <a:extLst>
              <a:ext uri="{FF2B5EF4-FFF2-40B4-BE49-F238E27FC236}">
                <a16:creationId xmlns:a16="http://schemas.microsoft.com/office/drawing/2014/main" id="{9B13EF48-510B-417E-A3FB-5DC5AD0F1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8FF487-CE91-48BA-B78C-D6A036E68CDF}"/>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1553812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97EE-422C-4893-B2CC-40270DF6FCF0}"/>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715C4CF2-CAAD-4F64-A4A0-4FC2FBAAE5FB}"/>
              </a:ext>
            </a:extLst>
          </p:cNvPr>
          <p:cNvSpPr>
            <a:spLocks noGrp="1"/>
          </p:cNvSpPr>
          <p:nvPr>
            <p:ph idx="1"/>
          </p:nvPr>
        </p:nvSpPr>
        <p:spPr>
          <a:xfrm>
            <a:off x="5183189"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3474B1-A47B-4EA3-8D8E-1612854B2E40}"/>
              </a:ext>
            </a:extLst>
          </p:cNvPr>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BA568-CD14-49A5-AA7E-FCE8DA2B8A8F}"/>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6" name="Footer Placeholder 5">
            <a:extLst>
              <a:ext uri="{FF2B5EF4-FFF2-40B4-BE49-F238E27FC236}">
                <a16:creationId xmlns:a16="http://schemas.microsoft.com/office/drawing/2014/main" id="{E57D1DFE-9CBA-4513-9261-B298CE698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98A2D-DA17-47C9-A1DB-7F14EAE0FF20}"/>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225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1970-B194-4BBF-8D1F-C6ACC03BE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8AFBC-702D-40DB-A940-DC0FD297EB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F9654-F044-4ED8-A935-CC2F1E3E10F0}"/>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72660BD2-6AFC-47E6-95DF-7722EA32C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2193D-B487-4200-9FAE-1F2FD770CD63}"/>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1520479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5583-6601-4F25-A62E-7B45150C85A5}"/>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9C9DC55E-0C7A-4AC2-9E8D-30DF15875877}"/>
              </a:ext>
            </a:extLst>
          </p:cNvPr>
          <p:cNvSpPr>
            <a:spLocks noGrp="1"/>
          </p:cNvSpPr>
          <p:nvPr>
            <p:ph type="pic" idx="1"/>
          </p:nvPr>
        </p:nvSpPr>
        <p:spPr>
          <a:xfrm>
            <a:off x="5183189"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0C263A47-EB58-468B-8B82-4F0C4E9C7E66}"/>
              </a:ext>
            </a:extLst>
          </p:cNvPr>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774F12-9592-4266-8256-8DFCEF39258B}"/>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6" name="Footer Placeholder 5">
            <a:extLst>
              <a:ext uri="{FF2B5EF4-FFF2-40B4-BE49-F238E27FC236}">
                <a16:creationId xmlns:a16="http://schemas.microsoft.com/office/drawing/2014/main" id="{5560BCE4-990F-498F-97A5-97B200094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E0986-9678-40AF-A7F9-A3DCC8EFAF4A}"/>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1409698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81A7-6C43-4E7F-8648-ED9DB053F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1DF37-5781-4ADF-86E2-2CE576D7C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989D4-037D-4266-B413-8806EB5E9A11}"/>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5" name="Footer Placeholder 4">
            <a:extLst>
              <a:ext uri="{FF2B5EF4-FFF2-40B4-BE49-F238E27FC236}">
                <a16:creationId xmlns:a16="http://schemas.microsoft.com/office/drawing/2014/main" id="{7F434668-57C8-48E4-88D5-39A29772F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D1260-16EB-4747-B783-CDE1F232B00A}"/>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186543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14EBD-E802-4F20-8916-4CF3BEA94AE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871C7C-5795-4708-B369-F9340586C8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881E8-AB06-4730-8FF9-0B494AD27F0A}"/>
              </a:ext>
            </a:extLst>
          </p:cNvPr>
          <p:cNvSpPr>
            <a:spLocks noGrp="1"/>
          </p:cNvSpPr>
          <p:nvPr>
            <p:ph type="dt" sz="half" idx="10"/>
          </p:nvPr>
        </p:nvSpPr>
        <p:spPr/>
        <p:txBody>
          <a:bodyPr/>
          <a:lstStyle/>
          <a:p>
            <a:fld id="{78507EE6-366D-434F-8FF5-22BDBBEB8A86}" type="datetimeFigureOut">
              <a:rPr lang="en-US" smtClean="0"/>
              <a:t>10/10/2018</a:t>
            </a:fld>
            <a:endParaRPr lang="en-US"/>
          </a:p>
        </p:txBody>
      </p:sp>
      <p:sp>
        <p:nvSpPr>
          <p:cNvPr id="5" name="Footer Placeholder 4">
            <a:extLst>
              <a:ext uri="{FF2B5EF4-FFF2-40B4-BE49-F238E27FC236}">
                <a16:creationId xmlns:a16="http://schemas.microsoft.com/office/drawing/2014/main" id="{F84E85A4-2A01-485A-A31A-DF8B965B9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1C943-F78D-4BC3-9158-29053339E570}"/>
              </a:ext>
            </a:extLst>
          </p:cNvPr>
          <p:cNvSpPr>
            <a:spLocks noGrp="1"/>
          </p:cNvSpPr>
          <p:nvPr>
            <p:ph type="sldNum" sz="quarter" idx="12"/>
          </p:nvPr>
        </p:nvSpPr>
        <p:spPr/>
        <p:txBody>
          <a:bodyPr/>
          <a:lstStyle/>
          <a:p>
            <a:fld id="{6A47B1CE-BC0F-484E-919A-5874C1894705}" type="slidenum">
              <a:rPr lang="en-US" smtClean="0"/>
              <a:t>‹#›</a:t>
            </a:fld>
            <a:endParaRPr lang="en-US"/>
          </a:p>
        </p:txBody>
      </p:sp>
    </p:spTree>
    <p:extLst>
      <p:ext uri="{BB962C8B-B14F-4D97-AF65-F5344CB8AC3E}">
        <p14:creationId xmlns:p14="http://schemas.microsoft.com/office/powerpoint/2010/main" val="4050322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925" y="6001768"/>
            <a:ext cx="1578051" cy="360000"/>
          </a:xfrm>
          <a:prstGeom prst="rect">
            <a:avLst/>
          </a:prstGeom>
        </p:spPr>
      </p:pic>
      <p:sp>
        <p:nvSpPr>
          <p:cNvPr id="5" name="Cover Image Placeholder"/>
          <p:cNvSpPr>
            <a:spLocks noGrp="1"/>
          </p:cNvSpPr>
          <p:nvPr>
            <p:ph type="pic" sz="quarter" idx="12" hasCustomPrompt="1"/>
          </p:nvPr>
        </p:nvSpPr>
        <p:spPr>
          <a:xfrm>
            <a:off x="1" y="0"/>
            <a:ext cx="121920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68785" y="0"/>
            <a:ext cx="3023215"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grpSp>
      <p:sp>
        <p:nvSpPr>
          <p:cNvPr id="20" name="Presentation Title"/>
          <p:cNvSpPr>
            <a:spLocks noGrp="1"/>
          </p:cNvSpPr>
          <p:nvPr userDrawn="1">
            <p:ph type="body" sz="quarter" idx="14" hasCustomPrompt="1"/>
          </p:nvPr>
        </p:nvSpPr>
        <p:spPr>
          <a:xfrm>
            <a:off x="287925" y="3710210"/>
            <a:ext cx="10896336" cy="1018740"/>
          </a:xfrm>
        </p:spPr>
        <p:txBody>
          <a:bodyPr wrap="square">
            <a:spAutoFit/>
          </a:bodyPr>
          <a:lstStyle>
            <a:lvl1pPr>
              <a:lnSpc>
                <a:spcPct val="90000"/>
              </a:lnSpc>
              <a:spcBef>
                <a:spcPts val="0"/>
              </a:spcBef>
              <a:defRPr sz="2799" b="0" baseline="0"/>
            </a:lvl1pPr>
            <a:lvl2pPr marL="0" indent="0">
              <a:buNone/>
              <a:defRPr sz="3599" b="1">
                <a:solidFill>
                  <a:schemeClr val="accent1"/>
                </a:solidFill>
              </a:defRPr>
            </a:lvl2pPr>
          </a:lstStyle>
          <a:p>
            <a:pPr lvl="0"/>
            <a:r>
              <a:rPr lang="en-US" dirty="0"/>
              <a:t>Week ##: Week Title Here</a:t>
            </a:r>
          </a:p>
          <a:p>
            <a:pPr lvl="1"/>
            <a:r>
              <a:rPr lang="en-US" dirty="0"/>
              <a:t>Unit ##: Unit Title Here</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2582" y="6027895"/>
            <a:ext cx="1531493" cy="441892"/>
          </a:xfrm>
          <a:prstGeom prst="rect">
            <a:avLst/>
          </a:prstGeom>
        </p:spPr>
      </p:pic>
    </p:spTree>
    <p:extLst>
      <p:ext uri="{BB962C8B-B14F-4D97-AF65-F5344CB8AC3E}">
        <p14:creationId xmlns:p14="http://schemas.microsoft.com/office/powerpoint/2010/main" val="2145220492"/>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701957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8" y="1620000"/>
            <a:ext cx="11183565"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802642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3869"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7116"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7116"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0493"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0493"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556110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5059" y="252000"/>
            <a:ext cx="4066941"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868" y="1620000"/>
            <a:ext cx="7090154"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3870" y="504000"/>
            <a:ext cx="709015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88177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09584" y="252000"/>
            <a:ext cx="6082416"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868" y="1620000"/>
            <a:ext cx="5110669"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17107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2000"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Calibri Light" panose="020F0302020204030204" pitchFamily="34" charset="0"/>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60107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A629-C4DD-4CB5-B7BE-FA84673EE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16D207-81D8-442C-9B3D-2BDD6117E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7DC205-CD03-4363-910D-8B2D3384DFD7}"/>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57C054EA-B4D3-43B2-87E8-D7C31B636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44953-C66B-4BC0-A9E2-D2A524B230FF}"/>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1831738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3869" y="2905487"/>
            <a:ext cx="5326613" cy="2501010"/>
          </a:xfrm>
        </p:spPr>
        <p:txBody>
          <a:bodyPr anchor="t" anchorCtr="0">
            <a:noAutofit/>
          </a:bodyPr>
          <a:lstStyle>
            <a:lvl1pPr marL="0" marR="0" indent="0" algn="l" defTabSz="914126" rtl="0" eaLnBrk="1" fontAlgn="base" latinLnBrk="0" hangingPunct="1">
              <a:lnSpc>
                <a:spcPct val="100000"/>
              </a:lnSpc>
              <a:spcBef>
                <a:spcPct val="50000"/>
              </a:spcBef>
              <a:spcAft>
                <a:spcPct val="0"/>
              </a:spcAft>
              <a:buClr>
                <a:srgbClr val="F0AB00"/>
              </a:buClr>
              <a:buSzPct val="80000"/>
              <a:buFontTx/>
              <a:buNone/>
              <a:tabLst/>
              <a:defRPr sz="1600" b="0">
                <a:latin typeface="Calibri Light" panose="020F0302020204030204" pitchFamily="34" charset="0"/>
              </a:defRPr>
            </a:lvl1pPr>
            <a:lvl2pPr marL="0" indent="0">
              <a:spcBef>
                <a:spcPts val="0"/>
              </a:spcBef>
              <a:buNone/>
              <a:defRPr sz="1600" b="0"/>
            </a:lvl2pPr>
          </a:lstStyle>
          <a:p>
            <a:pPr marL="0" marR="0" indent="0" algn="l" defTabSz="914400" rtl="0" eaLnBrk="1" fontAlgn="base" latinLnBrk="0" hangingPunct="1">
              <a:lnSpc>
                <a:spcPct val="100000"/>
              </a:lnSpc>
              <a:spcBef>
                <a:spcPct val="50000"/>
              </a:spcBef>
              <a:spcAft>
                <a:spcPct val="0"/>
              </a:spcAft>
              <a:buClr>
                <a:srgbClr val="F0AB00"/>
              </a:buClr>
              <a:buSzPct val="80000"/>
              <a:buFontTx/>
              <a:buNone/>
              <a:tabLst/>
              <a:defRPr/>
            </a:pPr>
            <a:r>
              <a:rPr lang="en-US" sz="1600" b="1" dirty="0">
                <a:latin typeface="+mn-lt"/>
              </a:rPr>
              <a:t>Contact information:</a:t>
            </a:r>
            <a:br>
              <a:rPr lang="en-US" sz="1600" b="1" dirty="0">
                <a:latin typeface="+mn-lt"/>
              </a:rPr>
            </a:br>
            <a:br>
              <a:rPr lang="en-US" sz="1600" b="1" dirty="0">
                <a:latin typeface="+mn-lt"/>
              </a:rPr>
            </a:br>
            <a:r>
              <a:rPr lang="en-US" sz="1600" b="1" dirty="0" err="1">
                <a:latin typeface="+mn-lt"/>
              </a:rPr>
              <a:t>open@sap.com</a:t>
            </a:r>
            <a:endParaRPr lang="en-US" sz="1600" b="1" dirty="0">
              <a:latin typeface="+mn-lt"/>
            </a:endParaRPr>
          </a:p>
        </p:txBody>
      </p:sp>
      <p:sp>
        <p:nvSpPr>
          <p:cNvPr id="2" name="Thank you"/>
          <p:cNvSpPr>
            <a:spLocks noGrp="1"/>
          </p:cNvSpPr>
          <p:nvPr>
            <p:ph type="ctrTitle" hasCustomPrompt="1"/>
          </p:nvPr>
        </p:nvSpPr>
        <p:spPr bwMode="gray">
          <a:xfrm>
            <a:off x="503869" y="1467009"/>
            <a:ext cx="5326613" cy="923116"/>
          </a:xfrm>
        </p:spPr>
        <p:txBody>
          <a:bodyPr anchor="t" anchorCtr="0">
            <a:noAutofit/>
          </a:bodyPr>
          <a:lstStyle>
            <a:lvl1pPr>
              <a:defRPr sz="5498">
                <a:solidFill>
                  <a:schemeClr val="accent1"/>
                </a:solidFill>
                <a:latin typeface="Calibri Light" panose="020F0302020204030204" pitchFamily="34" charset="0"/>
              </a:defRPr>
            </a:lvl1pPr>
          </a:lstStyle>
          <a:p>
            <a:r>
              <a:rPr lang="en-US" dirty="0"/>
              <a:t>Thank you.</a:t>
            </a:r>
            <a:endParaRPr lang="de-DE"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2582" y="6027895"/>
            <a:ext cx="1531493" cy="441892"/>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7925" y="6001768"/>
            <a:ext cx="1578051" cy="360000"/>
          </a:xfrm>
          <a:prstGeom prst="rect">
            <a:avLst/>
          </a:prstGeom>
        </p:spPr>
      </p:pic>
    </p:spTree>
    <p:extLst>
      <p:ext uri="{BB962C8B-B14F-4D97-AF65-F5344CB8AC3E}">
        <p14:creationId xmlns:p14="http://schemas.microsoft.com/office/powerpoint/2010/main" val="367350250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868" y="1620000"/>
            <a:ext cx="11182288"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Calibri Light" panose="020F0302020204030204" pitchFamily="34" charset="0"/>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Calibri Light" panose="020F0302020204030204" pitchFamily="34" charset="0"/>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Calibri Light" panose="020F0302020204030204" pitchFamily="34" charset="0"/>
                <a:ea typeface="Arial Unicode MS" panose="020B0604020202020204" pitchFamily="34" charset="-128"/>
                <a:cs typeface="+mn-cs"/>
              </a:rPr>
            </a:br>
            <a:r>
              <a:rPr lang="en-US" sz="1100" kern="1200" dirty="0">
                <a:solidFill>
                  <a:schemeClr val="tx1"/>
                </a:solidFill>
                <a:latin typeface="Calibri Light" panose="020F0302020204030204" pitchFamily="34" charset="0"/>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Calibri Light" panose="020F0302020204030204" pitchFamily="34" charset="0"/>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Calibri Light" panose="020F0302020204030204" pitchFamily="34" charset="0"/>
                <a:ea typeface="Arial Unicode MS" panose="020B0604020202020204" pitchFamily="34" charset="-128"/>
                <a:cs typeface="+mn-cs"/>
              </a:rPr>
            </a:br>
            <a:r>
              <a:rPr lang="en-US" sz="1100" kern="1200" dirty="0">
                <a:solidFill>
                  <a:schemeClr val="tx1"/>
                </a:solidFill>
                <a:latin typeface="Calibri Light" panose="020F0302020204030204" pitchFamily="34" charset="0"/>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Calibri Light" panose="020F0302020204030204" pitchFamily="34" charset="0"/>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Calibri Light" panose="020F0302020204030204" pitchFamily="34" charset="0"/>
                <a:ea typeface="Arial Unicode MS" panose="020B0604020202020204" pitchFamily="34" charset="-128"/>
                <a:cs typeface="+mn-cs"/>
              </a:rPr>
            </a:br>
            <a:r>
              <a:rPr lang="en-US" sz="1100" kern="1200" dirty="0">
                <a:solidFill>
                  <a:schemeClr val="tx1"/>
                </a:solidFill>
                <a:latin typeface="Calibri Light" panose="020F0302020204030204" pitchFamily="34" charset="0"/>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Calibri Light" panose="020F0302020204030204" pitchFamily="34" charset="0"/>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Calibri Light" panose="020F0302020204030204" pitchFamily="34" charset="0"/>
                <a:ea typeface="Arial Unicode MS" panose="020B0604020202020204" pitchFamily="34" charset="-128"/>
                <a:cs typeface="+mn-cs"/>
              </a:rPr>
            </a:br>
            <a:r>
              <a:rPr lang="en-US" sz="1100" kern="1200" dirty="0">
                <a:solidFill>
                  <a:schemeClr val="tx1"/>
                </a:solidFill>
                <a:latin typeface="Calibri Light" panose="020F0302020204030204" pitchFamily="34" charset="0"/>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Calibri Light" panose="020F0302020204030204" pitchFamily="34" charset="0"/>
                <a:ea typeface="Arial Unicode MS" panose="020B0604020202020204" pitchFamily="34" charset="-128"/>
                <a:cs typeface="+mn-cs"/>
              </a:rPr>
            </a:br>
            <a:r>
              <a:rPr lang="en-US" sz="1100" kern="1200" dirty="0">
                <a:solidFill>
                  <a:schemeClr val="tx1"/>
                </a:solidFill>
                <a:latin typeface="Calibri Light" panose="020F0302020204030204" pitchFamily="34" charset="0"/>
                <a:ea typeface="Arial Unicode MS" panose="020B0604020202020204" pitchFamily="34" charset="-128"/>
                <a:cs typeface="+mn-cs"/>
              </a:rPr>
              <a:t>See </a:t>
            </a:r>
            <a:r>
              <a:rPr lang="en-US" sz="1100" kern="1200" dirty="0">
                <a:solidFill>
                  <a:schemeClr val="tx2"/>
                </a:solidFill>
                <a:latin typeface="Calibri Light" panose="020F0302020204030204" pitchFamily="34" charset="0"/>
                <a:ea typeface="Arial Unicode MS" panose="020B0604020202020204" pitchFamily="34" charset="-128"/>
                <a:cs typeface="+mn-cs"/>
                <a:hlinkClick r:id="rId2"/>
              </a:rPr>
              <a:t>http://global.sap.com/corporate-en/legal/copyright/index.epx</a:t>
            </a:r>
            <a:r>
              <a:rPr lang="en-US" sz="1100" kern="1200" dirty="0">
                <a:solidFill>
                  <a:schemeClr val="tx2"/>
                </a:solidFill>
                <a:latin typeface="Calibri Light" panose="020F0302020204030204" pitchFamily="34" charset="0"/>
                <a:ea typeface="Arial Unicode MS" panose="020B0604020202020204" pitchFamily="34" charset="-128"/>
                <a:cs typeface="+mn-cs"/>
              </a:rPr>
              <a:t> </a:t>
            </a:r>
            <a:r>
              <a:rPr lang="en-US" sz="1100" kern="1200" dirty="0">
                <a:solidFill>
                  <a:schemeClr val="tx1"/>
                </a:solidFill>
                <a:latin typeface="Calibri Light" panose="020F0302020204030204" pitchFamily="34" charset="0"/>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3869" y="719834"/>
            <a:ext cx="953819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399" b="0" noProof="0" dirty="0">
                <a:latin typeface="Calibri Light" panose="020F0302020204030204" pitchFamily="34" charset="0"/>
              </a:rPr>
              <a:t>© 2017 SAP SE or an SAP affiliate company. All rights reserved.</a:t>
            </a:r>
          </a:p>
        </p:txBody>
      </p:sp>
      <p:grpSp>
        <p:nvGrpSpPr>
          <p:cNvPr id="16" name="Group 15"/>
          <p:cNvGrpSpPr/>
          <p:nvPr userDrawn="1"/>
        </p:nvGrpSpPr>
        <p:grpSpPr>
          <a:xfrm>
            <a:off x="0" y="0"/>
            <a:ext cx="12193625"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49257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3869" y="1620000"/>
            <a:ext cx="11182288" cy="366254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Calibri Light" panose="020F0302020204030204" pitchFamily="34" charset="0"/>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Calibri Light" panose="020F0302020204030204" pitchFamily="34" charset="0"/>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Calibri Light" panose="020F0302020204030204" pitchFamily="34" charset="0"/>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Calibri Light" panose="020F0302020204030204" pitchFamily="34" charset="0"/>
                <a:ea typeface="+mn-ea"/>
                <a:cs typeface="+mn-cs"/>
              </a:rPr>
            </a:br>
            <a:r>
              <a:rPr lang="de-DE" sz="1100" kern="1200" noProof="0" dirty="0">
                <a:solidFill>
                  <a:schemeClr val="tx1"/>
                </a:solidFill>
                <a:effectLst/>
                <a:latin typeface="Calibri Light" panose="020F0302020204030204" pitchFamily="34" charset="0"/>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Calibri Light" panose="020F0302020204030204" pitchFamily="34" charset="0"/>
                <a:ea typeface="+mn-ea"/>
                <a:cs typeface="+mn-cs"/>
              </a:rPr>
            </a:br>
            <a:r>
              <a:rPr lang="de-DE" sz="1100" kern="1200" noProof="0" dirty="0">
                <a:solidFill>
                  <a:schemeClr val="tx1"/>
                </a:solidFill>
                <a:effectLst/>
                <a:latin typeface="Calibri Light" panose="020F0302020204030204" pitchFamily="34" charset="0"/>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Calibri Light" panose="020F0302020204030204" pitchFamily="34" charset="0"/>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Calibri Light" panose="020F0302020204030204" pitchFamily="34" charset="0"/>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Calibri Light" panose="020F0302020204030204" pitchFamily="34" charset="0"/>
                <a:ea typeface="+mn-ea"/>
                <a:cs typeface="+mn-cs"/>
              </a:rPr>
            </a:br>
            <a:r>
              <a:rPr lang="de-DE" sz="1100" kern="1200" noProof="0" dirty="0">
                <a:solidFill>
                  <a:schemeClr val="tx1"/>
                </a:solidFill>
                <a:effectLst/>
                <a:latin typeface="Calibri Light" panose="020F0302020204030204" pitchFamily="34" charset="0"/>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Calibri Light" panose="020F0302020204030204" pitchFamily="34" charset="0"/>
                <a:ea typeface="+mn-ea"/>
                <a:cs typeface="+mn-cs"/>
              </a:rPr>
            </a:br>
            <a:r>
              <a:rPr lang="de-DE" sz="1100" kern="1200" noProof="0" dirty="0">
                <a:solidFill>
                  <a:schemeClr val="tx1"/>
                </a:solidFill>
                <a:effectLst/>
                <a:latin typeface="Calibri Light" panose="020F0302020204030204" pitchFamily="34" charset="0"/>
                <a:ea typeface="+mn-ea"/>
                <a:cs typeface="+mn-cs"/>
              </a:rPr>
              <a:t>Zusätzliche Informationen zur Marke und Vermerke finden Sie auf der Seite </a:t>
            </a:r>
            <a:r>
              <a:rPr lang="de-DE" sz="1100" kern="1200" noProof="0" dirty="0">
                <a:solidFill>
                  <a:schemeClr val="tx1"/>
                </a:solidFill>
                <a:effectLst/>
                <a:latin typeface="Calibri Light" panose="020F0302020204030204" pitchFamily="34" charset="0"/>
                <a:ea typeface="+mn-ea"/>
                <a:cs typeface="+mn-cs"/>
                <a:hlinkClick r:id="rId2"/>
              </a:rPr>
              <a:t>http://www.sap.com/corporate-de/legal/copyright/index.epx</a:t>
            </a:r>
            <a:endParaRPr lang="de-DE" sz="1100" kern="1200" noProof="0" dirty="0">
              <a:solidFill>
                <a:schemeClr val="tx1"/>
              </a:solidFill>
              <a:effectLst/>
              <a:latin typeface="Calibri Light" panose="020F0302020204030204" pitchFamily="34" charset="0"/>
              <a:ea typeface="+mn-ea"/>
              <a:cs typeface="+mn-cs"/>
            </a:endParaRPr>
          </a:p>
        </p:txBody>
      </p:sp>
      <p:sp>
        <p:nvSpPr>
          <p:cNvPr id="5" name="TextBox 4"/>
          <p:cNvSpPr txBox="1"/>
          <p:nvPr userDrawn="1"/>
        </p:nvSpPr>
        <p:spPr bwMode="gray">
          <a:xfrm>
            <a:off x="503869" y="719834"/>
            <a:ext cx="11182288"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399" b="0" noProof="0" dirty="0">
                <a:latin typeface="Calibri Light" panose="020F0302020204030204" pitchFamily="34" charset="0"/>
              </a:rPr>
              <a:t>© </a:t>
            </a:r>
            <a:r>
              <a:rPr lang="de-DE" sz="2399" b="0" noProof="0" dirty="0">
                <a:latin typeface="Calibri Light" panose="020F0302020204030204" pitchFamily="34" charset="0"/>
              </a:rPr>
              <a:t>2017 SAP SE oder ein SAP-Konzernunternehmen. Alle Rechte vorbehalten.</a:t>
            </a:r>
          </a:p>
        </p:txBody>
      </p:sp>
      <p:grpSp>
        <p:nvGrpSpPr>
          <p:cNvPr id="16" name="Group 15"/>
          <p:cNvGrpSpPr/>
          <p:nvPr userDrawn="1"/>
        </p:nvGrpSpPr>
        <p:grpSpPr>
          <a:xfrm>
            <a:off x="0" y="0"/>
            <a:ext cx="12193625"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latin typeface="Calibri Light" panose="020F0302020204030204" pitchFamily="34" charset="0"/>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3702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3B26-36AE-4BBF-A323-FFB17B7C7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16A094-09D5-487D-BBA2-6E7E37232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C0767-8DB3-45CE-9797-FD61F2AF70C5}"/>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5" name="Footer Placeholder 4">
            <a:extLst>
              <a:ext uri="{FF2B5EF4-FFF2-40B4-BE49-F238E27FC236}">
                <a16:creationId xmlns:a16="http://schemas.microsoft.com/office/drawing/2014/main" id="{9F7D56E5-2FBC-4864-871A-5BA6F412A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206A6-FBA2-4B07-8EE9-B0D07C455503}"/>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4200550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BB7E-7CF2-4580-B29D-BCE7AAE83263}"/>
              </a:ext>
            </a:extLst>
          </p:cNvPr>
          <p:cNvSpPr>
            <a:spLocks noGrp="1"/>
          </p:cNvSpPr>
          <p:nvPr>
            <p:ph type="title"/>
          </p:nvPr>
        </p:nvSpPr>
        <p:spPr/>
        <p:txBody>
          <a:bodyPr/>
          <a:lstStyle>
            <a:lvl1pPr algn="ctr">
              <a:defRPr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27A86D55-4946-4CB8-B7C7-171416D802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74F96-53E1-4A30-9B83-02687E6B4861}"/>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5" name="Footer Placeholder 4">
            <a:extLst>
              <a:ext uri="{FF2B5EF4-FFF2-40B4-BE49-F238E27FC236}">
                <a16:creationId xmlns:a16="http://schemas.microsoft.com/office/drawing/2014/main" id="{82408E6B-789F-4940-B794-BB174645D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4F6B7-428A-4283-9358-6EDEE0FBCF92}"/>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39519142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3263-F7FC-49E1-BD3E-DAB747A15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C4FA0-BFC4-4A0F-A01D-AEF0722DE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ED16A2-AA71-4DE5-9AD8-3B0B663A25AC}"/>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5" name="Footer Placeholder 4">
            <a:extLst>
              <a:ext uri="{FF2B5EF4-FFF2-40B4-BE49-F238E27FC236}">
                <a16:creationId xmlns:a16="http://schemas.microsoft.com/office/drawing/2014/main" id="{C00CBB4A-8A05-462A-AEE8-F46F7C9F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BF40B-ADA5-4A1E-83FD-B103FDFA8B6F}"/>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4248392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3C01-764C-411A-AD46-AD4EC345F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33A6F-9EF7-4711-ADC8-7330124FE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9CDA0-571E-44CF-8AFC-4EF128A219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CB634-0C53-4BE5-BC88-14570F622842}"/>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6" name="Footer Placeholder 5">
            <a:extLst>
              <a:ext uri="{FF2B5EF4-FFF2-40B4-BE49-F238E27FC236}">
                <a16:creationId xmlns:a16="http://schemas.microsoft.com/office/drawing/2014/main" id="{87A6DA08-24E7-495D-87DA-E4A86A22E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C7F19-E9D5-40B7-B70C-BB229CB15A08}"/>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2293877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4D40-6C19-4EF3-B283-6B21A2C252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6324D8-9229-4CF3-9BCF-37F56B0A1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E18AA9-7D2B-46DC-A3CD-5E4E6D5E57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455E30-F124-457F-9C9A-F09AD2468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867B52-9D82-4BC3-BE48-2BB513AF22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EFB1B6-0CEB-4500-88DF-188FC330BFDF}"/>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8" name="Footer Placeholder 7">
            <a:extLst>
              <a:ext uri="{FF2B5EF4-FFF2-40B4-BE49-F238E27FC236}">
                <a16:creationId xmlns:a16="http://schemas.microsoft.com/office/drawing/2014/main" id="{4D516F3F-CD50-412D-A0F1-AFF2787A7D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DAF3E1-FCE7-4302-A266-06869FB3EB09}"/>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32237049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84ED-64BC-4FF5-914A-E7AEEEB78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88E10C-A62E-4CFD-B552-F36AE73294E0}"/>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4" name="Footer Placeholder 3">
            <a:extLst>
              <a:ext uri="{FF2B5EF4-FFF2-40B4-BE49-F238E27FC236}">
                <a16:creationId xmlns:a16="http://schemas.microsoft.com/office/drawing/2014/main" id="{5E1CCCA6-A718-4851-9ACF-AE4E7A58B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A799E-CE7C-4D26-985E-AA807D2E1E03}"/>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905146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33666-E6FF-4747-8868-F14DEDFB354D}"/>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3" name="Footer Placeholder 2">
            <a:extLst>
              <a:ext uri="{FF2B5EF4-FFF2-40B4-BE49-F238E27FC236}">
                <a16:creationId xmlns:a16="http://schemas.microsoft.com/office/drawing/2014/main" id="{7B2796A3-4B37-49C5-8A11-67AC9F879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E323C6-69A7-4E8D-8849-DB537DD92585}"/>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257085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7D70-A5C2-4AAB-B6D8-A96100EF8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FE060-1961-431A-A3A2-87C14A8DDC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2C69E-6B19-4324-960E-CEAEF42601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C1071-920F-426E-877E-B9896186110D}"/>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6" name="Footer Placeholder 5">
            <a:extLst>
              <a:ext uri="{FF2B5EF4-FFF2-40B4-BE49-F238E27FC236}">
                <a16:creationId xmlns:a16="http://schemas.microsoft.com/office/drawing/2014/main" id="{A93B4ADE-7D61-47BE-8D9B-34F224948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6B19E-73F6-4061-92B2-E04BF4ADF8D3}"/>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2589358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5E0-3C7D-4D57-ACE3-92514782A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295BA-84B5-4D13-A364-6829EC806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C49380-28F0-407A-AA59-72F9FE913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73C866-ACA4-40F8-BFAB-A6CD3AE7BD9A}"/>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6" name="Footer Placeholder 5">
            <a:extLst>
              <a:ext uri="{FF2B5EF4-FFF2-40B4-BE49-F238E27FC236}">
                <a16:creationId xmlns:a16="http://schemas.microsoft.com/office/drawing/2014/main" id="{257A2AC7-0166-483C-A241-D63BD4CD2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D1E19-5D39-4115-818E-6A2E70C62AC7}"/>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37234181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60BC-3111-4016-AFBF-2A5C5EA3A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95698-6923-444B-9913-A57DAEE06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23031-A9CF-47FA-A66E-CFC25D9E3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37A6B5-2150-4566-B56A-1A694D6888FF}"/>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6" name="Footer Placeholder 5">
            <a:extLst>
              <a:ext uri="{FF2B5EF4-FFF2-40B4-BE49-F238E27FC236}">
                <a16:creationId xmlns:a16="http://schemas.microsoft.com/office/drawing/2014/main" id="{BE3DBF90-0A01-4B3E-A01B-665C96399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419FE-51DA-4453-AE91-1E90A3E27309}"/>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21038232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5309-339D-4DCD-9339-AB514DB89E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03FEA-7B3E-416A-9109-67276C2E58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204FC-B6B5-438F-85CC-B47671C0BF1D}"/>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5" name="Footer Placeholder 4">
            <a:extLst>
              <a:ext uri="{FF2B5EF4-FFF2-40B4-BE49-F238E27FC236}">
                <a16:creationId xmlns:a16="http://schemas.microsoft.com/office/drawing/2014/main" id="{B841828C-C3E5-4EA9-A949-FED116078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56B8C-DE71-445E-8DF3-52E209DF395C}"/>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2481501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E10DA-FCA7-445F-9595-28407E88D7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0C488C-F414-4861-926E-3F1C3F1DB9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8AC93-2676-45C5-A82B-46A06A89BC40}"/>
              </a:ext>
            </a:extLst>
          </p:cNvPr>
          <p:cNvSpPr>
            <a:spLocks noGrp="1"/>
          </p:cNvSpPr>
          <p:nvPr>
            <p:ph type="dt" sz="half" idx="10"/>
          </p:nvPr>
        </p:nvSpPr>
        <p:spPr/>
        <p:txBody>
          <a:bodyPr/>
          <a:lstStyle/>
          <a:p>
            <a:fld id="{DA862C45-5E18-40C1-A3EA-B4FB68D20F6D}" type="datetimeFigureOut">
              <a:rPr lang="en-US" smtClean="0"/>
              <a:t>10/10/2018</a:t>
            </a:fld>
            <a:endParaRPr lang="en-US"/>
          </a:p>
        </p:txBody>
      </p:sp>
      <p:sp>
        <p:nvSpPr>
          <p:cNvPr id="5" name="Footer Placeholder 4">
            <a:extLst>
              <a:ext uri="{FF2B5EF4-FFF2-40B4-BE49-F238E27FC236}">
                <a16:creationId xmlns:a16="http://schemas.microsoft.com/office/drawing/2014/main" id="{92627A5A-BD0D-4633-B8DA-79C6418B6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EEB75-AA6D-4AD9-B661-C676A300A76C}"/>
              </a:ext>
            </a:extLst>
          </p:cNvPr>
          <p:cNvSpPr>
            <a:spLocks noGrp="1"/>
          </p:cNvSpPr>
          <p:nvPr>
            <p:ph type="sldNum" sz="quarter" idx="12"/>
          </p:nvPr>
        </p:nvSpPr>
        <p:spPr/>
        <p:txBody>
          <a:bodyPr/>
          <a:lstStyle/>
          <a:p>
            <a:fld id="{5E3AD19B-4C4F-4FC0-A612-CCAD88DE79FB}" type="slidenum">
              <a:rPr lang="en-US" smtClean="0"/>
              <a:t>‹#›</a:t>
            </a:fld>
            <a:endParaRPr lang="en-US"/>
          </a:p>
        </p:txBody>
      </p:sp>
    </p:spTree>
    <p:extLst>
      <p:ext uri="{BB962C8B-B14F-4D97-AF65-F5344CB8AC3E}">
        <p14:creationId xmlns:p14="http://schemas.microsoft.com/office/powerpoint/2010/main" val="946286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25"/>
        <p:cNvGrpSpPr/>
        <p:nvPr/>
      </p:nvGrpSpPr>
      <p:grpSpPr>
        <a:xfrm>
          <a:off x="0" y="0"/>
          <a:ext cx="0" cy="0"/>
          <a:chOff x="0" y="0"/>
          <a:chExt cx="0" cy="0"/>
        </a:xfrm>
      </p:grpSpPr>
      <p:sp>
        <p:nvSpPr>
          <p:cNvPr id="26" name="Shape 26"/>
          <p:cNvSpPr/>
          <p:nvPr/>
        </p:nvSpPr>
        <p:spPr>
          <a:xfrm>
            <a:off x="0" y="0"/>
            <a:ext cx="12192000" cy="6858000"/>
          </a:xfrm>
          <a:prstGeom prst="rect">
            <a:avLst/>
          </a:prstGeom>
          <a:solidFill>
            <a:schemeClr val="lt1"/>
          </a:solidFill>
          <a:ln>
            <a:noFill/>
          </a:ln>
        </p:spPr>
        <p:txBody>
          <a:bodyPr spcFirstLastPara="1" wrap="square" lIns="101583" tIns="50778" rIns="101583" bIns="50778" anchor="ctr" anchorCtr="0">
            <a:noAutofit/>
          </a:bodyPr>
          <a:lstStyle/>
          <a:p>
            <a:pPr marL="0" marR="0" lvl="0" indent="0" algn="ctr" rtl="0">
              <a:spcBef>
                <a:spcPts val="0"/>
              </a:spcBef>
              <a:spcAft>
                <a:spcPts val="0"/>
              </a:spcAft>
              <a:buNone/>
            </a:pPr>
            <a:endParaRPr sz="2000" dirty="0">
              <a:solidFill>
                <a:schemeClr val="lt1"/>
              </a:solidFill>
              <a:latin typeface="Calibri Light" panose="020F0302020204030204" pitchFamily="34" charset="0"/>
              <a:ea typeface="Arial"/>
              <a:cs typeface="Calibri Light" panose="020F0302020204030204" pitchFamily="34" charset="0"/>
              <a:sym typeface="Arial"/>
            </a:endParaRPr>
          </a:p>
        </p:txBody>
      </p:sp>
      <p:sp>
        <p:nvSpPr>
          <p:cNvPr id="27" name="Shape 27"/>
          <p:cNvSpPr txBox="1">
            <a:spLocks noGrp="1"/>
          </p:cNvSpPr>
          <p:nvPr>
            <p:ph type="title"/>
          </p:nvPr>
        </p:nvSpPr>
        <p:spPr>
          <a:xfrm>
            <a:off x="553721" y="703918"/>
            <a:ext cx="6580130" cy="687368"/>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4000" b="1" i="0" u="none" strike="noStrike" cap="none">
                <a:solidFill>
                  <a:schemeClr val="dk2"/>
                </a:solidFill>
                <a:latin typeface="Calibri Light" panose="020F0302020204030204" pitchFamily="34" charset="0"/>
                <a:ea typeface="Calibri Light" panose="020F0302020204030204" pitchFamily="34" charset="0"/>
                <a:cs typeface="Calibri Light" panose="020F0302020204030204" pitchFamily="34" charset="0"/>
                <a:sym typeface="Trebuchet MS"/>
              </a:defRPr>
            </a:lvl1pPr>
            <a:lvl2pPr marR="0" lvl="1" algn="l" rtl="0">
              <a:spcBef>
                <a:spcPts val="0"/>
              </a:spcBef>
              <a:spcAft>
                <a:spcPts val="0"/>
              </a:spcAft>
              <a:buSzPts val="1400"/>
              <a:buNone/>
              <a:defRPr sz="3556" b="1" i="0" u="none" strike="noStrike" cap="none">
                <a:solidFill>
                  <a:srgbClr val="73B900"/>
                </a:solidFill>
                <a:latin typeface="Arial"/>
                <a:ea typeface="Arial"/>
                <a:cs typeface="Arial"/>
                <a:sym typeface="Arial"/>
              </a:defRPr>
            </a:lvl2pPr>
            <a:lvl3pPr marR="0" lvl="2" algn="l" rtl="0">
              <a:spcBef>
                <a:spcPts val="0"/>
              </a:spcBef>
              <a:spcAft>
                <a:spcPts val="0"/>
              </a:spcAft>
              <a:buSzPts val="1400"/>
              <a:buNone/>
              <a:defRPr sz="3556" b="1" i="0" u="none" strike="noStrike" cap="none">
                <a:solidFill>
                  <a:srgbClr val="73B900"/>
                </a:solidFill>
                <a:latin typeface="Arial"/>
                <a:ea typeface="Arial"/>
                <a:cs typeface="Arial"/>
                <a:sym typeface="Arial"/>
              </a:defRPr>
            </a:lvl3pPr>
            <a:lvl4pPr marR="0" lvl="3" algn="l" rtl="0">
              <a:spcBef>
                <a:spcPts val="0"/>
              </a:spcBef>
              <a:spcAft>
                <a:spcPts val="0"/>
              </a:spcAft>
              <a:buSzPts val="1400"/>
              <a:buNone/>
              <a:defRPr sz="3556" b="1" i="0" u="none" strike="noStrike" cap="none">
                <a:solidFill>
                  <a:srgbClr val="73B900"/>
                </a:solidFill>
                <a:latin typeface="Arial"/>
                <a:ea typeface="Arial"/>
                <a:cs typeface="Arial"/>
                <a:sym typeface="Arial"/>
              </a:defRPr>
            </a:lvl4pPr>
            <a:lvl5pPr marR="0" lvl="4" algn="l" rtl="0">
              <a:spcBef>
                <a:spcPts val="0"/>
              </a:spcBef>
              <a:spcAft>
                <a:spcPts val="0"/>
              </a:spcAft>
              <a:buSzPts val="1400"/>
              <a:buNone/>
              <a:defRPr sz="3556" b="1" i="0" u="none" strike="noStrike" cap="none">
                <a:solidFill>
                  <a:srgbClr val="73B900"/>
                </a:solidFill>
                <a:latin typeface="Arial"/>
                <a:ea typeface="Arial"/>
                <a:cs typeface="Arial"/>
                <a:sym typeface="Arial"/>
              </a:defRPr>
            </a:lvl5pPr>
            <a:lvl6pPr marR="0" lvl="5" algn="l" rtl="0">
              <a:spcBef>
                <a:spcPts val="0"/>
              </a:spcBef>
              <a:spcAft>
                <a:spcPts val="0"/>
              </a:spcAft>
              <a:buSzPts val="1400"/>
              <a:buNone/>
              <a:defRPr sz="3556" b="1" i="0" u="none" strike="noStrike" cap="none">
                <a:solidFill>
                  <a:srgbClr val="73B900"/>
                </a:solidFill>
                <a:latin typeface="Arial"/>
                <a:ea typeface="Arial"/>
                <a:cs typeface="Arial"/>
                <a:sym typeface="Arial"/>
              </a:defRPr>
            </a:lvl6pPr>
            <a:lvl7pPr marR="0" lvl="6" algn="l" rtl="0">
              <a:spcBef>
                <a:spcPts val="0"/>
              </a:spcBef>
              <a:spcAft>
                <a:spcPts val="0"/>
              </a:spcAft>
              <a:buSzPts val="1400"/>
              <a:buNone/>
              <a:defRPr sz="3556" b="1" i="0" u="none" strike="noStrike" cap="none">
                <a:solidFill>
                  <a:srgbClr val="73B900"/>
                </a:solidFill>
                <a:latin typeface="Arial"/>
                <a:ea typeface="Arial"/>
                <a:cs typeface="Arial"/>
                <a:sym typeface="Arial"/>
              </a:defRPr>
            </a:lvl7pPr>
            <a:lvl8pPr marR="0" lvl="7" algn="l" rtl="0">
              <a:spcBef>
                <a:spcPts val="0"/>
              </a:spcBef>
              <a:spcAft>
                <a:spcPts val="0"/>
              </a:spcAft>
              <a:buSzPts val="1400"/>
              <a:buNone/>
              <a:defRPr sz="3556" b="1" i="0" u="none" strike="noStrike" cap="none">
                <a:solidFill>
                  <a:srgbClr val="73B900"/>
                </a:solidFill>
                <a:latin typeface="Arial"/>
                <a:ea typeface="Arial"/>
                <a:cs typeface="Arial"/>
                <a:sym typeface="Arial"/>
              </a:defRPr>
            </a:lvl8pPr>
            <a:lvl9pPr marR="0" lvl="8" algn="l" rtl="0">
              <a:spcBef>
                <a:spcPts val="0"/>
              </a:spcBef>
              <a:spcAft>
                <a:spcPts val="0"/>
              </a:spcAft>
              <a:buSzPts val="1400"/>
              <a:buNone/>
              <a:defRPr sz="3556" b="1" i="0" u="none" strike="noStrike" cap="none">
                <a:solidFill>
                  <a:srgbClr val="73B900"/>
                </a:solidFill>
                <a:latin typeface="Arial"/>
                <a:ea typeface="Arial"/>
                <a:cs typeface="Arial"/>
                <a:sym typeface="Arial"/>
              </a:defRPr>
            </a:lvl9pPr>
          </a:lstStyle>
          <a:p>
            <a:endParaRPr dirty="0"/>
          </a:p>
        </p:txBody>
      </p:sp>
      <p:sp>
        <p:nvSpPr>
          <p:cNvPr id="28" name="Shape 28"/>
          <p:cNvSpPr txBox="1">
            <a:spLocks noGrp="1"/>
          </p:cNvSpPr>
          <p:nvPr>
            <p:ph type="body" idx="1"/>
          </p:nvPr>
        </p:nvSpPr>
        <p:spPr>
          <a:xfrm>
            <a:off x="568960" y="2336705"/>
            <a:ext cx="6562037" cy="4104176"/>
          </a:xfrm>
          <a:prstGeom prst="rect">
            <a:avLst/>
          </a:prstGeom>
          <a:noFill/>
          <a:ln>
            <a:noFill/>
          </a:ln>
        </p:spPr>
        <p:txBody>
          <a:bodyPr spcFirstLastPara="1" wrap="square" lIns="91425" tIns="91425" rIns="91425" bIns="91425" anchor="t" anchorCtr="0"/>
          <a:lstStyle>
            <a:lvl1pPr marL="507995" marR="0" lvl="0" indent="-253997" algn="l" rtl="0">
              <a:lnSpc>
                <a:spcPct val="90000"/>
              </a:lnSpc>
              <a:spcBef>
                <a:spcPts val="1000"/>
              </a:spcBef>
              <a:spcAft>
                <a:spcPts val="0"/>
              </a:spcAft>
              <a:buClr>
                <a:schemeClr val="dk1"/>
              </a:buClr>
              <a:buSzPts val="2000"/>
              <a:buFont typeface="Trebuchet MS"/>
              <a:buNone/>
              <a:defRPr sz="2222" b="0" i="0" u="none" strike="noStrike" cap="none">
                <a:solidFill>
                  <a:schemeClr val="dk2"/>
                </a:solidFill>
                <a:latin typeface="Calibri Light" panose="020F0302020204030204" pitchFamily="34" charset="0"/>
                <a:ea typeface="Calibri Light" panose="020F0302020204030204" pitchFamily="34" charset="0"/>
                <a:cs typeface="Calibri Light" panose="020F0302020204030204" pitchFamily="34" charset="0"/>
                <a:sym typeface="Trebuchet MS"/>
              </a:defRPr>
            </a:lvl1pPr>
            <a:lvl2pPr marL="1015990" marR="0" lvl="1" indent="-253997" algn="l" rtl="0">
              <a:lnSpc>
                <a:spcPct val="90000"/>
              </a:lnSpc>
              <a:spcBef>
                <a:spcPts val="1000"/>
              </a:spcBef>
              <a:spcAft>
                <a:spcPts val="0"/>
              </a:spcAft>
              <a:buClr>
                <a:schemeClr val="dk1"/>
              </a:buClr>
              <a:buSzPts val="1800"/>
              <a:buFont typeface="Trebuchet MS"/>
              <a:buNone/>
              <a:defRPr sz="2000" b="0" i="0" u="none" strike="noStrike" cap="none">
                <a:solidFill>
                  <a:schemeClr val="dk2"/>
                </a:solidFill>
                <a:latin typeface="Trebuchet MS"/>
                <a:ea typeface="Trebuchet MS"/>
                <a:cs typeface="Trebuchet MS"/>
                <a:sym typeface="Trebuchet MS"/>
              </a:defRPr>
            </a:lvl2pPr>
            <a:lvl3pPr marL="1523985" marR="0" lvl="2" indent="-253997" algn="l" rtl="0">
              <a:lnSpc>
                <a:spcPct val="90000"/>
              </a:lnSpc>
              <a:spcBef>
                <a:spcPts val="1000"/>
              </a:spcBef>
              <a:spcAft>
                <a:spcPts val="0"/>
              </a:spcAft>
              <a:buClr>
                <a:schemeClr val="dk1"/>
              </a:buClr>
              <a:buSzPts val="1800"/>
              <a:buFont typeface="Trebuchet MS"/>
              <a:buNone/>
              <a:defRPr sz="2000" b="0" i="0" u="none" strike="noStrike" cap="none">
                <a:solidFill>
                  <a:schemeClr val="dk2"/>
                </a:solidFill>
                <a:latin typeface="Trebuchet MS"/>
                <a:ea typeface="Trebuchet MS"/>
                <a:cs typeface="Trebuchet MS"/>
                <a:sym typeface="Trebuchet MS"/>
              </a:defRPr>
            </a:lvl3pPr>
            <a:lvl4pPr marL="2031980" marR="0" lvl="3" indent="-380996" algn="l" rtl="0">
              <a:spcBef>
                <a:spcPts val="1000"/>
              </a:spcBef>
              <a:spcAft>
                <a:spcPts val="0"/>
              </a:spcAft>
              <a:buClr>
                <a:schemeClr val="dk1"/>
              </a:buClr>
              <a:buSzPts val="1800"/>
              <a:buFont typeface="Noto Sans Symbols"/>
              <a:buChar char="▪"/>
              <a:defRPr sz="2000" b="0" i="0" u="none" strike="noStrike" cap="none">
                <a:solidFill>
                  <a:schemeClr val="lt1"/>
                </a:solidFill>
                <a:latin typeface="Trebuchet MS"/>
                <a:ea typeface="Trebuchet MS"/>
                <a:cs typeface="Trebuchet MS"/>
                <a:sym typeface="Trebuchet MS"/>
              </a:defRPr>
            </a:lvl4pPr>
            <a:lvl5pPr marL="2539975" marR="0" lvl="4" indent="-395107" algn="l" rtl="0">
              <a:spcBef>
                <a:spcPts val="444"/>
              </a:spcBef>
              <a:spcAft>
                <a:spcPts val="0"/>
              </a:spcAft>
              <a:buClr>
                <a:schemeClr val="dk1"/>
              </a:buClr>
              <a:buSzPts val="2000"/>
              <a:buFont typeface="Noto Sans Symbols"/>
              <a:buChar char="▪"/>
              <a:defRPr sz="2222" b="0" i="0" u="none" strike="noStrike" cap="none">
                <a:solidFill>
                  <a:schemeClr val="lt1"/>
                </a:solidFill>
                <a:latin typeface="Trebuchet MS"/>
                <a:ea typeface="Trebuchet MS"/>
                <a:cs typeface="Trebuchet MS"/>
                <a:sym typeface="Trebuchet MS"/>
              </a:defRPr>
            </a:lvl5pPr>
            <a:lvl6pPr marL="3047970" marR="0" lvl="5"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6pPr>
            <a:lvl7pPr marL="3555964" marR="0" lvl="6"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7pPr>
            <a:lvl8pPr marL="4063959" marR="0" lvl="7"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8pPr>
            <a:lvl9pPr marL="4571954" marR="0" lvl="8"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dirty="0"/>
          </a:p>
        </p:txBody>
      </p:sp>
      <p:sp>
        <p:nvSpPr>
          <p:cNvPr id="29" name="Shape 29"/>
          <p:cNvSpPr txBox="1">
            <a:spLocks noGrp="1"/>
          </p:cNvSpPr>
          <p:nvPr>
            <p:ph type="body" idx="2"/>
          </p:nvPr>
        </p:nvSpPr>
        <p:spPr>
          <a:xfrm>
            <a:off x="553721" y="1314815"/>
            <a:ext cx="6580130" cy="583848"/>
          </a:xfrm>
          <a:prstGeom prst="rect">
            <a:avLst/>
          </a:prstGeom>
          <a:noFill/>
          <a:ln>
            <a:noFill/>
          </a:ln>
        </p:spPr>
        <p:txBody>
          <a:bodyPr spcFirstLastPara="1" wrap="square" lIns="91425" tIns="91425" rIns="91425" bIns="91425" anchor="t" anchorCtr="0"/>
          <a:lstStyle>
            <a:lvl1pPr marL="507995" marR="0" lvl="0" indent="-253997" algn="l" rtl="0">
              <a:lnSpc>
                <a:spcPct val="90000"/>
              </a:lnSpc>
              <a:spcBef>
                <a:spcPts val="1000"/>
              </a:spcBef>
              <a:spcAft>
                <a:spcPts val="0"/>
              </a:spcAft>
              <a:buClr>
                <a:schemeClr val="dk1"/>
              </a:buClr>
              <a:buSzPts val="2400"/>
              <a:buFont typeface="Trebuchet MS"/>
              <a:buNone/>
              <a:defRPr sz="2667" b="0" i="0" u="none" strike="noStrike" cap="none">
                <a:solidFill>
                  <a:schemeClr val="lt2"/>
                </a:solidFill>
                <a:latin typeface="Calibri Light" panose="020F0302020204030204" pitchFamily="34" charset="0"/>
                <a:ea typeface="Calibri Light" panose="020F0302020204030204" pitchFamily="34" charset="0"/>
                <a:cs typeface="Calibri Light" panose="020F0302020204030204" pitchFamily="34" charset="0"/>
                <a:sym typeface="Trebuchet MS"/>
              </a:defRPr>
            </a:lvl1pPr>
            <a:lvl2pPr marL="1015990" marR="0" lvl="1" indent="-253997" algn="ctr" rtl="0">
              <a:lnSpc>
                <a:spcPct val="90000"/>
              </a:lnSpc>
              <a:spcBef>
                <a:spcPts val="1000"/>
              </a:spcBef>
              <a:spcAft>
                <a:spcPts val="0"/>
              </a:spcAft>
              <a:buClr>
                <a:schemeClr val="dk1"/>
              </a:buClr>
              <a:buSzPts val="2800"/>
              <a:buFont typeface="Trebuchet MS"/>
              <a:buNone/>
              <a:defRPr sz="3111" b="0" i="0" u="none" strike="noStrike" cap="none">
                <a:solidFill>
                  <a:schemeClr val="lt2"/>
                </a:solidFill>
                <a:latin typeface="Trebuchet MS"/>
                <a:ea typeface="Trebuchet MS"/>
                <a:cs typeface="Trebuchet MS"/>
                <a:sym typeface="Trebuchet MS"/>
              </a:defRPr>
            </a:lvl2pPr>
            <a:lvl3pPr marL="1523985" marR="0" lvl="2" indent="-253997" algn="ctr" rtl="0">
              <a:lnSpc>
                <a:spcPct val="90000"/>
              </a:lnSpc>
              <a:spcBef>
                <a:spcPts val="1000"/>
              </a:spcBef>
              <a:spcAft>
                <a:spcPts val="0"/>
              </a:spcAft>
              <a:buClr>
                <a:schemeClr val="dk1"/>
              </a:buClr>
              <a:buSzPts val="2800"/>
              <a:buFont typeface="Trebuchet MS"/>
              <a:buNone/>
              <a:defRPr sz="3111" b="0" i="0" u="none" strike="noStrike" cap="none">
                <a:solidFill>
                  <a:schemeClr val="lt2"/>
                </a:solidFill>
                <a:latin typeface="Trebuchet MS"/>
                <a:ea typeface="Trebuchet MS"/>
                <a:cs typeface="Trebuchet MS"/>
                <a:sym typeface="Trebuchet MS"/>
              </a:defRPr>
            </a:lvl3pPr>
            <a:lvl4pPr marL="2031980" marR="0" lvl="3" indent="-253997" algn="ctr" rtl="0">
              <a:spcBef>
                <a:spcPts val="1000"/>
              </a:spcBef>
              <a:spcAft>
                <a:spcPts val="0"/>
              </a:spcAft>
              <a:buClr>
                <a:schemeClr val="lt2"/>
              </a:buClr>
              <a:buSzPts val="2800"/>
              <a:buFont typeface="Trebuchet MS"/>
              <a:buNone/>
              <a:defRPr sz="3111" b="0" i="0" u="none" strike="noStrike" cap="none">
                <a:solidFill>
                  <a:schemeClr val="lt2"/>
                </a:solidFill>
                <a:latin typeface="Trebuchet MS"/>
                <a:ea typeface="Trebuchet MS"/>
                <a:cs typeface="Trebuchet MS"/>
                <a:sym typeface="Trebuchet MS"/>
              </a:defRPr>
            </a:lvl4pPr>
            <a:lvl5pPr marL="2539975" marR="0" lvl="4" indent="-253997" algn="ctr" rtl="0">
              <a:spcBef>
                <a:spcPts val="622"/>
              </a:spcBef>
              <a:spcAft>
                <a:spcPts val="0"/>
              </a:spcAft>
              <a:buClr>
                <a:schemeClr val="lt2"/>
              </a:buClr>
              <a:buSzPts val="2800"/>
              <a:buFont typeface="Trebuchet MS"/>
              <a:buNone/>
              <a:defRPr sz="3111" b="0" i="0" u="none" strike="noStrike" cap="none">
                <a:solidFill>
                  <a:schemeClr val="lt2"/>
                </a:solidFill>
                <a:latin typeface="Trebuchet MS"/>
                <a:ea typeface="Trebuchet MS"/>
                <a:cs typeface="Trebuchet MS"/>
                <a:sym typeface="Trebuchet MS"/>
              </a:defRPr>
            </a:lvl5pPr>
            <a:lvl6pPr marL="3047970" marR="0" lvl="5"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6pPr>
            <a:lvl7pPr marL="3555964" marR="0" lvl="6"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7pPr>
            <a:lvl8pPr marL="4063959" marR="0" lvl="7"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8pPr>
            <a:lvl9pPr marL="4571954" marR="0" lvl="8" indent="-395107" algn="l" rtl="0">
              <a:spcBef>
                <a:spcPts val="444"/>
              </a:spcBef>
              <a:spcAft>
                <a:spcPts val="0"/>
              </a:spcAft>
              <a:buClr>
                <a:schemeClr val="dk2"/>
              </a:buClr>
              <a:buSzPts val="2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dirty="0"/>
          </a:p>
        </p:txBody>
      </p:sp>
    </p:spTree>
    <p:extLst>
      <p:ext uri="{BB962C8B-B14F-4D97-AF65-F5344CB8AC3E}">
        <p14:creationId xmlns:p14="http://schemas.microsoft.com/office/powerpoint/2010/main" val="16375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8BEA-BFFA-4659-8DC3-B34A165F2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1D8079-D53F-4527-9F77-2CBD73ACE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C9C737-420D-4E1F-8CD4-C46F3520DD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84D71-0AA8-4877-9EE9-1260E746C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4D7704-D9DB-409F-A698-76E3E519E6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2DF02-8219-4C22-A5C6-1B5D3E27554D}"/>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8" name="Footer Placeholder 7">
            <a:extLst>
              <a:ext uri="{FF2B5EF4-FFF2-40B4-BE49-F238E27FC236}">
                <a16:creationId xmlns:a16="http://schemas.microsoft.com/office/drawing/2014/main" id="{E0E4F41E-9894-4433-9B26-6B620C47AC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FE9239-F476-4821-937B-665C59712EDB}"/>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420185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B9CE-8E77-4A28-8377-3D108F55E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94499-7A92-4E71-8BE5-F588E0757B6C}"/>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4" name="Footer Placeholder 3">
            <a:extLst>
              <a:ext uri="{FF2B5EF4-FFF2-40B4-BE49-F238E27FC236}">
                <a16:creationId xmlns:a16="http://schemas.microsoft.com/office/drawing/2014/main" id="{C5B5FFC7-EEAA-4636-9AF5-772546D82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3446-6E24-4FED-B16B-789F5177F9EF}"/>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103176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966D1-025E-4E55-971C-EEC3108375A1}"/>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3" name="Footer Placeholder 2">
            <a:extLst>
              <a:ext uri="{FF2B5EF4-FFF2-40B4-BE49-F238E27FC236}">
                <a16:creationId xmlns:a16="http://schemas.microsoft.com/office/drawing/2014/main" id="{1D5F41F3-0D1F-455B-876E-DF6F42103C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D29EC-921F-4029-B2A0-B087708A5087}"/>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62853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0603-BA1E-4BB7-9010-01E4915E3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D087A9-D5FA-4376-A896-1CA36803D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3F006-3A87-4904-98ED-E9F70C602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1F1754-320C-4827-9CF7-20F37B9A76E9}"/>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6" name="Footer Placeholder 5">
            <a:extLst>
              <a:ext uri="{FF2B5EF4-FFF2-40B4-BE49-F238E27FC236}">
                <a16:creationId xmlns:a16="http://schemas.microsoft.com/office/drawing/2014/main" id="{897E4EDC-E01D-4980-B77A-B02F897A5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A1219-2CFC-4E5F-9CD8-08A2FD712AD3}"/>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308383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52EE-BF35-4EEC-A115-AC4DC75EF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86D20F-02CD-489B-A864-9F90678A9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2D06C-A486-4BB6-A782-70BE99814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887FBA-72D0-4B90-80E9-7E21E04683EB}"/>
              </a:ext>
            </a:extLst>
          </p:cNvPr>
          <p:cNvSpPr>
            <a:spLocks noGrp="1"/>
          </p:cNvSpPr>
          <p:nvPr>
            <p:ph type="dt" sz="half" idx="10"/>
          </p:nvPr>
        </p:nvSpPr>
        <p:spPr/>
        <p:txBody>
          <a:bodyPr/>
          <a:lstStyle/>
          <a:p>
            <a:fld id="{3032F2CB-5AD2-4FBE-B11D-E5C76530F9D1}" type="datetimeFigureOut">
              <a:rPr lang="en-US" smtClean="0"/>
              <a:t>10/10/2018</a:t>
            </a:fld>
            <a:endParaRPr lang="en-US"/>
          </a:p>
        </p:txBody>
      </p:sp>
      <p:sp>
        <p:nvSpPr>
          <p:cNvPr id="6" name="Footer Placeholder 5">
            <a:extLst>
              <a:ext uri="{FF2B5EF4-FFF2-40B4-BE49-F238E27FC236}">
                <a16:creationId xmlns:a16="http://schemas.microsoft.com/office/drawing/2014/main" id="{DDDE883F-5E3C-4E3D-9375-57DE08064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3CA5-262B-412B-8C52-04179714520B}"/>
              </a:ext>
            </a:extLst>
          </p:cNvPr>
          <p:cNvSpPr>
            <a:spLocks noGrp="1"/>
          </p:cNvSpPr>
          <p:nvPr>
            <p:ph type="sldNum" sz="quarter" idx="12"/>
          </p:nvPr>
        </p:nvSpPr>
        <p:spPr/>
        <p:txBody>
          <a:bodyPr/>
          <a:lstStyle/>
          <a:p>
            <a:fld id="{AC74403E-BA86-45B8-9433-0D11F6EA993D}" type="slidenum">
              <a:rPr lang="en-US" smtClean="0"/>
              <a:t>‹#›</a:t>
            </a:fld>
            <a:endParaRPr lang="en-US"/>
          </a:p>
        </p:txBody>
      </p:sp>
    </p:spTree>
    <p:extLst>
      <p:ext uri="{BB962C8B-B14F-4D97-AF65-F5344CB8AC3E}">
        <p14:creationId xmlns:p14="http://schemas.microsoft.com/office/powerpoint/2010/main" val="24858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00EC8-4315-4131-9987-9F65AB5EE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7A706-B76F-47BC-9E71-8E447885A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101EB-9F51-46A2-8F3D-A87597C0E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2F2CB-5AD2-4FBE-B11D-E5C76530F9D1}" type="datetimeFigureOut">
              <a:rPr lang="en-US" smtClean="0"/>
              <a:t>10/10/2018</a:t>
            </a:fld>
            <a:endParaRPr lang="en-US"/>
          </a:p>
        </p:txBody>
      </p:sp>
      <p:sp>
        <p:nvSpPr>
          <p:cNvPr id="5" name="Footer Placeholder 4">
            <a:extLst>
              <a:ext uri="{FF2B5EF4-FFF2-40B4-BE49-F238E27FC236}">
                <a16:creationId xmlns:a16="http://schemas.microsoft.com/office/drawing/2014/main" id="{8FD9F93D-65BF-4CF2-A529-5F0CAB42F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456C7-3C84-408C-9E9E-6FCDD2A14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4403E-BA86-45B8-9433-0D11F6EA993D}" type="slidenum">
              <a:rPr lang="en-US" smtClean="0"/>
              <a:t>‹#›</a:t>
            </a:fld>
            <a:endParaRPr lang="en-US"/>
          </a:p>
        </p:txBody>
      </p:sp>
    </p:spTree>
    <p:extLst>
      <p:ext uri="{BB962C8B-B14F-4D97-AF65-F5344CB8AC3E}">
        <p14:creationId xmlns:p14="http://schemas.microsoft.com/office/powerpoint/2010/main" val="56638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95DF5-34A4-4DC5-9683-2554DD55859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7FD91-7C87-4AD4-90B9-B32B54D05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5740B-4528-4B83-A842-9069250850B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fld id="{78507EE6-366D-434F-8FF5-22BDBBEB8A86}" type="datetimeFigureOut">
              <a:rPr lang="en-US" smtClean="0"/>
              <a:pPr/>
              <a:t>10/10/2018</a:t>
            </a:fld>
            <a:endParaRPr lang="en-US" dirty="0"/>
          </a:p>
        </p:txBody>
      </p:sp>
      <p:sp>
        <p:nvSpPr>
          <p:cNvPr id="5" name="Footer Placeholder 4">
            <a:extLst>
              <a:ext uri="{FF2B5EF4-FFF2-40B4-BE49-F238E27FC236}">
                <a16:creationId xmlns:a16="http://schemas.microsoft.com/office/drawing/2014/main" id="{45B70244-8E9F-473E-8B12-C9F8D982EC6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1E97DF78-AAF3-4881-A28E-884ABA6FD7B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Light" panose="020F0302020204030204" pitchFamily="34" charset="0"/>
              </a:defRPr>
            </a:lvl1pPr>
          </a:lstStyle>
          <a:p>
            <a:fld id="{6A47B1CE-BC0F-484E-919A-5874C1894705}" type="slidenum">
              <a:rPr lang="en-US" smtClean="0"/>
              <a:pPr/>
              <a:t>‹#›</a:t>
            </a:fld>
            <a:endParaRPr lang="en-US" dirty="0"/>
          </a:p>
        </p:txBody>
      </p:sp>
    </p:spTree>
    <p:extLst>
      <p:ext uri="{BB962C8B-B14F-4D97-AF65-F5344CB8AC3E}">
        <p14:creationId xmlns:p14="http://schemas.microsoft.com/office/powerpoint/2010/main" val="3577078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52816" y="6536752"/>
            <a:ext cx="13461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latin typeface="Calibri Light" panose="020F0302020204030204" pitchFamily="34" charset="0"/>
              </a:rPr>
              <a:pPr marL="0" lvl="0" indent="0" algn="r">
                <a:buNone/>
              </a:pPr>
              <a:t>‹#›</a:t>
            </a:fld>
            <a:endParaRPr lang="en-US" sz="900" noProof="0" dirty="0">
              <a:latin typeface="Calibri Light" panose="020F0302020204030204" pitchFamily="34" charset="0"/>
            </a:endParaRPr>
          </a:p>
        </p:txBody>
      </p:sp>
      <p:sp>
        <p:nvSpPr>
          <p:cNvPr id="11" name="Classification"/>
          <p:cNvSpPr txBox="1"/>
          <p:nvPr userDrawn="1"/>
        </p:nvSpPr>
        <p:spPr bwMode="black">
          <a:xfrm>
            <a:off x="2813922" y="6559835"/>
            <a:ext cx="222760"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Calibri Light" panose="020F0302020204030204" pitchFamily="34" charset="0"/>
                <a:ea typeface="Arial Unicode MS"/>
                <a:cs typeface="Arial Unicode MS" pitchFamily="34" charset="-128"/>
                <a:sym typeface="Arial"/>
              </a:rPr>
              <a:t>PUBLIC</a:t>
            </a:r>
          </a:p>
        </p:txBody>
      </p:sp>
      <p:sp>
        <p:nvSpPr>
          <p:cNvPr id="3" name="Text Placeholder 2"/>
          <p:cNvSpPr>
            <a:spLocks noGrp="1"/>
          </p:cNvSpPr>
          <p:nvPr userDrawn="1">
            <p:ph type="body" idx="1"/>
          </p:nvPr>
        </p:nvSpPr>
        <p:spPr bwMode="gray">
          <a:xfrm>
            <a:off x="503870" y="1620000"/>
            <a:ext cx="11183564"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3982379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hdr="0" ftr="0" dt="0"/>
  <p:txStyles>
    <p:titleStyle>
      <a:lvl1pPr algn="l" defTabSz="1088231" rtl="0" eaLnBrk="1" latinLnBrk="0" hangingPunct="1">
        <a:spcBef>
          <a:spcPct val="0"/>
        </a:spcBef>
        <a:buNone/>
        <a:defRPr sz="2399" b="1" kern="1200" baseline="0">
          <a:solidFill>
            <a:schemeClr val="tx1"/>
          </a:solidFill>
          <a:latin typeface="Calibri Light" panose="020F0302020204030204" pitchFamily="34" charset="0"/>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Calibri Light" panose="020F0302020204030204" pitchFamily="34" charset="0"/>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Calibri Light" panose="020F0302020204030204" pitchFamily="34" charset="0"/>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Calibri Light" panose="020F0302020204030204" pitchFamily="34" charset="0"/>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Calibri Light" panose="020F0302020204030204" pitchFamily="34" charset="0"/>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Calibri Light" panose="020F0302020204030204" pitchFamily="34" charset="0"/>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7A405-91E6-4405-B342-A32C38A8C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59CD3-B9C0-42BF-B8DE-DE4602F25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03C05B1-0C75-4761-8DC3-C04D5F91A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fld id="{DA862C45-5E18-40C1-A3EA-B4FB68D20F6D}" type="datetimeFigureOut">
              <a:rPr lang="en-US" smtClean="0"/>
              <a:pPr/>
              <a:t>10/10/2018</a:t>
            </a:fld>
            <a:endParaRPr lang="en-US" dirty="0"/>
          </a:p>
        </p:txBody>
      </p:sp>
      <p:sp>
        <p:nvSpPr>
          <p:cNvPr id="5" name="Footer Placeholder 4">
            <a:extLst>
              <a:ext uri="{FF2B5EF4-FFF2-40B4-BE49-F238E27FC236}">
                <a16:creationId xmlns:a16="http://schemas.microsoft.com/office/drawing/2014/main" id="{27EC870F-968E-443C-A761-DC4AAE970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64694DC9-898E-42C1-A11A-0FD7EFD87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Light" panose="020F0302020204030204" pitchFamily="34" charset="0"/>
              </a:defRPr>
            </a:lvl1pPr>
          </a:lstStyle>
          <a:p>
            <a:fld id="{5E3AD19B-4C4F-4FC0-A612-CCAD88DE79FB}" type="slidenum">
              <a:rPr lang="en-US" smtClean="0"/>
              <a:pPr/>
              <a:t>‹#›</a:t>
            </a:fld>
            <a:endParaRPr lang="en-US" dirty="0"/>
          </a:p>
        </p:txBody>
      </p:sp>
    </p:spTree>
    <p:extLst>
      <p:ext uri="{BB962C8B-B14F-4D97-AF65-F5344CB8AC3E}">
        <p14:creationId xmlns:p14="http://schemas.microsoft.com/office/powerpoint/2010/main" val="161657956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DD0D-54F6-4DA7-AB23-299ED59225AB}"/>
              </a:ext>
            </a:extLst>
          </p:cNvPr>
          <p:cNvSpPr>
            <a:spLocks noGrp="1"/>
          </p:cNvSpPr>
          <p:nvPr>
            <p:ph type="ctrTitle"/>
          </p:nvPr>
        </p:nvSpPr>
        <p:spPr/>
        <p:txBody>
          <a:bodyPr/>
          <a:lstStyle/>
          <a:p>
            <a:r>
              <a:rPr lang="en-US" dirty="0"/>
              <a:t>Curiosity in RL</a:t>
            </a:r>
          </a:p>
        </p:txBody>
      </p:sp>
      <p:sp>
        <p:nvSpPr>
          <p:cNvPr id="3" name="Subtitle 2">
            <a:extLst>
              <a:ext uri="{FF2B5EF4-FFF2-40B4-BE49-F238E27FC236}">
                <a16:creationId xmlns:a16="http://schemas.microsoft.com/office/drawing/2014/main" id="{77FBAD87-F9AA-499C-8235-E9DB26C401F9}"/>
              </a:ext>
            </a:extLst>
          </p:cNvPr>
          <p:cNvSpPr>
            <a:spLocks noGrp="1"/>
          </p:cNvSpPr>
          <p:nvPr>
            <p:ph type="subTitle" idx="1"/>
          </p:nvPr>
        </p:nvSpPr>
        <p:spPr/>
        <p:txBody>
          <a:bodyPr/>
          <a:lstStyle/>
          <a:p>
            <a:r>
              <a:rPr lang="en-US" dirty="0"/>
              <a:t>West SA Meeting</a:t>
            </a:r>
          </a:p>
        </p:txBody>
      </p:sp>
    </p:spTree>
    <p:extLst>
      <p:ext uri="{BB962C8B-B14F-4D97-AF65-F5344CB8AC3E}">
        <p14:creationId xmlns:p14="http://schemas.microsoft.com/office/powerpoint/2010/main" val="314409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A126-FAC5-4278-A32E-5F9BD17E7734}"/>
              </a:ext>
            </a:extLst>
          </p:cNvPr>
          <p:cNvSpPr>
            <a:spLocks noGrp="1"/>
          </p:cNvSpPr>
          <p:nvPr>
            <p:ph type="title"/>
          </p:nvPr>
        </p:nvSpPr>
        <p:spPr/>
        <p:txBody>
          <a:bodyPr/>
          <a:lstStyle/>
          <a:p>
            <a:r>
              <a:rPr lang="en-US" dirty="0"/>
              <a:t>Think about the reward / learning curve</a:t>
            </a:r>
          </a:p>
        </p:txBody>
      </p:sp>
      <p:sp>
        <p:nvSpPr>
          <p:cNvPr id="3" name="Content Placeholder 2">
            <a:extLst>
              <a:ext uri="{FF2B5EF4-FFF2-40B4-BE49-F238E27FC236}">
                <a16:creationId xmlns:a16="http://schemas.microsoft.com/office/drawing/2014/main" id="{2F03A8D2-79FF-4071-BE5B-9F44041AB7C5}"/>
              </a:ext>
            </a:extLst>
          </p:cNvPr>
          <p:cNvSpPr>
            <a:spLocks noGrp="1"/>
          </p:cNvSpPr>
          <p:nvPr>
            <p:ph idx="1"/>
          </p:nvPr>
        </p:nvSpPr>
        <p:spPr>
          <a:xfrm>
            <a:off x="838200" y="1520825"/>
            <a:ext cx="10515600" cy="4351338"/>
          </a:xfrm>
        </p:spPr>
        <p:txBody>
          <a:bodyPr/>
          <a:lstStyle/>
          <a:p>
            <a:pPr lvl="1"/>
            <a:r>
              <a:rPr lang="en-US" dirty="0"/>
              <a:t>Monitor progress @</a:t>
            </a:r>
          </a:p>
          <a:p>
            <a:pPr lvl="2"/>
            <a:r>
              <a:rPr lang="en-US" dirty="0" err="1"/>
              <a:t>Jupyter</a:t>
            </a:r>
            <a:r>
              <a:rPr lang="en-US" dirty="0"/>
              <a:t> Notebook -- text output</a:t>
            </a:r>
          </a:p>
          <a:p>
            <a:pPr lvl="2"/>
            <a:r>
              <a:rPr lang="en-US" dirty="0" err="1"/>
              <a:t>Tensorboard</a:t>
            </a:r>
            <a:r>
              <a:rPr lang="en-US" dirty="0"/>
              <a:t> live plot; TODO @ Eric</a:t>
            </a:r>
          </a:p>
          <a:p>
            <a:pPr lvl="1"/>
            <a:endParaRPr lang="en-US" dirty="0"/>
          </a:p>
        </p:txBody>
      </p:sp>
      <p:grpSp>
        <p:nvGrpSpPr>
          <p:cNvPr id="6" name="Group 5">
            <a:extLst>
              <a:ext uri="{FF2B5EF4-FFF2-40B4-BE49-F238E27FC236}">
                <a16:creationId xmlns:a16="http://schemas.microsoft.com/office/drawing/2014/main" id="{A4F220C1-C99F-4B55-8A7E-EEEE1CF2A5A0}"/>
              </a:ext>
            </a:extLst>
          </p:cNvPr>
          <p:cNvGrpSpPr/>
          <p:nvPr/>
        </p:nvGrpSpPr>
        <p:grpSpPr>
          <a:xfrm>
            <a:off x="1793420" y="3109176"/>
            <a:ext cx="7153216" cy="3438101"/>
            <a:chOff x="1793420" y="3419899"/>
            <a:chExt cx="7153216" cy="3438101"/>
          </a:xfrm>
        </p:grpSpPr>
        <p:sp>
          <p:nvSpPr>
            <p:cNvPr id="5" name="TextBox 4">
              <a:extLst>
                <a:ext uri="{FF2B5EF4-FFF2-40B4-BE49-F238E27FC236}">
                  <a16:creationId xmlns:a16="http://schemas.microsoft.com/office/drawing/2014/main" id="{9CDC9944-9DBE-4197-ACA7-E3EDFFE8EAE7}"/>
                </a:ext>
              </a:extLst>
            </p:cNvPr>
            <p:cNvSpPr txBox="1"/>
            <p:nvPr/>
          </p:nvSpPr>
          <p:spPr>
            <a:xfrm rot="16200000">
              <a:off x="986286" y="4815784"/>
              <a:ext cx="2260600" cy="646331"/>
            </a:xfrm>
            <a:prstGeom prst="rect">
              <a:avLst/>
            </a:prstGeom>
            <a:noFill/>
          </p:spPr>
          <p:txBody>
            <a:bodyPr wrap="square" rtlCol="0">
              <a:spAutoFit/>
            </a:bodyPr>
            <a:lstStyle/>
            <a:p>
              <a:r>
                <a:rPr lang="en-US" dirty="0"/>
                <a:t>Total reward </a:t>
              </a:r>
            </a:p>
            <a:p>
              <a:r>
                <a:rPr lang="en-US" dirty="0"/>
                <a:t>[ intrinsic + extrinsic ]</a:t>
              </a:r>
            </a:p>
          </p:txBody>
        </p:sp>
        <p:pic>
          <p:nvPicPr>
            <p:cNvPr id="1026" name="Picture 2">
              <a:extLst>
                <a:ext uri="{FF2B5EF4-FFF2-40B4-BE49-F238E27FC236}">
                  <a16:creationId xmlns:a16="http://schemas.microsoft.com/office/drawing/2014/main" id="{82CE62E9-AA5A-4034-892E-1B2CB764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19899"/>
              <a:ext cx="6203436" cy="34381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62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DBF-3EF5-4B16-ACA1-9F6F67C491D0}"/>
              </a:ext>
            </a:extLst>
          </p:cNvPr>
          <p:cNvSpPr>
            <a:spLocks noGrp="1"/>
          </p:cNvSpPr>
          <p:nvPr>
            <p:ph type="title"/>
          </p:nvPr>
        </p:nvSpPr>
        <p:spPr/>
        <p:txBody>
          <a:bodyPr/>
          <a:lstStyle/>
          <a:p>
            <a:pPr algn="ctr"/>
            <a:r>
              <a:rPr lang="en-US" dirty="0"/>
              <a:t>Discussion on Rewards</a:t>
            </a:r>
          </a:p>
        </p:txBody>
      </p:sp>
      <p:sp>
        <p:nvSpPr>
          <p:cNvPr id="3" name="Content Placeholder 2">
            <a:extLst>
              <a:ext uri="{FF2B5EF4-FFF2-40B4-BE49-F238E27FC236}">
                <a16:creationId xmlns:a16="http://schemas.microsoft.com/office/drawing/2014/main" id="{ED8B5048-2C35-422E-97D1-B34F7D2BF3D3}"/>
              </a:ext>
            </a:extLst>
          </p:cNvPr>
          <p:cNvSpPr>
            <a:spLocks noGrp="1"/>
          </p:cNvSpPr>
          <p:nvPr>
            <p:ph idx="1"/>
          </p:nvPr>
        </p:nvSpPr>
        <p:spPr/>
        <p:txBody>
          <a:bodyPr>
            <a:normAutofit lnSpcReduction="10000"/>
          </a:bodyPr>
          <a:lstStyle/>
          <a:p>
            <a:r>
              <a:rPr lang="en-US" dirty="0"/>
              <a:t>What makes a good reward/penalty strategy?</a:t>
            </a:r>
          </a:p>
          <a:p>
            <a:pPr marL="457200" lvl="1" indent="0">
              <a:buNone/>
            </a:pPr>
            <a:r>
              <a:rPr lang="en-US" dirty="0"/>
              <a:t>I.e. what kind of agent do we want to raise?</a:t>
            </a:r>
          </a:p>
          <a:p>
            <a:pPr marL="457200" lvl="1" indent="0">
              <a:buNone/>
            </a:pPr>
            <a:endParaRPr lang="en-US" dirty="0"/>
          </a:p>
          <a:p>
            <a:pPr lvl="1"/>
            <a:r>
              <a:rPr lang="en-US" dirty="0"/>
              <a:t>Can anticipate [ e.g., predict future state + reward ]</a:t>
            </a:r>
          </a:p>
          <a:p>
            <a:pPr marL="914400" lvl="2" indent="0">
              <a:buNone/>
            </a:pPr>
            <a:endParaRPr lang="en-US" dirty="0"/>
          </a:p>
          <a:p>
            <a:pPr lvl="1"/>
            <a:r>
              <a:rPr lang="en-US" dirty="0"/>
              <a:t>Can imitate</a:t>
            </a:r>
          </a:p>
          <a:p>
            <a:pPr lvl="1"/>
            <a:endParaRPr lang="en-US" dirty="0"/>
          </a:p>
          <a:p>
            <a:pPr lvl="1"/>
            <a:r>
              <a:rPr lang="en-US" dirty="0"/>
              <a:t>Curios / non-Curios</a:t>
            </a:r>
          </a:p>
          <a:p>
            <a:pPr lvl="1"/>
            <a:endParaRPr lang="en-US" dirty="0"/>
          </a:p>
          <a:p>
            <a:pPr lvl="1"/>
            <a:r>
              <a:rPr lang="en-US" dirty="0"/>
              <a:t>Cooperative / Competitive</a:t>
            </a:r>
          </a:p>
          <a:p>
            <a:pPr marL="457200" lvl="1" indent="0">
              <a:buNone/>
            </a:pPr>
            <a:endParaRPr lang="en-US" dirty="0"/>
          </a:p>
          <a:p>
            <a:pPr lvl="1"/>
            <a:r>
              <a:rPr lang="en-US" dirty="0"/>
              <a:t>…</a:t>
            </a:r>
          </a:p>
          <a:p>
            <a:pPr marL="457200" lvl="1" indent="0">
              <a:buNone/>
            </a:pPr>
            <a:endParaRPr lang="en-US" dirty="0"/>
          </a:p>
          <a:p>
            <a:endParaRPr lang="en-US" dirty="0"/>
          </a:p>
        </p:txBody>
      </p:sp>
    </p:spTree>
    <p:extLst>
      <p:ext uri="{BB962C8B-B14F-4D97-AF65-F5344CB8AC3E}">
        <p14:creationId xmlns:p14="http://schemas.microsoft.com/office/powerpoint/2010/main" val="124134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3740-89B1-43D3-AD49-4B00F98A5553}"/>
              </a:ext>
            </a:extLst>
          </p:cNvPr>
          <p:cNvSpPr>
            <a:spLocks noGrp="1"/>
          </p:cNvSpPr>
          <p:nvPr>
            <p:ph type="title"/>
          </p:nvPr>
        </p:nvSpPr>
        <p:spPr/>
        <p:txBody>
          <a:bodyPr/>
          <a:lstStyle/>
          <a:p>
            <a:r>
              <a:rPr lang="en-US" dirty="0"/>
              <a:t>Curiosity</a:t>
            </a:r>
          </a:p>
        </p:txBody>
      </p:sp>
      <p:sp>
        <p:nvSpPr>
          <p:cNvPr id="3" name="Content Placeholder 2">
            <a:extLst>
              <a:ext uri="{FF2B5EF4-FFF2-40B4-BE49-F238E27FC236}">
                <a16:creationId xmlns:a16="http://schemas.microsoft.com/office/drawing/2014/main" id="{0061383E-D40C-4CC9-9599-B244C9B4BD4C}"/>
              </a:ext>
            </a:extLst>
          </p:cNvPr>
          <p:cNvSpPr>
            <a:spLocks noGrp="1"/>
          </p:cNvSpPr>
          <p:nvPr>
            <p:ph idx="1"/>
          </p:nvPr>
        </p:nvSpPr>
        <p:spPr/>
        <p:txBody>
          <a:bodyPr>
            <a:normAutofit fontScale="62500" lnSpcReduction="20000"/>
          </a:bodyPr>
          <a:lstStyle/>
          <a:p>
            <a:r>
              <a:rPr lang="en-US" dirty="0"/>
              <a:t>An Information-Theoretic Approach to Curiosity-Driven Reinforcement Learning 2011 -- </a:t>
            </a:r>
            <a:r>
              <a:rPr lang="en-US" b="1" dirty="0"/>
              <a:t>Still, </a:t>
            </a:r>
            <a:r>
              <a:rPr lang="en-US" b="1" dirty="0" err="1"/>
              <a:t>Precup</a:t>
            </a:r>
            <a:endParaRPr lang="en-US" b="1" dirty="0"/>
          </a:p>
          <a:p>
            <a:r>
              <a:rPr lang="en-US" dirty="0"/>
              <a:t>"</a:t>
            </a:r>
            <a:r>
              <a:rPr lang="en-US" dirty="0">
                <a:solidFill>
                  <a:schemeClr val="tx1">
                    <a:lumMod val="50000"/>
                    <a:lumOff val="50000"/>
                  </a:schemeClr>
                </a:solidFill>
              </a:rPr>
              <a:t>We provide a fresh look at the problem of exploration in reinforcement learning, drawing on ideas from information theory. First, we show that Boltzmann-style exploration, one of the main exploration methods used in reinforcement learning, is optimal from an information-theoretic point of view. Second, we address the problem of curiosity-driven learning.</a:t>
            </a:r>
            <a:r>
              <a:rPr lang="en-US" dirty="0"/>
              <a:t> </a:t>
            </a:r>
            <a:r>
              <a:rPr lang="en-US" sz="3600" b="1" dirty="0"/>
              <a:t>We propose that, in addition to maximizing the expected return, a learner should chose a policy that maximizes the predictive power of its own behavior, measured by the information that the most recent state-action pair carries about the future. </a:t>
            </a:r>
            <a:r>
              <a:rPr lang="en-US" dirty="0">
                <a:solidFill>
                  <a:schemeClr val="tx1">
                    <a:lumMod val="50000"/>
                    <a:lumOff val="50000"/>
                  </a:schemeClr>
                </a:solidFill>
              </a:rPr>
              <a:t>This makes the world “interesting” and exploitable. The general result has the form of Boltzmann-style exploration with a bonus that contains a novel exploration-exploitation trade-off that emerges from the proposed optimization principle. Importantly, this exploration-exploitation trade-off is also present when the “temperature”-like parameter in the Boltzmann distribution tends to zero, i.e. when there is no exploration due to randomness.</a:t>
            </a:r>
            <a:r>
              <a:rPr lang="en-US" dirty="0"/>
              <a:t> </a:t>
            </a:r>
            <a:r>
              <a:rPr lang="en-US" sz="4000" b="1" dirty="0"/>
              <a:t>As a result, exploration emerges as a directed behavior that optimizes information gain, rather than being modeled solely as behavior randomization.</a:t>
            </a:r>
            <a:r>
              <a:rPr lang="en-US" dirty="0"/>
              <a:t>"</a:t>
            </a:r>
          </a:p>
        </p:txBody>
      </p:sp>
    </p:spTree>
    <p:extLst>
      <p:ext uri="{BB962C8B-B14F-4D97-AF65-F5344CB8AC3E}">
        <p14:creationId xmlns:p14="http://schemas.microsoft.com/office/powerpoint/2010/main" val="11090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8B2F-1E5A-4AAB-B9DB-42098BEADA6B}"/>
              </a:ext>
            </a:extLst>
          </p:cNvPr>
          <p:cNvSpPr>
            <a:spLocks noGrp="1"/>
          </p:cNvSpPr>
          <p:nvPr>
            <p:ph type="title"/>
          </p:nvPr>
        </p:nvSpPr>
        <p:spPr>
          <a:xfrm>
            <a:off x="3459370" y="-121920"/>
            <a:ext cx="10515600" cy="1325563"/>
          </a:xfrm>
        </p:spPr>
        <p:txBody>
          <a:bodyPr/>
          <a:lstStyle/>
          <a:p>
            <a:r>
              <a:rPr lang="en-US" b="1" dirty="0"/>
              <a:t>Make an agent</a:t>
            </a:r>
          </a:p>
        </p:txBody>
      </p:sp>
      <p:grpSp>
        <p:nvGrpSpPr>
          <p:cNvPr id="10" name="Group 9">
            <a:extLst>
              <a:ext uri="{FF2B5EF4-FFF2-40B4-BE49-F238E27FC236}">
                <a16:creationId xmlns:a16="http://schemas.microsoft.com/office/drawing/2014/main" id="{A8D7540A-927A-401C-9C48-AE4C093C9A1D}"/>
              </a:ext>
            </a:extLst>
          </p:cNvPr>
          <p:cNvGrpSpPr/>
          <p:nvPr/>
        </p:nvGrpSpPr>
        <p:grpSpPr>
          <a:xfrm>
            <a:off x="7354661" y="1103039"/>
            <a:ext cx="2597587" cy="5533792"/>
            <a:chOff x="9553776" y="1473879"/>
            <a:chExt cx="2597587" cy="5533792"/>
          </a:xfrm>
        </p:grpSpPr>
        <p:pic>
          <p:nvPicPr>
            <p:cNvPr id="5" name="Picture 4">
              <a:extLst>
                <a:ext uri="{FF2B5EF4-FFF2-40B4-BE49-F238E27FC236}">
                  <a16:creationId xmlns:a16="http://schemas.microsoft.com/office/drawing/2014/main" id="{F3A8FC25-4215-4B9E-9134-DA69EC4573AD}"/>
                </a:ext>
              </a:extLst>
            </p:cNvPr>
            <p:cNvPicPr>
              <a:picLocks noChangeAspect="1"/>
            </p:cNvPicPr>
            <p:nvPr/>
          </p:nvPicPr>
          <p:blipFill rotWithShape="1">
            <a:blip r:embed="rId2"/>
            <a:srcRect r="15556"/>
            <a:stretch/>
          </p:blipFill>
          <p:spPr>
            <a:xfrm rot="16200000">
              <a:off x="8309627" y="3165935"/>
              <a:ext cx="5085885" cy="2597587"/>
            </a:xfrm>
            <a:prstGeom prst="rect">
              <a:avLst/>
            </a:prstGeom>
          </p:spPr>
        </p:pic>
        <p:sp>
          <p:nvSpPr>
            <p:cNvPr id="6" name="TextBox 5">
              <a:extLst>
                <a:ext uri="{FF2B5EF4-FFF2-40B4-BE49-F238E27FC236}">
                  <a16:creationId xmlns:a16="http://schemas.microsoft.com/office/drawing/2014/main" id="{7E160BEC-176A-45BC-8205-11A140443C11}"/>
                </a:ext>
              </a:extLst>
            </p:cNvPr>
            <p:cNvSpPr txBox="1"/>
            <p:nvPr/>
          </p:nvSpPr>
          <p:spPr>
            <a:xfrm>
              <a:off x="9692640" y="1473879"/>
              <a:ext cx="8191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a:t>
              </a:r>
            </a:p>
          </p:txBody>
        </p:sp>
        <p:sp>
          <p:nvSpPr>
            <p:cNvPr id="7" name="TextBox 6">
              <a:extLst>
                <a:ext uri="{FF2B5EF4-FFF2-40B4-BE49-F238E27FC236}">
                  <a16:creationId xmlns:a16="http://schemas.microsoft.com/office/drawing/2014/main" id="{5BEEC168-034C-43F7-BBCD-DF2D5973EED8}"/>
                </a:ext>
              </a:extLst>
            </p:cNvPr>
            <p:cNvSpPr txBox="1"/>
            <p:nvPr/>
          </p:nvSpPr>
          <p:spPr>
            <a:xfrm>
              <a:off x="11116310" y="1473879"/>
              <a:ext cx="8191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pic>
        <p:nvPicPr>
          <p:cNvPr id="9" name="Picture 8">
            <a:extLst>
              <a:ext uri="{FF2B5EF4-FFF2-40B4-BE49-F238E27FC236}">
                <a16:creationId xmlns:a16="http://schemas.microsoft.com/office/drawing/2014/main" id="{A09E6C7B-7566-4FED-A740-57EB0A6AF60C}"/>
              </a:ext>
            </a:extLst>
          </p:cNvPr>
          <p:cNvPicPr>
            <a:picLocks noChangeAspect="1"/>
          </p:cNvPicPr>
          <p:nvPr/>
        </p:nvPicPr>
        <p:blipFill>
          <a:blip r:embed="rId3"/>
          <a:stretch>
            <a:fillRect/>
          </a:stretch>
        </p:blipFill>
        <p:spPr>
          <a:xfrm>
            <a:off x="0" y="0"/>
            <a:ext cx="6240455" cy="6858000"/>
          </a:xfrm>
          <a:prstGeom prst="rect">
            <a:avLst/>
          </a:prstGeom>
        </p:spPr>
      </p:pic>
    </p:spTree>
    <p:extLst>
      <p:ext uri="{BB962C8B-B14F-4D97-AF65-F5344CB8AC3E}">
        <p14:creationId xmlns:p14="http://schemas.microsoft.com/office/powerpoint/2010/main" val="275109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4A339E1-C0E3-488F-AD5D-B6182CD19B21}"/>
              </a:ext>
            </a:extLst>
          </p:cNvPr>
          <p:cNvGrpSpPr/>
          <p:nvPr/>
        </p:nvGrpSpPr>
        <p:grpSpPr>
          <a:xfrm>
            <a:off x="5313036" y="245398"/>
            <a:ext cx="1802051" cy="3394816"/>
            <a:chOff x="1747765" y="424044"/>
            <a:chExt cx="1802051" cy="3394816"/>
          </a:xfrm>
        </p:grpSpPr>
        <p:sp>
          <p:nvSpPr>
            <p:cNvPr id="6" name="Rectangle 5">
              <a:extLst>
                <a:ext uri="{FF2B5EF4-FFF2-40B4-BE49-F238E27FC236}">
                  <a16:creationId xmlns:a16="http://schemas.microsoft.com/office/drawing/2014/main" id="{35529076-A40E-4A76-A4A4-4E7E961D6CCC}"/>
                </a:ext>
              </a:extLst>
            </p:cNvPr>
            <p:cNvSpPr/>
            <p:nvPr/>
          </p:nvSpPr>
          <p:spPr>
            <a:xfrm>
              <a:off x="1747765" y="431664"/>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7" name="Rectangle 6">
              <a:extLst>
                <a:ext uri="{FF2B5EF4-FFF2-40B4-BE49-F238E27FC236}">
                  <a16:creationId xmlns:a16="http://schemas.microsoft.com/office/drawing/2014/main" id="{C7E34930-B07E-43E7-B400-DC70DAE46799}"/>
                </a:ext>
              </a:extLst>
            </p:cNvPr>
            <p:cNvSpPr/>
            <p:nvPr/>
          </p:nvSpPr>
          <p:spPr>
            <a:xfrm>
              <a:off x="2816414" y="424044"/>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cxnSp>
          <p:nvCxnSpPr>
            <p:cNvPr id="10" name="Straight Arrow Connector 9">
              <a:extLst>
                <a:ext uri="{FF2B5EF4-FFF2-40B4-BE49-F238E27FC236}">
                  <a16:creationId xmlns:a16="http://schemas.microsoft.com/office/drawing/2014/main" id="{D5891A46-5536-443F-9528-2C6C7746073D}"/>
                </a:ext>
              </a:extLst>
            </p:cNvPr>
            <p:cNvCxnSpPr>
              <a:cxnSpLocks/>
              <a:endCxn id="6" idx="2"/>
            </p:cNvCxnSpPr>
            <p:nvPr/>
          </p:nvCxnSpPr>
          <p:spPr>
            <a:xfrm flipH="1" flipV="1">
              <a:off x="2114466" y="751737"/>
              <a:ext cx="158834" cy="2845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457D6C-025B-4E36-AE22-B9A220A60FAE}"/>
                </a:ext>
              </a:extLst>
            </p:cNvPr>
            <p:cNvCxnSpPr>
              <a:cxnSpLocks/>
              <a:endCxn id="7" idx="2"/>
            </p:cNvCxnSpPr>
            <p:nvPr/>
          </p:nvCxnSpPr>
          <p:spPr>
            <a:xfrm flipV="1">
              <a:off x="3036570" y="771775"/>
              <a:ext cx="146545" cy="28599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ADDBD997-F01E-45D8-AA58-ACCAFE2474C7}"/>
                </a:ext>
              </a:extLst>
            </p:cNvPr>
            <p:cNvPicPr>
              <a:picLocks noChangeAspect="1"/>
            </p:cNvPicPr>
            <p:nvPr/>
          </p:nvPicPr>
          <p:blipFill rotWithShape="1">
            <a:blip r:embed="rId2"/>
            <a:srcRect r="15556"/>
            <a:stretch/>
          </p:blipFill>
          <p:spPr>
            <a:xfrm rot="16200000">
              <a:off x="1331062" y="1751285"/>
              <a:ext cx="2737161" cy="1397990"/>
            </a:xfrm>
            <a:prstGeom prst="rect">
              <a:avLst/>
            </a:prstGeom>
          </p:spPr>
        </p:pic>
      </p:grpSp>
      <p:sp>
        <p:nvSpPr>
          <p:cNvPr id="2" name="Title 1">
            <a:extLst>
              <a:ext uri="{FF2B5EF4-FFF2-40B4-BE49-F238E27FC236}">
                <a16:creationId xmlns:a16="http://schemas.microsoft.com/office/drawing/2014/main" id="{3350FDCE-DD89-41EA-B469-7C05ECB848DA}"/>
              </a:ext>
            </a:extLst>
          </p:cNvPr>
          <p:cNvSpPr>
            <a:spLocks noGrp="1"/>
          </p:cNvSpPr>
          <p:nvPr>
            <p:ph type="title"/>
          </p:nvPr>
        </p:nvSpPr>
        <p:spPr>
          <a:xfrm>
            <a:off x="-2578246" y="1297139"/>
            <a:ext cx="10515600" cy="1325563"/>
          </a:xfrm>
        </p:spPr>
        <p:txBody>
          <a:bodyPr/>
          <a:lstStyle/>
          <a:p>
            <a:r>
              <a:rPr lang="en-US" b="1" dirty="0"/>
              <a:t>Sc2 DL AGENT</a:t>
            </a:r>
          </a:p>
        </p:txBody>
      </p:sp>
      <p:sp>
        <p:nvSpPr>
          <p:cNvPr id="5" name="Rectangle 4">
            <a:extLst>
              <a:ext uri="{FF2B5EF4-FFF2-40B4-BE49-F238E27FC236}">
                <a16:creationId xmlns:a16="http://schemas.microsoft.com/office/drawing/2014/main" id="{676D810D-A615-40E1-B05B-71E2467C6A88}"/>
              </a:ext>
            </a:extLst>
          </p:cNvPr>
          <p:cNvSpPr/>
          <p:nvPr/>
        </p:nvSpPr>
        <p:spPr>
          <a:xfrm>
            <a:off x="6167613" y="4862327"/>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9" name="Oval 8">
            <a:extLst>
              <a:ext uri="{FF2B5EF4-FFF2-40B4-BE49-F238E27FC236}">
                <a16:creationId xmlns:a16="http://schemas.microsoft.com/office/drawing/2014/main" id="{1B710764-D70A-41B8-A696-F589A7BF4026}"/>
              </a:ext>
            </a:extLst>
          </p:cNvPr>
          <p:cNvSpPr/>
          <p:nvPr/>
        </p:nvSpPr>
        <p:spPr>
          <a:xfrm>
            <a:off x="5746452" y="4010932"/>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cxnSp>
        <p:nvCxnSpPr>
          <p:cNvPr id="12" name="Straight Arrow Connector 11">
            <a:extLst>
              <a:ext uri="{FF2B5EF4-FFF2-40B4-BE49-F238E27FC236}">
                <a16:creationId xmlns:a16="http://schemas.microsoft.com/office/drawing/2014/main" id="{5C25B0DF-2F37-4309-ACB0-41841E05DFF4}"/>
              </a:ext>
            </a:extLst>
          </p:cNvPr>
          <p:cNvCxnSpPr>
            <a:cxnSpLocks/>
            <a:stCxn id="9" idx="0"/>
          </p:cNvCxnSpPr>
          <p:nvPr/>
        </p:nvCxnSpPr>
        <p:spPr>
          <a:xfrm flipV="1">
            <a:off x="6214062" y="3715681"/>
            <a:ext cx="0" cy="29525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Content Placeholder 5">
            <a:extLst>
              <a:ext uri="{FF2B5EF4-FFF2-40B4-BE49-F238E27FC236}">
                <a16:creationId xmlns:a16="http://schemas.microsoft.com/office/drawing/2014/main" id="{F94EC17B-042E-4168-B354-6A5774755CF1}"/>
              </a:ext>
            </a:extLst>
          </p:cNvPr>
          <p:cNvPicPr>
            <a:picLocks noGrp="1" noChangeAspect="1"/>
          </p:cNvPicPr>
          <p:nvPr>
            <p:ph idx="1"/>
          </p:nvPr>
        </p:nvPicPr>
        <p:blipFill>
          <a:blip r:embed="rId3"/>
          <a:stretch>
            <a:fillRect/>
          </a:stretch>
        </p:blipFill>
        <p:spPr>
          <a:xfrm>
            <a:off x="4193239" y="5666565"/>
            <a:ext cx="1087956" cy="1035298"/>
          </a:xfrm>
          <a:prstGeom prst="rect">
            <a:avLst/>
          </a:prstGeom>
        </p:spPr>
      </p:pic>
      <p:pic>
        <p:nvPicPr>
          <p:cNvPr id="14" name="Picture 13">
            <a:extLst>
              <a:ext uri="{FF2B5EF4-FFF2-40B4-BE49-F238E27FC236}">
                <a16:creationId xmlns:a16="http://schemas.microsoft.com/office/drawing/2014/main" id="{DE82E0CF-DD61-4350-9830-B0D2109CE7BB}"/>
              </a:ext>
            </a:extLst>
          </p:cNvPr>
          <p:cNvPicPr>
            <a:picLocks noChangeAspect="1"/>
          </p:cNvPicPr>
          <p:nvPr/>
        </p:nvPicPr>
        <p:blipFill>
          <a:blip r:embed="rId4"/>
          <a:stretch>
            <a:fillRect/>
          </a:stretch>
        </p:blipFill>
        <p:spPr>
          <a:xfrm>
            <a:off x="5248105" y="5685323"/>
            <a:ext cx="3815812" cy="1035298"/>
          </a:xfrm>
          <a:prstGeom prst="rect">
            <a:avLst/>
          </a:prstGeom>
        </p:spPr>
      </p:pic>
      <p:sp>
        <p:nvSpPr>
          <p:cNvPr id="15" name="Right Brace 14">
            <a:extLst>
              <a:ext uri="{FF2B5EF4-FFF2-40B4-BE49-F238E27FC236}">
                <a16:creationId xmlns:a16="http://schemas.microsoft.com/office/drawing/2014/main" id="{E66BAFEF-1C49-4834-BE89-95E7DB8577F6}"/>
              </a:ext>
            </a:extLst>
          </p:cNvPr>
          <p:cNvSpPr/>
          <p:nvPr/>
        </p:nvSpPr>
        <p:spPr>
          <a:xfrm rot="16200000">
            <a:off x="6311343" y="2799541"/>
            <a:ext cx="321155" cy="5450409"/>
          </a:xfrm>
          <a:prstGeom prst="rightBrace">
            <a:avLst>
              <a:gd name="adj1" fmla="val 111751"/>
              <a:gd name="adj2" fmla="val 50245"/>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16" name="TextBox 15">
            <a:extLst>
              <a:ext uri="{FF2B5EF4-FFF2-40B4-BE49-F238E27FC236}">
                <a16:creationId xmlns:a16="http://schemas.microsoft.com/office/drawing/2014/main" id="{2CD9BB7F-3AFC-4FF0-A721-86940A34E35E}"/>
              </a:ext>
            </a:extLst>
          </p:cNvPr>
          <p:cNvSpPr txBox="1"/>
          <p:nvPr/>
        </p:nvSpPr>
        <p:spPr>
          <a:xfrm>
            <a:off x="2151552" y="211833"/>
            <a:ext cx="49279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rPr>
              <a:t>How good is the current state?</a:t>
            </a:r>
            <a:endParaRPr kumimoji="0" lang="en-US" sz="1800" b="0" i="0" u="none" strike="noStrike" kern="1200" cap="none" spc="0" normalizeH="0" baseline="0" noProof="0" dirty="0">
              <a:ln>
                <a:noFill/>
              </a:ln>
              <a:solidFill>
                <a:prstClr val="white">
                  <a:lumMod val="85000"/>
                </a:prstClr>
              </a:solidFill>
              <a:effectLst/>
              <a:uLnTx/>
              <a:uFillTx/>
              <a:latin typeface="Calibri Light" panose="020F0302020204030204" pitchFamily="34" charset="0"/>
              <a:ea typeface="+mn-ea"/>
              <a:cs typeface="+mn-cs"/>
            </a:endParaRPr>
          </a:p>
        </p:txBody>
      </p:sp>
      <p:sp>
        <p:nvSpPr>
          <p:cNvPr id="18" name="TextBox 17">
            <a:extLst>
              <a:ext uri="{FF2B5EF4-FFF2-40B4-BE49-F238E27FC236}">
                <a16:creationId xmlns:a16="http://schemas.microsoft.com/office/drawing/2014/main" id="{9B5A6756-9309-4874-BDEC-8B1CAE59569E}"/>
              </a:ext>
            </a:extLst>
          </p:cNvPr>
          <p:cNvSpPr txBox="1"/>
          <p:nvPr/>
        </p:nvSpPr>
        <p:spPr>
          <a:xfrm>
            <a:off x="7264015" y="203759"/>
            <a:ext cx="49279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rPr>
              <a:t>What action to take to maximize future reward?</a:t>
            </a:r>
            <a:endParaRPr kumimoji="0" lang="en-US" sz="1800" b="0" i="0" u="none" strike="noStrike" kern="1200" cap="none" spc="0" normalizeH="0" baseline="0" noProof="0" dirty="0">
              <a:ln>
                <a:noFill/>
              </a:ln>
              <a:solidFill>
                <a:prstClr val="white">
                  <a:lumMod val="85000"/>
                </a:prstClr>
              </a:solidFill>
              <a:effectLst/>
              <a:uLnTx/>
              <a:uFillTx/>
              <a:latin typeface="Calibri Light" panose="020F0302020204030204" pitchFamily="34" charset="0"/>
              <a:ea typeface="+mn-ea"/>
              <a:cs typeface="+mn-cs"/>
            </a:endParaRPr>
          </a:p>
        </p:txBody>
      </p:sp>
      <p:sp>
        <p:nvSpPr>
          <p:cNvPr id="19" name="TextBox 18">
            <a:extLst>
              <a:ext uri="{FF2B5EF4-FFF2-40B4-BE49-F238E27FC236}">
                <a16:creationId xmlns:a16="http://schemas.microsoft.com/office/drawing/2014/main" id="{513B0BD0-4FCE-42F9-A549-A6E19FC29166}"/>
              </a:ext>
            </a:extLst>
          </p:cNvPr>
          <p:cNvSpPr txBox="1"/>
          <p:nvPr/>
        </p:nvSpPr>
        <p:spPr>
          <a:xfrm>
            <a:off x="7079537" y="4850679"/>
            <a:ext cx="49279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rPr>
              <a:t>Reward for getting to this state</a:t>
            </a:r>
            <a:endParaRPr kumimoji="0" lang="en-US" sz="1800" b="0" i="0" u="none" strike="noStrike" kern="1200" cap="none" spc="0" normalizeH="0" baseline="0" noProof="0" dirty="0">
              <a:ln>
                <a:noFill/>
              </a:ln>
              <a:solidFill>
                <a:prstClr val="white">
                  <a:lumMod val="85000"/>
                </a:prstClr>
              </a:solidFill>
              <a:effectLst/>
              <a:uLnTx/>
              <a:uFillTx/>
              <a:latin typeface="Calibri Light" panose="020F0302020204030204" pitchFamily="34" charset="0"/>
              <a:ea typeface="+mn-ea"/>
              <a:cs typeface="+mn-cs"/>
            </a:endParaRPr>
          </a:p>
        </p:txBody>
      </p:sp>
      <p:pic>
        <p:nvPicPr>
          <p:cNvPr id="33" name="Picture 32">
            <a:extLst>
              <a:ext uri="{FF2B5EF4-FFF2-40B4-BE49-F238E27FC236}">
                <a16:creationId xmlns:a16="http://schemas.microsoft.com/office/drawing/2014/main" id="{D6761B21-0D70-49B9-A397-E71A6E0EB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974" y="2402462"/>
            <a:ext cx="4873869" cy="1830692"/>
          </a:xfrm>
          <a:prstGeom prst="rect">
            <a:avLst/>
          </a:prstGeom>
        </p:spPr>
      </p:pic>
    </p:spTree>
    <p:extLst>
      <p:ext uri="{BB962C8B-B14F-4D97-AF65-F5344CB8AC3E}">
        <p14:creationId xmlns:p14="http://schemas.microsoft.com/office/powerpoint/2010/main" val="40048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Curved Down 30">
            <a:extLst>
              <a:ext uri="{FF2B5EF4-FFF2-40B4-BE49-F238E27FC236}">
                <a16:creationId xmlns:a16="http://schemas.microsoft.com/office/drawing/2014/main" id="{4179BCAC-A4D9-4F1B-9763-66CDD4A0285E}"/>
              </a:ext>
            </a:extLst>
          </p:cNvPr>
          <p:cNvSpPr/>
          <p:nvPr/>
        </p:nvSpPr>
        <p:spPr>
          <a:xfrm>
            <a:off x="1709937" y="3169268"/>
            <a:ext cx="2079650" cy="491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2" name="Title 1">
            <a:extLst>
              <a:ext uri="{FF2B5EF4-FFF2-40B4-BE49-F238E27FC236}">
                <a16:creationId xmlns:a16="http://schemas.microsoft.com/office/drawing/2014/main" id="{3350FDCE-DD89-41EA-B469-7C05ECB848DA}"/>
              </a:ext>
            </a:extLst>
          </p:cNvPr>
          <p:cNvSpPr>
            <a:spLocks noGrp="1"/>
          </p:cNvSpPr>
          <p:nvPr>
            <p:ph type="title"/>
          </p:nvPr>
        </p:nvSpPr>
        <p:spPr>
          <a:xfrm>
            <a:off x="838200" y="365125"/>
            <a:ext cx="10515600" cy="1325563"/>
          </a:xfrm>
        </p:spPr>
        <p:txBody>
          <a:bodyPr/>
          <a:lstStyle/>
          <a:p>
            <a:r>
              <a:rPr lang="en-US" b="1" dirty="0"/>
              <a:t>TRAJECTORY</a:t>
            </a:r>
          </a:p>
        </p:txBody>
      </p:sp>
      <p:sp>
        <p:nvSpPr>
          <p:cNvPr id="5" name="Rectangle 4">
            <a:extLst>
              <a:ext uri="{FF2B5EF4-FFF2-40B4-BE49-F238E27FC236}">
                <a16:creationId xmlns:a16="http://schemas.microsoft.com/office/drawing/2014/main" id="{676D810D-A615-40E1-B05B-71E2467C6A88}"/>
              </a:ext>
            </a:extLst>
          </p:cNvPr>
          <p:cNvSpPr/>
          <p:nvPr/>
        </p:nvSpPr>
        <p:spPr>
          <a:xfrm>
            <a:off x="1594153" y="4297244"/>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6" name="Rectangle 5">
            <a:extLst>
              <a:ext uri="{FF2B5EF4-FFF2-40B4-BE49-F238E27FC236}">
                <a16:creationId xmlns:a16="http://schemas.microsoft.com/office/drawing/2014/main" id="{35529076-A40E-4A76-A4A4-4E7E961D6CCC}"/>
              </a:ext>
            </a:extLst>
          </p:cNvPr>
          <p:cNvSpPr/>
          <p:nvPr/>
        </p:nvSpPr>
        <p:spPr>
          <a:xfrm>
            <a:off x="2386921" y="2228570"/>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7" name="Rectangle 6">
            <a:extLst>
              <a:ext uri="{FF2B5EF4-FFF2-40B4-BE49-F238E27FC236}">
                <a16:creationId xmlns:a16="http://schemas.microsoft.com/office/drawing/2014/main" id="{C7E34930-B07E-43E7-B400-DC70DAE46799}"/>
              </a:ext>
            </a:extLst>
          </p:cNvPr>
          <p:cNvSpPr/>
          <p:nvPr/>
        </p:nvSpPr>
        <p:spPr>
          <a:xfrm>
            <a:off x="2386922" y="2614775"/>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8" name="Rectangle: Rounded Corners 7">
            <a:extLst>
              <a:ext uri="{FF2B5EF4-FFF2-40B4-BE49-F238E27FC236}">
                <a16:creationId xmlns:a16="http://schemas.microsoft.com/office/drawing/2014/main" id="{B51099D5-E497-4707-AAFE-AA496D9DE4DF}"/>
              </a:ext>
            </a:extLst>
          </p:cNvPr>
          <p:cNvSpPr/>
          <p:nvPr/>
        </p:nvSpPr>
        <p:spPr>
          <a:xfrm>
            <a:off x="1063766" y="2149728"/>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9" name="Oval 8">
            <a:extLst>
              <a:ext uri="{FF2B5EF4-FFF2-40B4-BE49-F238E27FC236}">
                <a16:creationId xmlns:a16="http://schemas.microsoft.com/office/drawing/2014/main" id="{1B710764-D70A-41B8-A696-F589A7BF4026}"/>
              </a:ext>
            </a:extLst>
          </p:cNvPr>
          <p:cNvSpPr/>
          <p:nvPr/>
        </p:nvSpPr>
        <p:spPr>
          <a:xfrm>
            <a:off x="1172992" y="3445849"/>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cxnSp>
        <p:nvCxnSpPr>
          <p:cNvPr id="10" name="Straight Arrow Connector 9">
            <a:extLst>
              <a:ext uri="{FF2B5EF4-FFF2-40B4-BE49-F238E27FC236}">
                <a16:creationId xmlns:a16="http://schemas.microsoft.com/office/drawing/2014/main" id="{D5891A46-5536-443F-9528-2C6C7746073D}"/>
              </a:ext>
            </a:extLst>
          </p:cNvPr>
          <p:cNvCxnSpPr>
            <a:endCxn id="6" idx="1"/>
          </p:cNvCxnSpPr>
          <p:nvPr/>
        </p:nvCxnSpPr>
        <p:spPr>
          <a:xfrm flipV="1">
            <a:off x="2206504" y="2388607"/>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457D6C-025B-4E36-AE22-B9A220A60FAE}"/>
              </a:ext>
            </a:extLst>
          </p:cNvPr>
          <p:cNvCxnSpPr/>
          <p:nvPr/>
        </p:nvCxnSpPr>
        <p:spPr>
          <a:xfrm flipV="1">
            <a:off x="2206504" y="2784674"/>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25B0DF-2F37-4309-ACB0-41841E05DFF4}"/>
              </a:ext>
            </a:extLst>
          </p:cNvPr>
          <p:cNvCxnSpPr>
            <a:cxnSpLocks/>
            <a:stCxn id="9" idx="0"/>
            <a:endCxn id="8" idx="2"/>
          </p:cNvCxnSpPr>
          <p:nvPr/>
        </p:nvCxnSpPr>
        <p:spPr>
          <a:xfrm flipH="1" flipV="1">
            <a:off x="1635135" y="3062132"/>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Arrow: Curved Down 12">
            <a:extLst>
              <a:ext uri="{FF2B5EF4-FFF2-40B4-BE49-F238E27FC236}">
                <a16:creationId xmlns:a16="http://schemas.microsoft.com/office/drawing/2014/main" id="{51A02A76-74FB-4B0E-9660-5D91847C52BA}"/>
              </a:ext>
            </a:extLst>
          </p:cNvPr>
          <p:cNvSpPr/>
          <p:nvPr/>
        </p:nvSpPr>
        <p:spPr>
          <a:xfrm>
            <a:off x="4299650" y="3169268"/>
            <a:ext cx="2079650" cy="491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14" name="Rectangle 13">
            <a:extLst>
              <a:ext uri="{FF2B5EF4-FFF2-40B4-BE49-F238E27FC236}">
                <a16:creationId xmlns:a16="http://schemas.microsoft.com/office/drawing/2014/main" id="{B22D8120-7CD4-4D91-BE7E-3C2B8682BB0B}"/>
              </a:ext>
            </a:extLst>
          </p:cNvPr>
          <p:cNvSpPr/>
          <p:nvPr/>
        </p:nvSpPr>
        <p:spPr>
          <a:xfrm>
            <a:off x="4060866" y="4306089"/>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5" name="Rectangle 14">
            <a:extLst>
              <a:ext uri="{FF2B5EF4-FFF2-40B4-BE49-F238E27FC236}">
                <a16:creationId xmlns:a16="http://schemas.microsoft.com/office/drawing/2014/main" id="{4460E287-DDBA-4422-9AB2-06951E0C4686}"/>
              </a:ext>
            </a:extLst>
          </p:cNvPr>
          <p:cNvSpPr/>
          <p:nvPr/>
        </p:nvSpPr>
        <p:spPr>
          <a:xfrm>
            <a:off x="4853634" y="2237415"/>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6" name="Rectangle 15">
            <a:extLst>
              <a:ext uri="{FF2B5EF4-FFF2-40B4-BE49-F238E27FC236}">
                <a16:creationId xmlns:a16="http://schemas.microsoft.com/office/drawing/2014/main" id="{DE3D11F5-D31B-4634-9000-EABD15757783}"/>
              </a:ext>
            </a:extLst>
          </p:cNvPr>
          <p:cNvSpPr/>
          <p:nvPr/>
        </p:nvSpPr>
        <p:spPr>
          <a:xfrm>
            <a:off x="4853635" y="2623620"/>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7" name="Rectangle: Rounded Corners 16">
            <a:extLst>
              <a:ext uri="{FF2B5EF4-FFF2-40B4-BE49-F238E27FC236}">
                <a16:creationId xmlns:a16="http://schemas.microsoft.com/office/drawing/2014/main" id="{A4ED5DF2-6622-4107-910E-0F1128CCA59F}"/>
              </a:ext>
            </a:extLst>
          </p:cNvPr>
          <p:cNvSpPr/>
          <p:nvPr/>
        </p:nvSpPr>
        <p:spPr>
          <a:xfrm>
            <a:off x="3530479" y="2158573"/>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18" name="Oval 17">
            <a:extLst>
              <a:ext uri="{FF2B5EF4-FFF2-40B4-BE49-F238E27FC236}">
                <a16:creationId xmlns:a16="http://schemas.microsoft.com/office/drawing/2014/main" id="{25653A6D-1595-4E59-861C-D8C4677DEC8D}"/>
              </a:ext>
            </a:extLst>
          </p:cNvPr>
          <p:cNvSpPr/>
          <p:nvPr/>
        </p:nvSpPr>
        <p:spPr>
          <a:xfrm>
            <a:off x="3639705" y="3454694"/>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cxnSp>
        <p:nvCxnSpPr>
          <p:cNvPr id="19" name="Straight Arrow Connector 18">
            <a:extLst>
              <a:ext uri="{FF2B5EF4-FFF2-40B4-BE49-F238E27FC236}">
                <a16:creationId xmlns:a16="http://schemas.microsoft.com/office/drawing/2014/main" id="{F9052521-77BD-4677-9D07-16736A8637AC}"/>
              </a:ext>
            </a:extLst>
          </p:cNvPr>
          <p:cNvCxnSpPr>
            <a:endCxn id="15" idx="1"/>
          </p:cNvCxnSpPr>
          <p:nvPr/>
        </p:nvCxnSpPr>
        <p:spPr>
          <a:xfrm flipV="1">
            <a:off x="4673217" y="2397452"/>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ABA8CA-E915-4C58-9BFE-5AFF86CDB022}"/>
              </a:ext>
            </a:extLst>
          </p:cNvPr>
          <p:cNvCxnSpPr/>
          <p:nvPr/>
        </p:nvCxnSpPr>
        <p:spPr>
          <a:xfrm flipV="1">
            <a:off x="4673217" y="2793519"/>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773D27-2983-4CC9-9E88-B192366151F6}"/>
              </a:ext>
            </a:extLst>
          </p:cNvPr>
          <p:cNvCxnSpPr>
            <a:cxnSpLocks/>
            <a:stCxn id="18" idx="0"/>
            <a:endCxn id="17" idx="2"/>
          </p:cNvCxnSpPr>
          <p:nvPr/>
        </p:nvCxnSpPr>
        <p:spPr>
          <a:xfrm flipH="1" flipV="1">
            <a:off x="4101848" y="3070977"/>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rrow: Curved Down 21">
            <a:extLst>
              <a:ext uri="{FF2B5EF4-FFF2-40B4-BE49-F238E27FC236}">
                <a16:creationId xmlns:a16="http://schemas.microsoft.com/office/drawing/2014/main" id="{799111D6-573D-47A7-9BA7-7DDFE36F4620}"/>
              </a:ext>
            </a:extLst>
          </p:cNvPr>
          <p:cNvSpPr/>
          <p:nvPr/>
        </p:nvSpPr>
        <p:spPr>
          <a:xfrm>
            <a:off x="6820893" y="3235037"/>
            <a:ext cx="2079650" cy="491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23" name="Rectangle 22">
            <a:extLst>
              <a:ext uri="{FF2B5EF4-FFF2-40B4-BE49-F238E27FC236}">
                <a16:creationId xmlns:a16="http://schemas.microsoft.com/office/drawing/2014/main" id="{12C42F7C-9CCF-4E83-B192-879CA74EE645}"/>
              </a:ext>
            </a:extLst>
          </p:cNvPr>
          <p:cNvSpPr/>
          <p:nvPr/>
        </p:nvSpPr>
        <p:spPr>
          <a:xfrm>
            <a:off x="6582109" y="4371858"/>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2</a:t>
            </a:r>
          </a:p>
        </p:txBody>
      </p:sp>
      <p:sp>
        <p:nvSpPr>
          <p:cNvPr id="24" name="Rectangle 23">
            <a:extLst>
              <a:ext uri="{FF2B5EF4-FFF2-40B4-BE49-F238E27FC236}">
                <a16:creationId xmlns:a16="http://schemas.microsoft.com/office/drawing/2014/main" id="{E9F2744C-E3C9-4C93-9FE5-4114F1FB2C1F}"/>
              </a:ext>
            </a:extLst>
          </p:cNvPr>
          <p:cNvSpPr/>
          <p:nvPr/>
        </p:nvSpPr>
        <p:spPr>
          <a:xfrm>
            <a:off x="7374877" y="2303184"/>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2</a:t>
            </a:r>
          </a:p>
        </p:txBody>
      </p:sp>
      <p:sp>
        <p:nvSpPr>
          <p:cNvPr id="25" name="Rectangle 24">
            <a:extLst>
              <a:ext uri="{FF2B5EF4-FFF2-40B4-BE49-F238E27FC236}">
                <a16:creationId xmlns:a16="http://schemas.microsoft.com/office/drawing/2014/main" id="{B453EFE3-DD52-4673-A928-E527FE6EC7D4}"/>
              </a:ext>
            </a:extLst>
          </p:cNvPr>
          <p:cNvSpPr/>
          <p:nvPr/>
        </p:nvSpPr>
        <p:spPr>
          <a:xfrm>
            <a:off x="7374878" y="2689389"/>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2</a:t>
            </a:r>
          </a:p>
        </p:txBody>
      </p:sp>
      <p:sp>
        <p:nvSpPr>
          <p:cNvPr id="26" name="Rectangle: Rounded Corners 25">
            <a:extLst>
              <a:ext uri="{FF2B5EF4-FFF2-40B4-BE49-F238E27FC236}">
                <a16:creationId xmlns:a16="http://schemas.microsoft.com/office/drawing/2014/main" id="{A9336E0F-D3D4-48A7-9A6F-FA0A7F4107F7}"/>
              </a:ext>
            </a:extLst>
          </p:cNvPr>
          <p:cNvSpPr/>
          <p:nvPr/>
        </p:nvSpPr>
        <p:spPr>
          <a:xfrm>
            <a:off x="6051722" y="2224342"/>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27" name="Oval 26">
            <a:extLst>
              <a:ext uri="{FF2B5EF4-FFF2-40B4-BE49-F238E27FC236}">
                <a16:creationId xmlns:a16="http://schemas.microsoft.com/office/drawing/2014/main" id="{ED45DC2C-3895-4F2B-9B4D-DCF1E46F99CB}"/>
              </a:ext>
            </a:extLst>
          </p:cNvPr>
          <p:cNvSpPr/>
          <p:nvPr/>
        </p:nvSpPr>
        <p:spPr>
          <a:xfrm>
            <a:off x="6160948" y="3520463"/>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2</a:t>
            </a:r>
          </a:p>
        </p:txBody>
      </p:sp>
      <p:cxnSp>
        <p:nvCxnSpPr>
          <p:cNvPr id="28" name="Straight Arrow Connector 27">
            <a:extLst>
              <a:ext uri="{FF2B5EF4-FFF2-40B4-BE49-F238E27FC236}">
                <a16:creationId xmlns:a16="http://schemas.microsoft.com/office/drawing/2014/main" id="{7483F700-2BE5-43F0-8D77-D74957258AAE}"/>
              </a:ext>
            </a:extLst>
          </p:cNvPr>
          <p:cNvCxnSpPr>
            <a:endCxn id="24" idx="1"/>
          </p:cNvCxnSpPr>
          <p:nvPr/>
        </p:nvCxnSpPr>
        <p:spPr>
          <a:xfrm flipV="1">
            <a:off x="7194460" y="2463221"/>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14F3E8-95E4-4594-A3D2-A4E47878FAC9}"/>
              </a:ext>
            </a:extLst>
          </p:cNvPr>
          <p:cNvCxnSpPr/>
          <p:nvPr/>
        </p:nvCxnSpPr>
        <p:spPr>
          <a:xfrm flipV="1">
            <a:off x="7194460" y="2859288"/>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612A05-85A9-4637-B7AF-8E0319C23243}"/>
              </a:ext>
            </a:extLst>
          </p:cNvPr>
          <p:cNvCxnSpPr>
            <a:cxnSpLocks/>
            <a:stCxn id="27" idx="0"/>
            <a:endCxn id="26" idx="2"/>
          </p:cNvCxnSpPr>
          <p:nvPr/>
        </p:nvCxnSpPr>
        <p:spPr>
          <a:xfrm flipH="1" flipV="1">
            <a:off x="6623091" y="3136746"/>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Arrow: Curved Down 50">
            <a:extLst>
              <a:ext uri="{FF2B5EF4-FFF2-40B4-BE49-F238E27FC236}">
                <a16:creationId xmlns:a16="http://schemas.microsoft.com/office/drawing/2014/main" id="{064B253E-D681-4FF7-82BA-5F39C0F3C50F}"/>
              </a:ext>
            </a:extLst>
          </p:cNvPr>
          <p:cNvSpPr/>
          <p:nvPr/>
        </p:nvSpPr>
        <p:spPr>
          <a:xfrm>
            <a:off x="9325011" y="3313879"/>
            <a:ext cx="2079650" cy="491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52" name="Rectangle 51">
            <a:extLst>
              <a:ext uri="{FF2B5EF4-FFF2-40B4-BE49-F238E27FC236}">
                <a16:creationId xmlns:a16="http://schemas.microsoft.com/office/drawing/2014/main" id="{818059D1-BB0C-4AFA-B42B-278434189B9C}"/>
              </a:ext>
            </a:extLst>
          </p:cNvPr>
          <p:cNvSpPr/>
          <p:nvPr/>
        </p:nvSpPr>
        <p:spPr>
          <a:xfrm>
            <a:off x="9086227" y="4450700"/>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3</a:t>
            </a:r>
          </a:p>
        </p:txBody>
      </p:sp>
      <p:sp>
        <p:nvSpPr>
          <p:cNvPr id="53" name="Rectangle 52">
            <a:extLst>
              <a:ext uri="{FF2B5EF4-FFF2-40B4-BE49-F238E27FC236}">
                <a16:creationId xmlns:a16="http://schemas.microsoft.com/office/drawing/2014/main" id="{C14E2618-EA88-4F1C-BA10-031F22BCD74C}"/>
              </a:ext>
            </a:extLst>
          </p:cNvPr>
          <p:cNvSpPr/>
          <p:nvPr/>
        </p:nvSpPr>
        <p:spPr>
          <a:xfrm>
            <a:off x="9878995" y="2382026"/>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3</a:t>
            </a:r>
          </a:p>
        </p:txBody>
      </p:sp>
      <p:sp>
        <p:nvSpPr>
          <p:cNvPr id="54" name="Rectangle 53">
            <a:extLst>
              <a:ext uri="{FF2B5EF4-FFF2-40B4-BE49-F238E27FC236}">
                <a16:creationId xmlns:a16="http://schemas.microsoft.com/office/drawing/2014/main" id="{AC27468B-FAA1-45AC-AFB0-502DC4502E52}"/>
              </a:ext>
            </a:extLst>
          </p:cNvPr>
          <p:cNvSpPr/>
          <p:nvPr/>
        </p:nvSpPr>
        <p:spPr>
          <a:xfrm>
            <a:off x="9878996" y="2768231"/>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3</a:t>
            </a:r>
          </a:p>
        </p:txBody>
      </p:sp>
      <p:sp>
        <p:nvSpPr>
          <p:cNvPr id="55" name="Rectangle: Rounded Corners 54">
            <a:extLst>
              <a:ext uri="{FF2B5EF4-FFF2-40B4-BE49-F238E27FC236}">
                <a16:creationId xmlns:a16="http://schemas.microsoft.com/office/drawing/2014/main" id="{CFC49042-42A9-4870-9868-6F4CF922AFC8}"/>
              </a:ext>
            </a:extLst>
          </p:cNvPr>
          <p:cNvSpPr/>
          <p:nvPr/>
        </p:nvSpPr>
        <p:spPr>
          <a:xfrm>
            <a:off x="8555840" y="2303184"/>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56" name="Oval 55">
            <a:extLst>
              <a:ext uri="{FF2B5EF4-FFF2-40B4-BE49-F238E27FC236}">
                <a16:creationId xmlns:a16="http://schemas.microsoft.com/office/drawing/2014/main" id="{7AE40060-7398-425A-93F2-1A046235C35B}"/>
              </a:ext>
            </a:extLst>
          </p:cNvPr>
          <p:cNvSpPr/>
          <p:nvPr/>
        </p:nvSpPr>
        <p:spPr>
          <a:xfrm>
            <a:off x="8665066" y="3599305"/>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3</a:t>
            </a:r>
          </a:p>
        </p:txBody>
      </p:sp>
      <p:cxnSp>
        <p:nvCxnSpPr>
          <p:cNvPr id="57" name="Straight Arrow Connector 56">
            <a:extLst>
              <a:ext uri="{FF2B5EF4-FFF2-40B4-BE49-F238E27FC236}">
                <a16:creationId xmlns:a16="http://schemas.microsoft.com/office/drawing/2014/main" id="{253D87C7-817F-4FA8-9369-288F8EA66575}"/>
              </a:ext>
            </a:extLst>
          </p:cNvPr>
          <p:cNvCxnSpPr>
            <a:endCxn id="53" idx="1"/>
          </p:cNvCxnSpPr>
          <p:nvPr/>
        </p:nvCxnSpPr>
        <p:spPr>
          <a:xfrm flipV="1">
            <a:off x="9698578" y="2542063"/>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848D0E-95E4-4601-8A03-082EC0CA9ED6}"/>
              </a:ext>
            </a:extLst>
          </p:cNvPr>
          <p:cNvCxnSpPr/>
          <p:nvPr/>
        </p:nvCxnSpPr>
        <p:spPr>
          <a:xfrm flipV="1">
            <a:off x="9698578" y="2938130"/>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99FBDE2-9833-430B-8186-7C864CC22D0D}"/>
              </a:ext>
            </a:extLst>
          </p:cNvPr>
          <p:cNvCxnSpPr>
            <a:cxnSpLocks/>
            <a:stCxn id="56" idx="0"/>
            <a:endCxn id="55" idx="2"/>
          </p:cNvCxnSpPr>
          <p:nvPr/>
        </p:nvCxnSpPr>
        <p:spPr>
          <a:xfrm flipH="1" flipV="1">
            <a:off x="9127209" y="3215588"/>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743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BBE2-2B9B-4322-91EA-1C06F828548E}"/>
              </a:ext>
            </a:extLst>
          </p:cNvPr>
          <p:cNvSpPr>
            <a:spLocks noGrp="1"/>
          </p:cNvSpPr>
          <p:nvPr>
            <p:ph type="title"/>
          </p:nvPr>
        </p:nvSpPr>
        <p:spPr>
          <a:xfrm>
            <a:off x="838200" y="76309"/>
            <a:ext cx="10515600" cy="1325563"/>
          </a:xfrm>
        </p:spPr>
        <p:txBody>
          <a:bodyPr/>
          <a:lstStyle/>
          <a:p>
            <a:r>
              <a:rPr lang="en-US" b="1" dirty="0"/>
              <a:t>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A3B45-04A5-424C-AFE6-9A3A121FE927}"/>
                  </a:ext>
                </a:extLst>
              </p:cNvPr>
              <p:cNvSpPr>
                <a:spLocks noGrp="1"/>
              </p:cNvSpPr>
              <p:nvPr>
                <p:ph idx="1"/>
              </p:nvPr>
            </p:nvSpPr>
            <p:spPr>
              <a:xfrm>
                <a:off x="3144584" y="5720729"/>
                <a:ext cx="10515600" cy="4351338"/>
              </a:xfrm>
            </p:spPr>
            <p:txBody>
              <a:bodyPr/>
              <a:lstStyle/>
              <a:p>
                <a:pPr marL="0" indent="0">
                  <a:buNone/>
                </a:pPr>
                <a:r>
                  <a:rPr lang="en-US" dirty="0"/>
                  <a:t>Advantage = ( Reward</a:t>
                </a:r>
                <a:r>
                  <a:rPr lang="en-US" baseline="-25000" dirty="0"/>
                  <a:t>t</a:t>
                </a:r>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*Value</a:t>
                </a:r>
                <a:r>
                  <a:rPr lang="en-US" baseline="-25000" dirty="0"/>
                  <a:t>t+1</a:t>
                </a:r>
                <a:r>
                  <a:rPr lang="en-US" dirty="0"/>
                  <a:t> ) - Value</a:t>
                </a:r>
                <a:r>
                  <a:rPr lang="en-US" baseline="-25000" dirty="0"/>
                  <a:t>t</a:t>
                </a:r>
              </a:p>
            </p:txBody>
          </p:sp>
        </mc:Choice>
        <mc:Fallback xmlns="">
          <p:sp>
            <p:nvSpPr>
              <p:cNvPr id="3" name="Content Placeholder 2">
                <a:extLst>
                  <a:ext uri="{FF2B5EF4-FFF2-40B4-BE49-F238E27FC236}">
                    <a16:creationId xmlns:a16="http://schemas.microsoft.com/office/drawing/2014/main" id="{940A3B45-04A5-424C-AFE6-9A3A121FE927}"/>
                  </a:ext>
                </a:extLst>
              </p:cNvPr>
              <p:cNvSpPr>
                <a:spLocks noGrp="1" noRot="1" noChangeAspect="1" noMove="1" noResize="1" noEditPoints="1" noAdjustHandles="1" noChangeArrowheads="1" noChangeShapeType="1" noTextEdit="1"/>
              </p:cNvSpPr>
              <p:nvPr>
                <p:ph idx="1"/>
              </p:nvPr>
            </p:nvSpPr>
            <p:spPr>
              <a:xfrm>
                <a:off x="3144584" y="5720729"/>
                <a:ext cx="10515600" cy="4351338"/>
              </a:xfrm>
              <a:blipFill>
                <a:blip r:embed="rId2"/>
                <a:stretch>
                  <a:fillRect l="-1217" t="-2241"/>
                </a:stretch>
              </a:blipFill>
            </p:spPr>
            <p:txBody>
              <a:bodyPr/>
              <a:lstStyle/>
              <a:p>
                <a:r>
                  <a:rPr lang="en-US">
                    <a:noFill/>
                  </a:rPr>
                  <a:t> </a:t>
                </a:r>
              </a:p>
            </p:txBody>
          </p:sp>
        </mc:Fallback>
      </mc:AlternateContent>
      <p:sp>
        <p:nvSpPr>
          <p:cNvPr id="4" name="Arrow: Curved Down 3">
            <a:extLst>
              <a:ext uri="{FF2B5EF4-FFF2-40B4-BE49-F238E27FC236}">
                <a16:creationId xmlns:a16="http://schemas.microsoft.com/office/drawing/2014/main" id="{5E628989-02A9-4EAF-818F-14ADA6AD1220}"/>
              </a:ext>
            </a:extLst>
          </p:cNvPr>
          <p:cNvSpPr/>
          <p:nvPr/>
        </p:nvSpPr>
        <p:spPr>
          <a:xfrm>
            <a:off x="4220169" y="2836320"/>
            <a:ext cx="2079650" cy="491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5" name="Rectangle 4">
            <a:extLst>
              <a:ext uri="{FF2B5EF4-FFF2-40B4-BE49-F238E27FC236}">
                <a16:creationId xmlns:a16="http://schemas.microsoft.com/office/drawing/2014/main" id="{72960035-30BD-4A1B-B409-508D76E5CA4B}"/>
              </a:ext>
            </a:extLst>
          </p:cNvPr>
          <p:cNvSpPr/>
          <p:nvPr/>
        </p:nvSpPr>
        <p:spPr>
          <a:xfrm>
            <a:off x="4104385" y="3964296"/>
            <a:ext cx="840665" cy="350905"/>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6" name="Rectangle 5">
            <a:extLst>
              <a:ext uri="{FF2B5EF4-FFF2-40B4-BE49-F238E27FC236}">
                <a16:creationId xmlns:a16="http://schemas.microsoft.com/office/drawing/2014/main" id="{4B892FC4-9150-4551-ADEE-64F5744BFE56}"/>
              </a:ext>
            </a:extLst>
          </p:cNvPr>
          <p:cNvSpPr/>
          <p:nvPr/>
        </p:nvSpPr>
        <p:spPr>
          <a:xfrm>
            <a:off x="4897153" y="1895622"/>
            <a:ext cx="733401" cy="3200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7" name="Rectangle 6">
            <a:extLst>
              <a:ext uri="{FF2B5EF4-FFF2-40B4-BE49-F238E27FC236}">
                <a16:creationId xmlns:a16="http://schemas.microsoft.com/office/drawing/2014/main" id="{68B8A0A8-200C-4197-9DB2-AC5B3E38DBA0}"/>
              </a:ext>
            </a:extLst>
          </p:cNvPr>
          <p:cNvSpPr/>
          <p:nvPr/>
        </p:nvSpPr>
        <p:spPr>
          <a:xfrm>
            <a:off x="4897154" y="2281827"/>
            <a:ext cx="733402" cy="347731"/>
          </a:xfrm>
          <a:prstGeom prst="rect">
            <a:avLst/>
          </a:prstGeom>
          <a:solidFill>
            <a:srgbClr val="7030A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sp>
        <p:nvSpPr>
          <p:cNvPr id="8" name="Rectangle: Rounded Corners 7">
            <a:extLst>
              <a:ext uri="{FF2B5EF4-FFF2-40B4-BE49-F238E27FC236}">
                <a16:creationId xmlns:a16="http://schemas.microsoft.com/office/drawing/2014/main" id="{D1513A49-277F-44B9-848A-A865AD2AEBFB}"/>
              </a:ext>
            </a:extLst>
          </p:cNvPr>
          <p:cNvSpPr/>
          <p:nvPr/>
        </p:nvSpPr>
        <p:spPr>
          <a:xfrm>
            <a:off x="3573998" y="1816780"/>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9" name="Oval 8">
            <a:extLst>
              <a:ext uri="{FF2B5EF4-FFF2-40B4-BE49-F238E27FC236}">
                <a16:creationId xmlns:a16="http://schemas.microsoft.com/office/drawing/2014/main" id="{4CAA4F9E-366A-4B5E-9949-F76BB4231603}"/>
              </a:ext>
            </a:extLst>
          </p:cNvPr>
          <p:cNvSpPr/>
          <p:nvPr/>
        </p:nvSpPr>
        <p:spPr>
          <a:xfrm>
            <a:off x="3683224" y="3112901"/>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0</a:t>
            </a:r>
          </a:p>
        </p:txBody>
      </p:sp>
      <p:cxnSp>
        <p:nvCxnSpPr>
          <p:cNvPr id="10" name="Straight Arrow Connector 9">
            <a:extLst>
              <a:ext uri="{FF2B5EF4-FFF2-40B4-BE49-F238E27FC236}">
                <a16:creationId xmlns:a16="http://schemas.microsoft.com/office/drawing/2014/main" id="{DC5A0538-C7FD-4189-B3CB-5C8FBC6575FF}"/>
              </a:ext>
            </a:extLst>
          </p:cNvPr>
          <p:cNvCxnSpPr>
            <a:endCxn id="6" idx="1"/>
          </p:cNvCxnSpPr>
          <p:nvPr/>
        </p:nvCxnSpPr>
        <p:spPr>
          <a:xfrm flipV="1">
            <a:off x="4716736" y="2055659"/>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0F5260-8298-4671-8E9C-BFCFB31FD5B7}"/>
              </a:ext>
            </a:extLst>
          </p:cNvPr>
          <p:cNvCxnSpPr/>
          <p:nvPr/>
        </p:nvCxnSpPr>
        <p:spPr>
          <a:xfrm flipV="1">
            <a:off x="4716736" y="2451726"/>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EF23B5-1EC2-4F8F-9312-0E336CBC0EDB}"/>
              </a:ext>
            </a:extLst>
          </p:cNvPr>
          <p:cNvCxnSpPr>
            <a:cxnSpLocks/>
            <a:stCxn id="9" idx="0"/>
            <a:endCxn id="8" idx="2"/>
          </p:cNvCxnSpPr>
          <p:nvPr/>
        </p:nvCxnSpPr>
        <p:spPr>
          <a:xfrm flipH="1" flipV="1">
            <a:off x="4145367" y="2729184"/>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Arrow: Curved Down 12">
            <a:extLst>
              <a:ext uri="{FF2B5EF4-FFF2-40B4-BE49-F238E27FC236}">
                <a16:creationId xmlns:a16="http://schemas.microsoft.com/office/drawing/2014/main" id="{79E754C3-50E6-4361-A133-C2913AB0924A}"/>
              </a:ext>
            </a:extLst>
          </p:cNvPr>
          <p:cNvSpPr/>
          <p:nvPr/>
        </p:nvSpPr>
        <p:spPr>
          <a:xfrm>
            <a:off x="6809882" y="2836320"/>
            <a:ext cx="2079650" cy="491550"/>
          </a:xfrm>
          <a:prstGeom prst="curvedDownArrow">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14" name="Rectangle 13">
            <a:extLst>
              <a:ext uri="{FF2B5EF4-FFF2-40B4-BE49-F238E27FC236}">
                <a16:creationId xmlns:a16="http://schemas.microsoft.com/office/drawing/2014/main" id="{56A26A1A-2986-4711-8293-E1394F88969D}"/>
              </a:ext>
            </a:extLst>
          </p:cNvPr>
          <p:cNvSpPr/>
          <p:nvPr/>
        </p:nvSpPr>
        <p:spPr>
          <a:xfrm>
            <a:off x="6571098" y="3973141"/>
            <a:ext cx="840665" cy="350905"/>
          </a:xfrm>
          <a:prstGeom prst="rect">
            <a:avLst/>
          </a:prstGeom>
          <a:solidFill>
            <a:srgbClr val="FF0000">
              <a:alpha val="25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REWARD</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5" name="Rectangle 14">
            <a:extLst>
              <a:ext uri="{FF2B5EF4-FFF2-40B4-BE49-F238E27FC236}">
                <a16:creationId xmlns:a16="http://schemas.microsoft.com/office/drawing/2014/main" id="{625C371F-0E28-4D3C-82A8-94FD214EFC85}"/>
              </a:ext>
            </a:extLst>
          </p:cNvPr>
          <p:cNvSpPr/>
          <p:nvPr/>
        </p:nvSpPr>
        <p:spPr>
          <a:xfrm>
            <a:off x="7363866" y="1904467"/>
            <a:ext cx="733401" cy="320073"/>
          </a:xfrm>
          <a:prstGeom prst="rect">
            <a:avLst/>
          </a:prstGeom>
          <a:ln w="349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VALUE</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6" name="Rectangle 15">
            <a:extLst>
              <a:ext uri="{FF2B5EF4-FFF2-40B4-BE49-F238E27FC236}">
                <a16:creationId xmlns:a16="http://schemas.microsoft.com/office/drawing/2014/main" id="{1C4A75BD-2F63-4B5E-9171-F24582FC088F}"/>
              </a:ext>
            </a:extLst>
          </p:cNvPr>
          <p:cNvSpPr/>
          <p:nvPr/>
        </p:nvSpPr>
        <p:spPr>
          <a:xfrm>
            <a:off x="7363867" y="2290672"/>
            <a:ext cx="733402" cy="347731"/>
          </a:xfrm>
          <a:prstGeom prst="rect">
            <a:avLst/>
          </a:prstGeom>
          <a:solidFill>
            <a:srgbClr val="7030A0">
              <a:alpha val="25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ACTION</a:t>
            </a:r>
            <a:r>
              <a:rPr kumimoji="0" lang="en-US" sz="12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sp>
        <p:nvSpPr>
          <p:cNvPr id="17" name="Rectangle: Rounded Corners 16">
            <a:extLst>
              <a:ext uri="{FF2B5EF4-FFF2-40B4-BE49-F238E27FC236}">
                <a16:creationId xmlns:a16="http://schemas.microsoft.com/office/drawing/2014/main" id="{FE28B08E-8489-46F5-B3D7-A27536780F83}"/>
              </a:ext>
            </a:extLst>
          </p:cNvPr>
          <p:cNvSpPr/>
          <p:nvPr/>
        </p:nvSpPr>
        <p:spPr>
          <a:xfrm>
            <a:off x="6040711" y="1825625"/>
            <a:ext cx="1142738" cy="9124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AGENT</a:t>
            </a:r>
            <a:endParaRPr kumimoji="0" lang="en-US" sz="18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p:txBody>
      </p:sp>
      <p:sp>
        <p:nvSpPr>
          <p:cNvPr id="18" name="Oval 17">
            <a:extLst>
              <a:ext uri="{FF2B5EF4-FFF2-40B4-BE49-F238E27FC236}">
                <a16:creationId xmlns:a16="http://schemas.microsoft.com/office/drawing/2014/main" id="{8FE44663-366E-4FBA-8535-5E0ACE030DF3}"/>
              </a:ext>
            </a:extLst>
          </p:cNvPr>
          <p:cNvSpPr/>
          <p:nvPr/>
        </p:nvSpPr>
        <p:spPr>
          <a:xfrm>
            <a:off x="6149937" y="3121746"/>
            <a:ext cx="935220" cy="93522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1</a:t>
            </a:r>
          </a:p>
        </p:txBody>
      </p:sp>
      <p:cxnSp>
        <p:nvCxnSpPr>
          <p:cNvPr id="19" name="Straight Arrow Connector 18">
            <a:extLst>
              <a:ext uri="{FF2B5EF4-FFF2-40B4-BE49-F238E27FC236}">
                <a16:creationId xmlns:a16="http://schemas.microsoft.com/office/drawing/2014/main" id="{C2BE2B5A-625B-43AA-AC4D-5FEE7F8550EC}"/>
              </a:ext>
            </a:extLst>
          </p:cNvPr>
          <p:cNvCxnSpPr>
            <a:endCxn id="15" idx="1"/>
          </p:cNvCxnSpPr>
          <p:nvPr/>
        </p:nvCxnSpPr>
        <p:spPr>
          <a:xfrm flipV="1">
            <a:off x="7183449" y="2064504"/>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E5E6EF-FC16-462F-AA68-9EFF7C89EF08}"/>
              </a:ext>
            </a:extLst>
          </p:cNvPr>
          <p:cNvCxnSpPr/>
          <p:nvPr/>
        </p:nvCxnSpPr>
        <p:spPr>
          <a:xfrm flipV="1">
            <a:off x="7183449" y="2460571"/>
            <a:ext cx="180417" cy="2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9E89379-9BE3-4551-A402-B41087A20836}"/>
              </a:ext>
            </a:extLst>
          </p:cNvPr>
          <p:cNvCxnSpPr>
            <a:cxnSpLocks/>
            <a:stCxn id="18" idx="0"/>
            <a:endCxn id="17" idx="2"/>
          </p:cNvCxnSpPr>
          <p:nvPr/>
        </p:nvCxnSpPr>
        <p:spPr>
          <a:xfrm flipH="1" flipV="1">
            <a:off x="6612080" y="2738029"/>
            <a:ext cx="5467" cy="3837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6BF2DC-E03C-4045-BBC1-493412701428}"/>
              </a:ext>
            </a:extLst>
          </p:cNvPr>
          <p:cNvCxnSpPr/>
          <p:nvPr/>
        </p:nvCxnSpPr>
        <p:spPr>
          <a:xfrm>
            <a:off x="4524717" y="4373977"/>
            <a:ext cx="1299487" cy="143275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D7C104-822A-4749-A243-28C0853C0A0D}"/>
              </a:ext>
            </a:extLst>
          </p:cNvPr>
          <p:cNvCxnSpPr>
            <a:cxnSpLocks/>
            <a:stCxn id="15" idx="3"/>
          </p:cNvCxnSpPr>
          <p:nvPr/>
        </p:nvCxnSpPr>
        <p:spPr>
          <a:xfrm flipH="1">
            <a:off x="7556201" y="2064504"/>
            <a:ext cx="541066" cy="3602446"/>
          </a:xfrm>
          <a:prstGeom prst="curvedConnector4">
            <a:avLst>
              <a:gd name="adj1" fmla="val -63779"/>
              <a:gd name="adj2" fmla="val 33467"/>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03C25E-2F7A-476E-928B-83142C563E93}"/>
              </a:ext>
            </a:extLst>
          </p:cNvPr>
          <p:cNvSpPr/>
          <p:nvPr/>
        </p:nvSpPr>
        <p:spPr>
          <a:xfrm>
            <a:off x="8711205" y="3141129"/>
            <a:ext cx="935220" cy="935220"/>
          </a:xfrm>
          <a:prstGeom prst="ellipse">
            <a:avLst/>
          </a:prstGeom>
          <a:solidFill>
            <a:schemeClr val="accent1">
              <a:alpha val="20000"/>
            </a:schemeClr>
          </a:solidFill>
          <a:ln w="38100">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STATE</a:t>
            </a:r>
            <a:r>
              <a:rPr kumimoji="0" lang="en-US" sz="1400" b="0" i="0" u="none" strike="noStrike" kern="1200" cap="none" spc="0" normalizeH="0" baseline="-25000" noProof="0" dirty="0">
                <a:ln>
                  <a:noFill/>
                </a:ln>
                <a:solidFill>
                  <a:prstClr val="white"/>
                </a:solidFill>
                <a:effectLst/>
                <a:uLnTx/>
                <a:uFillTx/>
                <a:latin typeface="Calibri Light" panose="020F0302020204030204" pitchFamily="34" charset="0"/>
                <a:ea typeface="+mn-ea"/>
                <a:cs typeface="+mn-cs"/>
              </a:rPr>
              <a:t>2</a:t>
            </a:r>
          </a:p>
        </p:txBody>
      </p:sp>
      <p:cxnSp>
        <p:nvCxnSpPr>
          <p:cNvPr id="25" name="Straight Arrow Connector 24">
            <a:extLst>
              <a:ext uri="{FF2B5EF4-FFF2-40B4-BE49-F238E27FC236}">
                <a16:creationId xmlns:a16="http://schemas.microsoft.com/office/drawing/2014/main" id="{BA35C08E-31EC-4497-8FDD-FCB977B81A05}"/>
              </a:ext>
            </a:extLst>
          </p:cNvPr>
          <p:cNvCxnSpPr>
            <a:cxnSpLocks/>
            <a:stCxn id="6" idx="0"/>
          </p:cNvCxnSpPr>
          <p:nvPr/>
        </p:nvCxnSpPr>
        <p:spPr>
          <a:xfrm rot="16200000" flipH="1">
            <a:off x="5250603" y="1908872"/>
            <a:ext cx="3825107" cy="3798606"/>
          </a:xfrm>
          <a:prstGeom prst="bentConnector3">
            <a:avLst>
              <a:gd name="adj1" fmla="val -5976"/>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93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8664-82D9-403B-B5B1-69F3F2EA41A5}"/>
              </a:ext>
            </a:extLst>
          </p:cNvPr>
          <p:cNvSpPr>
            <a:spLocks noGrp="1"/>
          </p:cNvSpPr>
          <p:nvPr>
            <p:ph type="title"/>
          </p:nvPr>
        </p:nvSpPr>
        <p:spPr>
          <a:xfrm>
            <a:off x="955646" y="2579819"/>
            <a:ext cx="10515600" cy="1325563"/>
          </a:xfrm>
        </p:spPr>
        <p:txBody>
          <a:bodyPr/>
          <a:lstStyle/>
          <a:p>
            <a:r>
              <a:rPr lang="en-US" dirty="0"/>
              <a:t>Appendix</a:t>
            </a:r>
          </a:p>
        </p:txBody>
      </p:sp>
    </p:spTree>
    <p:extLst>
      <p:ext uri="{BB962C8B-B14F-4D97-AF65-F5344CB8AC3E}">
        <p14:creationId xmlns:p14="http://schemas.microsoft.com/office/powerpoint/2010/main" val="282656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2FD-7058-459D-BEB7-60C8AA780CD3}"/>
              </a:ext>
            </a:extLst>
          </p:cNvPr>
          <p:cNvSpPr>
            <a:spLocks noGrp="1"/>
          </p:cNvSpPr>
          <p:nvPr>
            <p:ph type="title"/>
          </p:nvPr>
        </p:nvSpPr>
        <p:spPr/>
        <p:txBody>
          <a:bodyPr/>
          <a:lstStyle/>
          <a:p>
            <a:r>
              <a:rPr lang="en-US" b="1" dirty="0"/>
              <a:t>A3c/A2c Learning </a:t>
            </a:r>
            <a:r>
              <a:rPr lang="en-US" b="1" dirty="0" err="1"/>
              <a:t>LoSS</a:t>
            </a:r>
            <a:endParaRPr lang="en-US" b="1" dirty="0"/>
          </a:p>
        </p:txBody>
      </p:sp>
      <p:pic>
        <p:nvPicPr>
          <p:cNvPr id="4" name="Picture 3">
            <a:extLst>
              <a:ext uri="{FF2B5EF4-FFF2-40B4-BE49-F238E27FC236}">
                <a16:creationId xmlns:a16="http://schemas.microsoft.com/office/drawing/2014/main" id="{D978A256-D410-41A4-9388-02F81E4C7457}"/>
              </a:ext>
            </a:extLst>
          </p:cNvPr>
          <p:cNvPicPr>
            <a:picLocks noChangeAspect="1"/>
          </p:cNvPicPr>
          <p:nvPr/>
        </p:nvPicPr>
        <p:blipFill>
          <a:blip r:embed="rId2"/>
          <a:stretch>
            <a:fillRect/>
          </a:stretch>
        </p:blipFill>
        <p:spPr>
          <a:xfrm>
            <a:off x="0" y="2586096"/>
            <a:ext cx="12192000" cy="1685807"/>
          </a:xfrm>
          <a:prstGeom prst="rect">
            <a:avLst/>
          </a:prstGeom>
        </p:spPr>
      </p:pic>
      <p:pic>
        <p:nvPicPr>
          <p:cNvPr id="5" name="Picture 4">
            <a:extLst>
              <a:ext uri="{FF2B5EF4-FFF2-40B4-BE49-F238E27FC236}">
                <a16:creationId xmlns:a16="http://schemas.microsoft.com/office/drawing/2014/main" id="{FADA8460-1512-4227-8986-C5D3B71BA224}"/>
              </a:ext>
            </a:extLst>
          </p:cNvPr>
          <p:cNvPicPr>
            <a:picLocks noChangeAspect="1"/>
          </p:cNvPicPr>
          <p:nvPr/>
        </p:nvPicPr>
        <p:blipFill>
          <a:blip r:embed="rId2"/>
          <a:stretch>
            <a:fillRect/>
          </a:stretch>
        </p:blipFill>
        <p:spPr>
          <a:xfrm>
            <a:off x="20432" y="2884102"/>
            <a:ext cx="12192000" cy="1685807"/>
          </a:xfrm>
          <a:prstGeom prst="rect">
            <a:avLst/>
          </a:prstGeom>
        </p:spPr>
      </p:pic>
    </p:spTree>
    <p:extLst>
      <p:ext uri="{BB962C8B-B14F-4D97-AF65-F5344CB8AC3E}">
        <p14:creationId xmlns:p14="http://schemas.microsoft.com/office/powerpoint/2010/main" val="401013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68ED-018B-4960-B2F6-7A8B1E1266D3}"/>
              </a:ext>
            </a:extLst>
          </p:cNvPr>
          <p:cNvSpPr>
            <a:spLocks noGrp="1"/>
          </p:cNvSpPr>
          <p:nvPr>
            <p:ph type="title"/>
          </p:nvPr>
        </p:nvSpPr>
        <p:spPr/>
        <p:txBody>
          <a:bodyPr/>
          <a:lstStyle/>
          <a:p>
            <a:r>
              <a:rPr lang="en-US" dirty="0"/>
              <a:t>RL – reinforcement learning</a:t>
            </a:r>
          </a:p>
        </p:txBody>
      </p:sp>
      <p:sp>
        <p:nvSpPr>
          <p:cNvPr id="3" name="Content Placeholder 2">
            <a:extLst>
              <a:ext uri="{FF2B5EF4-FFF2-40B4-BE49-F238E27FC236}">
                <a16:creationId xmlns:a16="http://schemas.microsoft.com/office/drawing/2014/main" id="{2D5B8FEB-FE10-46F0-88E8-E30D187F7CB6}"/>
              </a:ext>
            </a:extLst>
          </p:cNvPr>
          <p:cNvSpPr>
            <a:spLocks noGrp="1"/>
          </p:cNvSpPr>
          <p:nvPr>
            <p:ph idx="1"/>
          </p:nvPr>
        </p:nvSpPr>
        <p:spPr>
          <a:xfrm>
            <a:off x="838200" y="1850792"/>
            <a:ext cx="10515600" cy="4351338"/>
          </a:xfrm>
        </p:spPr>
        <p:txBody>
          <a:bodyPr>
            <a:normAutofit fontScale="47500" lnSpcReduction="20000"/>
          </a:bodyPr>
          <a:lstStyle/>
          <a:p>
            <a:r>
              <a:rPr lang="en-US" dirty="0"/>
              <a:t>[ machine ] learning methodology with the following ingredients</a:t>
            </a:r>
          </a:p>
          <a:p>
            <a:pPr lvl="1"/>
            <a:r>
              <a:rPr lang="en-US" dirty="0"/>
              <a:t>Agent</a:t>
            </a:r>
            <a:r>
              <a:rPr lang="en-US" dirty="0">
                <a:solidFill>
                  <a:schemeClr val="bg1">
                    <a:lumMod val="75000"/>
                  </a:schemeClr>
                </a:solidFill>
              </a:rPr>
              <a:t>(s) [ input: world state, output: action ]</a:t>
            </a:r>
            <a:endParaRPr lang="en-US" sz="3400" dirty="0">
              <a:solidFill>
                <a:schemeClr val="tx1">
                  <a:lumMod val="85000"/>
                  <a:lumOff val="15000"/>
                </a:schemeClr>
              </a:solidFill>
            </a:endParaRPr>
          </a:p>
          <a:p>
            <a:pPr lvl="2"/>
            <a:r>
              <a:rPr lang="en-US" sz="2900" dirty="0">
                <a:solidFill>
                  <a:schemeClr val="tx1">
                    <a:lumMod val="85000"/>
                    <a:lumOff val="15000"/>
                  </a:schemeClr>
                </a:solidFill>
              </a:rPr>
              <a:t>in the case of DL the agent is a neural network </a:t>
            </a:r>
          </a:p>
          <a:p>
            <a:pPr lvl="2"/>
            <a:r>
              <a:rPr lang="en-US" sz="2900" dirty="0">
                <a:solidFill>
                  <a:schemeClr val="tx1">
                    <a:lumMod val="85000"/>
                    <a:lumOff val="15000"/>
                  </a:schemeClr>
                </a:solidFill>
              </a:rPr>
              <a:t>To choose an action we run forward pass inference on this network</a:t>
            </a:r>
          </a:p>
          <a:p>
            <a:pPr lvl="3"/>
            <a:r>
              <a:rPr lang="en-US" sz="2500" dirty="0">
                <a:solidFill>
                  <a:schemeClr val="tx1">
                    <a:lumMod val="85000"/>
                    <a:lumOff val="15000"/>
                  </a:schemeClr>
                </a:solidFill>
              </a:rPr>
              <a:t>using the current [ and past ] states as input</a:t>
            </a:r>
          </a:p>
          <a:p>
            <a:pPr lvl="2"/>
            <a:r>
              <a:rPr lang="en-US" sz="2900" dirty="0">
                <a:solidFill>
                  <a:schemeClr val="tx1">
                    <a:lumMod val="85000"/>
                    <a:lumOff val="15000"/>
                  </a:schemeClr>
                </a:solidFill>
              </a:rPr>
              <a:t>To update the agent we sample a random* batch of recent actions and outcomes</a:t>
            </a:r>
          </a:p>
          <a:p>
            <a:pPr lvl="3"/>
            <a:r>
              <a:rPr lang="en-US" sz="2500" dirty="0">
                <a:solidFill>
                  <a:schemeClr val="tx1">
                    <a:lumMod val="85000"/>
                    <a:lumOff val="15000"/>
                  </a:schemeClr>
                </a:solidFill>
              </a:rPr>
              <a:t>We update ourselves according to several terms</a:t>
            </a:r>
          </a:p>
          <a:p>
            <a:pPr lvl="3"/>
            <a:r>
              <a:rPr lang="en-US" sz="2500" dirty="0">
                <a:solidFill>
                  <a:schemeClr val="tx1">
                    <a:lumMod val="85000"/>
                    <a:lumOff val="15000"/>
                  </a:schemeClr>
                </a:solidFill>
              </a:rPr>
              <a:t>[ 1 – upweight/</a:t>
            </a:r>
            <a:r>
              <a:rPr lang="en-US" sz="2500" dirty="0" err="1">
                <a:solidFill>
                  <a:schemeClr val="tx1">
                    <a:lumMod val="85000"/>
                    <a:lumOff val="15000"/>
                  </a:schemeClr>
                </a:solidFill>
              </a:rPr>
              <a:t>downweight</a:t>
            </a:r>
            <a:r>
              <a:rPr lang="en-US" sz="2500" dirty="0">
                <a:solidFill>
                  <a:schemeClr val="tx1">
                    <a:lumMod val="85000"/>
                    <a:lumOff val="15000"/>
                  </a:schemeClr>
                </a:solidFill>
              </a:rPr>
              <a:t> chosen actions by mis-predicted total future rewards [ mis-predicted rewards in a unrolled trajectory of </a:t>
            </a:r>
            <a:r>
              <a:rPr lang="en-US" sz="2500" dirty="0" err="1">
                <a:solidFill>
                  <a:schemeClr val="tx1">
                    <a:lumMod val="85000"/>
                    <a:lumOff val="15000"/>
                  </a:schemeClr>
                </a:solidFill>
              </a:rPr>
              <a:t>len</a:t>
            </a:r>
            <a:r>
              <a:rPr lang="en-US" sz="2500" dirty="0">
                <a:solidFill>
                  <a:schemeClr val="tx1">
                    <a:lumMod val="85000"/>
                    <a:lumOff val="15000"/>
                  </a:schemeClr>
                </a:solidFill>
              </a:rPr>
              <a:t> &lt; 100 ] </a:t>
            </a:r>
          </a:p>
          <a:p>
            <a:pPr lvl="3"/>
            <a:r>
              <a:rPr lang="en-US" sz="2500" dirty="0">
                <a:solidFill>
                  <a:schemeClr val="tx1">
                    <a:lumMod val="85000"/>
                    <a:lumOff val="15000"/>
                  </a:schemeClr>
                </a:solidFill>
              </a:rPr>
              <a:t>[ 2 – entropy : penalize over-confident action choices [ can be disabled in competitive settings ]</a:t>
            </a:r>
          </a:p>
          <a:p>
            <a:pPr lvl="3"/>
            <a:r>
              <a:rPr lang="en-US" sz="2500" dirty="0">
                <a:solidFill>
                  <a:schemeClr val="tx1">
                    <a:lumMod val="85000"/>
                    <a:lumOff val="15000"/>
                  </a:schemeClr>
                </a:solidFill>
              </a:rPr>
              <a:t>[ 3 – curiosity : </a:t>
            </a:r>
          </a:p>
          <a:p>
            <a:pPr lvl="3"/>
            <a:r>
              <a:rPr lang="en-US" sz="2500" dirty="0">
                <a:solidFill>
                  <a:schemeClr val="tx1">
                    <a:lumMod val="85000"/>
                    <a:lumOff val="15000"/>
                  </a:schemeClr>
                </a:solidFill>
              </a:rPr>
              <a:t>[ …</a:t>
            </a:r>
          </a:p>
          <a:p>
            <a:pPr lvl="3"/>
            <a:r>
              <a:rPr lang="en-US" sz="2500" dirty="0">
                <a:solidFill>
                  <a:schemeClr val="tx1">
                    <a:lumMod val="85000"/>
                    <a:lumOff val="15000"/>
                  </a:schemeClr>
                </a:solidFill>
              </a:rPr>
              <a:t>[ what do you think we should reward/penalize ?</a:t>
            </a:r>
          </a:p>
          <a:p>
            <a:pPr lvl="2"/>
            <a:endParaRPr lang="en-US" dirty="0">
              <a:solidFill>
                <a:schemeClr val="bg1">
                  <a:lumMod val="75000"/>
                </a:schemeClr>
              </a:solidFill>
            </a:endParaRPr>
          </a:p>
          <a:p>
            <a:pPr lvl="2"/>
            <a:endParaRPr lang="en-US" dirty="0">
              <a:solidFill>
                <a:schemeClr val="bg1">
                  <a:lumMod val="75000"/>
                </a:schemeClr>
              </a:solidFill>
            </a:endParaRPr>
          </a:p>
          <a:p>
            <a:pPr lvl="2"/>
            <a:endParaRPr lang="en-US" dirty="0">
              <a:solidFill>
                <a:schemeClr val="bg1">
                  <a:lumMod val="75000"/>
                </a:schemeClr>
              </a:solidFill>
            </a:endParaRPr>
          </a:p>
          <a:p>
            <a:pPr marL="914400" lvl="2" indent="0">
              <a:buNone/>
            </a:pPr>
            <a:endParaRPr lang="en-US" dirty="0"/>
          </a:p>
          <a:p>
            <a:pPr lvl="1"/>
            <a:r>
              <a:rPr lang="en-US" dirty="0"/>
              <a:t>World</a:t>
            </a:r>
            <a:r>
              <a:rPr lang="en-US" dirty="0">
                <a:solidFill>
                  <a:schemeClr val="bg1">
                    <a:lumMod val="75000"/>
                  </a:schemeClr>
                </a:solidFill>
              </a:rPr>
              <a:t>(s) steps &amp; responds</a:t>
            </a:r>
          </a:p>
          <a:p>
            <a:pPr lvl="2"/>
            <a:r>
              <a:rPr lang="en-US" dirty="0"/>
              <a:t>Data = Experience = </a:t>
            </a:r>
          </a:p>
          <a:p>
            <a:pPr lvl="3"/>
            <a:r>
              <a:rPr lang="en-US" dirty="0"/>
              <a:t>{ { timestamp, </a:t>
            </a:r>
          </a:p>
          <a:p>
            <a:pPr marL="1828800" lvl="4" indent="0">
              <a:buNone/>
            </a:pPr>
            <a:r>
              <a:rPr lang="en-US" dirty="0" err="1"/>
              <a:t>observedState</a:t>
            </a:r>
            <a:r>
              <a:rPr lang="en-US" dirty="0"/>
              <a:t>[s] = [ frame-set ],</a:t>
            </a:r>
          </a:p>
          <a:p>
            <a:pPr marL="1828800" lvl="4" indent="0">
              <a:buNone/>
            </a:pPr>
            <a:r>
              <a:rPr lang="en-US" dirty="0" err="1"/>
              <a:t>extrinsicReward</a:t>
            </a:r>
            <a:r>
              <a:rPr lang="en-US" dirty="0"/>
              <a:t>,</a:t>
            </a:r>
          </a:p>
          <a:p>
            <a:pPr marL="1828800" lvl="4" indent="0">
              <a:buNone/>
            </a:pPr>
            <a:r>
              <a:rPr lang="en-US" dirty="0"/>
              <a:t>chosen action</a:t>
            </a:r>
          </a:p>
          <a:p>
            <a:pPr lvl="1"/>
            <a:r>
              <a:rPr lang="en-US" dirty="0"/>
              <a:t>Algorithm = Agent Update</a:t>
            </a:r>
          </a:p>
          <a:p>
            <a:pPr lvl="1"/>
            <a:endParaRPr lang="en-US" dirty="0"/>
          </a:p>
        </p:txBody>
      </p:sp>
    </p:spTree>
    <p:extLst>
      <p:ext uri="{BB962C8B-B14F-4D97-AF65-F5344CB8AC3E}">
        <p14:creationId xmlns:p14="http://schemas.microsoft.com/office/powerpoint/2010/main" val="13945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0F7D-B6CD-493B-908D-3BF1FE6F835C}"/>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B75AF4D8-8A17-4CD3-A796-F42A7A2352B6}"/>
              </a:ext>
            </a:extLst>
          </p:cNvPr>
          <p:cNvSpPr>
            <a:spLocks noGrp="1"/>
          </p:cNvSpPr>
          <p:nvPr>
            <p:ph idx="1"/>
          </p:nvPr>
        </p:nvSpPr>
        <p:spPr>
          <a:xfrm>
            <a:off x="4172504" y="1825625"/>
            <a:ext cx="7181295" cy="4351338"/>
          </a:xfrm>
        </p:spPr>
        <p:txBody>
          <a:bodyPr>
            <a:normAutofit/>
          </a:bodyPr>
          <a:lstStyle/>
          <a:p>
            <a:pPr lvl="1"/>
            <a:r>
              <a:rPr lang="en-US" sz="2800" dirty="0"/>
              <a:t>RL Overview</a:t>
            </a:r>
          </a:p>
          <a:p>
            <a:pPr lvl="1"/>
            <a:r>
              <a:rPr lang="en-US" sz="2800" dirty="0"/>
              <a:t>RL vs other learning methods</a:t>
            </a:r>
          </a:p>
          <a:p>
            <a:pPr lvl="1"/>
            <a:r>
              <a:rPr lang="en-US" sz="2800" dirty="0"/>
              <a:t>Discussion</a:t>
            </a:r>
          </a:p>
          <a:p>
            <a:pPr lvl="1"/>
            <a:r>
              <a:rPr lang="en-US" sz="2800" dirty="0"/>
              <a:t>Lab Setup</a:t>
            </a:r>
          </a:p>
          <a:p>
            <a:pPr lvl="1"/>
            <a:r>
              <a:rPr lang="en-US" sz="2800" dirty="0"/>
              <a:t>Hands on experiments &amp; exploration</a:t>
            </a:r>
          </a:p>
          <a:p>
            <a:pPr lvl="1"/>
            <a:endParaRPr lang="en-US" sz="2800" dirty="0"/>
          </a:p>
        </p:txBody>
      </p:sp>
    </p:spTree>
    <p:extLst>
      <p:ext uri="{BB962C8B-B14F-4D97-AF65-F5344CB8AC3E}">
        <p14:creationId xmlns:p14="http://schemas.microsoft.com/office/powerpoint/2010/main" val="286780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041C-7A0E-47FF-9E30-6E9AA3A88540}"/>
              </a:ext>
            </a:extLst>
          </p:cNvPr>
          <p:cNvSpPr>
            <a:spLocks noGrp="1"/>
          </p:cNvSpPr>
          <p:nvPr>
            <p:ph type="title"/>
          </p:nvPr>
        </p:nvSpPr>
        <p:spPr/>
        <p:txBody>
          <a:bodyPr/>
          <a:lstStyle/>
          <a:p>
            <a:r>
              <a:rPr lang="en-US" dirty="0"/>
              <a:t>Why care about RL</a:t>
            </a:r>
          </a:p>
        </p:txBody>
      </p:sp>
      <p:sp>
        <p:nvSpPr>
          <p:cNvPr id="3" name="Content Placeholder 2">
            <a:extLst>
              <a:ext uri="{FF2B5EF4-FFF2-40B4-BE49-F238E27FC236}">
                <a16:creationId xmlns:a16="http://schemas.microsoft.com/office/drawing/2014/main" id="{52BA909C-5F53-4890-950B-9A69A8EDBBFB}"/>
              </a:ext>
            </a:extLst>
          </p:cNvPr>
          <p:cNvSpPr>
            <a:spLocks noGrp="1"/>
          </p:cNvSpPr>
          <p:nvPr>
            <p:ph idx="1"/>
          </p:nvPr>
        </p:nvSpPr>
        <p:spPr/>
        <p:txBody>
          <a:bodyPr/>
          <a:lstStyle/>
          <a:p>
            <a:r>
              <a:rPr lang="en-US" dirty="0"/>
              <a:t>ML methodology capable of reaching AI</a:t>
            </a:r>
          </a:p>
          <a:p>
            <a:pPr lvl="1"/>
            <a:r>
              <a:rPr lang="en-US" dirty="0"/>
              <a:t>Independent* learner</a:t>
            </a:r>
          </a:p>
          <a:p>
            <a:pPr lvl="1"/>
            <a:r>
              <a:rPr lang="en-US" dirty="0"/>
              <a:t>Multi-task capable</a:t>
            </a:r>
          </a:p>
          <a:p>
            <a:pPr lvl="1"/>
            <a:r>
              <a:rPr lang="en-US" dirty="0"/>
              <a:t>Augment with human value systems</a:t>
            </a:r>
          </a:p>
          <a:p>
            <a:endParaRPr lang="en-US" dirty="0"/>
          </a:p>
          <a:p>
            <a:r>
              <a:rPr lang="en-US" dirty="0"/>
              <a:t>How is RL different from other types of learning -- discussion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199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BDB71D-5CE8-435C-836A-AA7E843E1524}"/>
              </a:ext>
            </a:extLst>
          </p:cNvPr>
          <p:cNvSpPr/>
          <p:nvPr/>
        </p:nvSpPr>
        <p:spPr>
          <a:xfrm>
            <a:off x="438415" y="3814675"/>
            <a:ext cx="1584329" cy="85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pic>
        <p:nvPicPr>
          <p:cNvPr id="2" name="Picture 1">
            <a:extLst>
              <a:ext uri="{FF2B5EF4-FFF2-40B4-BE49-F238E27FC236}">
                <a16:creationId xmlns:a16="http://schemas.microsoft.com/office/drawing/2014/main" id="{0C2525D3-F771-4A41-8156-AEC192E02F96}"/>
              </a:ext>
            </a:extLst>
          </p:cNvPr>
          <p:cNvPicPr>
            <a:picLocks noChangeAspect="1"/>
          </p:cNvPicPr>
          <p:nvPr/>
        </p:nvPicPr>
        <p:blipFill>
          <a:blip r:embed="rId3"/>
          <a:stretch>
            <a:fillRect/>
          </a:stretch>
        </p:blipFill>
        <p:spPr>
          <a:xfrm>
            <a:off x="3829457" y="1840392"/>
            <a:ext cx="4729304" cy="4412776"/>
          </a:xfrm>
          <a:prstGeom prst="rect">
            <a:avLst/>
          </a:prstGeom>
        </p:spPr>
      </p:pic>
      <p:sp>
        <p:nvSpPr>
          <p:cNvPr id="7" name="Title 1">
            <a:extLst>
              <a:ext uri="{FF2B5EF4-FFF2-40B4-BE49-F238E27FC236}">
                <a16:creationId xmlns:a16="http://schemas.microsoft.com/office/drawing/2014/main" id="{DE02597B-0D8A-43CF-B45A-C8AF39D18CA8}"/>
              </a:ext>
            </a:extLst>
          </p:cNvPr>
          <p:cNvSpPr>
            <a:spLocks noGrp="1"/>
          </p:cNvSpPr>
          <p:nvPr>
            <p:ph type="title"/>
          </p:nvPr>
        </p:nvSpPr>
        <p:spPr>
          <a:xfrm>
            <a:off x="1230580" y="300390"/>
            <a:ext cx="9443666" cy="841029"/>
          </a:xfrm>
        </p:spPr>
        <p:txBody>
          <a:bodyPr>
            <a:normAutofit/>
          </a:bodyPr>
          <a:lstStyle/>
          <a:p>
            <a:pPr algn="ctr"/>
            <a:r>
              <a:rPr lang="en-US" b="1" dirty="0"/>
              <a:t>Three Types of Learning</a:t>
            </a:r>
          </a:p>
        </p:txBody>
      </p:sp>
    </p:spTree>
    <p:extLst>
      <p:ext uri="{BB962C8B-B14F-4D97-AF65-F5344CB8AC3E}">
        <p14:creationId xmlns:p14="http://schemas.microsoft.com/office/powerpoint/2010/main" val="230253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a:extLst/>
          </p:cNvPr>
          <p:cNvGrpSpPr/>
          <p:nvPr/>
        </p:nvGrpSpPr>
        <p:grpSpPr>
          <a:xfrm>
            <a:off x="6818426" y="1842656"/>
            <a:ext cx="4641166" cy="4324519"/>
            <a:chOff x="3530599" y="1431004"/>
            <a:chExt cx="4321920" cy="4027053"/>
          </a:xfrm>
        </p:grpSpPr>
        <p:grpSp>
          <p:nvGrpSpPr>
            <p:cNvPr id="38" name="Group 21">
              <a:extLst/>
            </p:cNvPr>
            <p:cNvGrpSpPr/>
            <p:nvPr/>
          </p:nvGrpSpPr>
          <p:grpSpPr>
            <a:xfrm>
              <a:off x="4827076" y="3910758"/>
              <a:ext cx="1738440" cy="1547299"/>
              <a:chOff x="4925863" y="3923486"/>
              <a:chExt cx="1587734" cy="1413163"/>
            </a:xfrm>
          </p:grpSpPr>
          <p:sp>
            <p:nvSpPr>
              <p:cNvPr id="51" name="Oval 34">
                <a:extLst/>
              </p:cNvPr>
              <p:cNvSpPr/>
              <p:nvPr/>
            </p:nvSpPr>
            <p:spPr bwMode="gray">
              <a:xfrm>
                <a:off x="4993762" y="3923486"/>
                <a:ext cx="1413163" cy="1413163"/>
              </a:xfrm>
              <a:prstGeom prst="ellipse">
                <a:avLst/>
              </a:prstGeom>
              <a:solidFill>
                <a:schemeClr val="bg1">
                  <a:lumMod val="75000"/>
                  <a:alpha val="50000"/>
                </a:schemeClr>
              </a:solidFill>
              <a:ln w="6350" algn="ctr">
                <a:solidFill>
                  <a:schemeClr val="bg1">
                    <a:lumMod val="65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err="1">
                  <a:solidFill>
                    <a:srgbClr val="000000"/>
                  </a:solidFill>
                  <a:latin typeface="Calibri Light" panose="020F0302020204030204" pitchFamily="34" charset="0"/>
                  <a:ea typeface="Arial Unicode MS" pitchFamily="34" charset="-128"/>
                  <a:cs typeface="Arial Unicode MS" pitchFamily="34" charset="-128"/>
                </a:endParaRPr>
              </a:p>
            </p:txBody>
          </p:sp>
          <p:sp>
            <p:nvSpPr>
              <p:cNvPr id="52" name="TextBox 35">
                <a:extLst/>
              </p:cNvPr>
              <p:cNvSpPr txBox="1"/>
              <p:nvPr/>
            </p:nvSpPr>
            <p:spPr>
              <a:xfrm flipH="1">
                <a:off x="4925863" y="4582645"/>
                <a:ext cx="1587734" cy="152260"/>
              </a:xfrm>
              <a:prstGeom prst="rect">
                <a:avLst/>
              </a:prstGeom>
              <a:noFill/>
            </p:spPr>
            <p:txBody>
              <a:bodyPr wrap="square" lIns="0" tIns="0" rIns="0" bIns="0" rtlCol="0">
                <a:spAutoFit/>
              </a:bodyPr>
              <a:lstStyle/>
              <a:p>
                <a:pPr algn="ctr" defTabSz="1088449" fontAlgn="base">
                  <a:lnSpc>
                    <a:spcPts val="1300"/>
                  </a:lnSpc>
                  <a:spcBef>
                    <a:spcPct val="50000"/>
                  </a:spcBef>
                  <a:spcAft>
                    <a:spcPct val="0"/>
                  </a:spcAft>
                  <a:buClr>
                    <a:srgbClr val="F0AB00"/>
                  </a:buClr>
                  <a:buSzPct val="80000"/>
                  <a:defRPr/>
                </a:pPr>
                <a:r>
                  <a:rPr lang="en-US" sz="1400" b="1" kern="0" dirty="0">
                    <a:solidFill>
                      <a:srgbClr val="000000"/>
                    </a:solidFill>
                    <a:latin typeface="Calibri Light" panose="020F0302020204030204" pitchFamily="34" charset="0"/>
                    <a:ea typeface="Arial Unicode MS" pitchFamily="34" charset="-128"/>
                    <a:cs typeface="Arial Unicode MS" pitchFamily="34" charset="-128"/>
                  </a:rPr>
                  <a:t>REINFORCEMENT</a:t>
                </a:r>
              </a:p>
            </p:txBody>
          </p:sp>
        </p:grpSp>
        <p:sp>
          <p:nvSpPr>
            <p:cNvPr id="39" name="Arrow: Left 22">
              <a:extLst/>
            </p:cNvPr>
            <p:cNvSpPr/>
            <p:nvPr/>
          </p:nvSpPr>
          <p:spPr bwMode="gray">
            <a:xfrm rot="16200000">
              <a:off x="5432056" y="3582277"/>
              <a:ext cx="511175" cy="393700"/>
            </a:xfrm>
            <a:prstGeom prst="leftArrow">
              <a:avLst/>
            </a:prstGeom>
            <a:solidFill>
              <a:srgbClr val="F0AB00"/>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err="1">
                <a:solidFill>
                  <a:srgbClr val="000000"/>
                </a:solidFill>
                <a:latin typeface="Calibri Light" panose="020F0302020204030204" pitchFamily="34" charset="0"/>
                <a:ea typeface="Arial Unicode MS" pitchFamily="34" charset="-128"/>
                <a:cs typeface="Arial Unicode MS" pitchFamily="34" charset="-128"/>
              </a:endParaRPr>
            </a:p>
          </p:txBody>
        </p:sp>
        <p:grpSp>
          <p:nvGrpSpPr>
            <p:cNvPr id="40" name="Group 23">
              <a:extLst/>
            </p:cNvPr>
            <p:cNvGrpSpPr/>
            <p:nvPr/>
          </p:nvGrpSpPr>
          <p:grpSpPr>
            <a:xfrm>
              <a:off x="6305220" y="1431004"/>
              <a:ext cx="1547299" cy="1547299"/>
              <a:chOff x="6328234" y="1437349"/>
              <a:chExt cx="1413163" cy="1413163"/>
            </a:xfrm>
          </p:grpSpPr>
          <p:sp>
            <p:nvSpPr>
              <p:cNvPr id="49" name="Oval 32">
                <a:extLst/>
              </p:cNvPr>
              <p:cNvSpPr/>
              <p:nvPr/>
            </p:nvSpPr>
            <p:spPr bwMode="gray">
              <a:xfrm>
                <a:off x="6328234" y="1437349"/>
                <a:ext cx="1413163" cy="1413163"/>
              </a:xfrm>
              <a:prstGeom prst="ellipse">
                <a:avLst/>
              </a:prstGeom>
              <a:solidFill>
                <a:srgbClr val="A7DB8D"/>
              </a:solidFill>
              <a:ln w="6350" algn="ctr">
                <a:solidFill>
                  <a:schemeClr val="bg1">
                    <a:lumMod val="65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200" kern="0" dirty="0">
                  <a:solidFill>
                    <a:srgbClr val="000000"/>
                  </a:solidFill>
                  <a:latin typeface="Calibri Light" panose="020F0302020204030204" pitchFamily="34" charset="0"/>
                  <a:ea typeface="Arial Unicode MS" pitchFamily="34" charset="-128"/>
                  <a:cs typeface="Arial Unicode MS" pitchFamily="34" charset="-128"/>
                </a:endParaRPr>
              </a:p>
            </p:txBody>
          </p:sp>
          <p:sp>
            <p:nvSpPr>
              <p:cNvPr id="50" name="TextBox 33">
                <a:extLst/>
              </p:cNvPr>
              <p:cNvSpPr txBox="1"/>
              <p:nvPr/>
            </p:nvSpPr>
            <p:spPr>
              <a:xfrm flipH="1">
                <a:off x="6351227" y="2036208"/>
                <a:ext cx="1382743" cy="183185"/>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400" b="1" kern="0" dirty="0">
                    <a:solidFill>
                      <a:srgbClr val="000000"/>
                    </a:solidFill>
                    <a:latin typeface="Calibri Light" panose="020F0302020204030204" pitchFamily="34" charset="0"/>
                    <a:ea typeface="Arial Unicode MS" pitchFamily="34" charset="-128"/>
                    <a:cs typeface="Arial Unicode MS" pitchFamily="34" charset="-128"/>
                  </a:rPr>
                  <a:t>SUPERVISED</a:t>
                </a:r>
              </a:p>
            </p:txBody>
          </p:sp>
        </p:grpSp>
        <p:sp>
          <p:nvSpPr>
            <p:cNvPr id="41" name="Arrow: Left 24">
              <a:extLst/>
            </p:cNvPr>
            <p:cNvSpPr/>
            <p:nvPr/>
          </p:nvSpPr>
          <p:spPr bwMode="gray">
            <a:xfrm rot="9000000">
              <a:off x="6055927" y="2465858"/>
              <a:ext cx="511175" cy="393700"/>
            </a:xfrm>
            <a:prstGeom prst="leftArrow">
              <a:avLst/>
            </a:prstGeom>
            <a:solidFill>
              <a:srgbClr val="F0AB00"/>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err="1">
                <a:solidFill>
                  <a:srgbClr val="000000"/>
                </a:solidFill>
                <a:latin typeface="Calibri Light" panose="020F0302020204030204" pitchFamily="34" charset="0"/>
                <a:ea typeface="Arial Unicode MS" pitchFamily="34" charset="-128"/>
                <a:cs typeface="Arial Unicode MS" pitchFamily="34" charset="-128"/>
              </a:endParaRPr>
            </a:p>
          </p:txBody>
        </p:sp>
        <p:grpSp>
          <p:nvGrpSpPr>
            <p:cNvPr id="42" name="Group 25">
              <a:extLst/>
            </p:cNvPr>
            <p:cNvGrpSpPr/>
            <p:nvPr/>
          </p:nvGrpSpPr>
          <p:grpSpPr>
            <a:xfrm>
              <a:off x="3530599" y="1437353"/>
              <a:ext cx="1592508" cy="1547299"/>
              <a:chOff x="3612349" y="1479762"/>
              <a:chExt cx="1454453" cy="1413163"/>
            </a:xfrm>
          </p:grpSpPr>
          <p:sp>
            <p:nvSpPr>
              <p:cNvPr id="47" name="Oval 30">
                <a:extLst/>
              </p:cNvPr>
              <p:cNvSpPr/>
              <p:nvPr/>
            </p:nvSpPr>
            <p:spPr bwMode="gray">
              <a:xfrm>
                <a:off x="3612349" y="1479762"/>
                <a:ext cx="1413163" cy="1413163"/>
              </a:xfrm>
              <a:prstGeom prst="ellipse">
                <a:avLst/>
              </a:prstGeom>
              <a:solidFill>
                <a:schemeClr val="accent1">
                  <a:alpha val="50000"/>
                </a:schemeClr>
              </a:solidFill>
              <a:ln w="6350" algn="ctr">
                <a:solidFill>
                  <a:schemeClr val="bg1">
                    <a:lumMod val="65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200" kern="0" dirty="0">
                  <a:solidFill>
                    <a:srgbClr val="000000"/>
                  </a:solidFill>
                  <a:latin typeface="Calibri Light" panose="020F0302020204030204" pitchFamily="34" charset="0"/>
                  <a:ea typeface="Arial Unicode MS" pitchFamily="34" charset="-128"/>
                  <a:cs typeface="Arial Unicode MS" pitchFamily="34" charset="-128"/>
                </a:endParaRPr>
              </a:p>
            </p:txBody>
          </p:sp>
          <p:sp>
            <p:nvSpPr>
              <p:cNvPr id="48" name="TextBox 31">
                <a:extLst/>
              </p:cNvPr>
              <p:cNvSpPr txBox="1"/>
              <p:nvPr/>
            </p:nvSpPr>
            <p:spPr>
              <a:xfrm flipH="1">
                <a:off x="3612349" y="2094206"/>
                <a:ext cx="1454453" cy="183185"/>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400" b="1" kern="0" dirty="0">
                    <a:solidFill>
                      <a:srgbClr val="000000">
                        <a:lumMod val="85000"/>
                        <a:lumOff val="15000"/>
                      </a:srgbClr>
                    </a:solidFill>
                    <a:latin typeface="Calibri Light" panose="020F0302020204030204" pitchFamily="34" charset="0"/>
                    <a:ea typeface="Arial Unicode MS" pitchFamily="34" charset="-128"/>
                    <a:cs typeface="Arial Unicode MS" pitchFamily="34" charset="-128"/>
                  </a:rPr>
                  <a:t>UNSUPERVISED</a:t>
                </a:r>
              </a:p>
            </p:txBody>
          </p:sp>
        </p:grpSp>
        <p:sp>
          <p:nvSpPr>
            <p:cNvPr id="43" name="Arrow: Left 26">
              <a:extLst/>
            </p:cNvPr>
            <p:cNvSpPr/>
            <p:nvPr/>
          </p:nvSpPr>
          <p:spPr bwMode="gray">
            <a:xfrm rot="1935581">
              <a:off x="4809117" y="2461242"/>
              <a:ext cx="511175" cy="393700"/>
            </a:xfrm>
            <a:prstGeom prst="leftArrow">
              <a:avLst/>
            </a:prstGeom>
            <a:solidFill>
              <a:srgbClr val="F0AB00"/>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err="1">
                <a:solidFill>
                  <a:srgbClr val="000000"/>
                </a:solidFill>
                <a:latin typeface="Calibri Light" panose="020F0302020204030204" pitchFamily="34" charset="0"/>
                <a:ea typeface="Arial Unicode MS" pitchFamily="34" charset="-128"/>
                <a:cs typeface="Arial Unicode MS" pitchFamily="34" charset="-128"/>
              </a:endParaRPr>
            </a:p>
          </p:txBody>
        </p:sp>
        <p:grpSp>
          <p:nvGrpSpPr>
            <p:cNvPr id="44" name="Group 27">
              <a:extLst/>
            </p:cNvPr>
            <p:cNvGrpSpPr/>
            <p:nvPr/>
          </p:nvGrpSpPr>
          <p:grpSpPr>
            <a:xfrm>
              <a:off x="4981062" y="2361437"/>
              <a:ext cx="1423352" cy="1413163"/>
              <a:chOff x="4981062" y="2361437"/>
              <a:chExt cx="1423352" cy="1413163"/>
            </a:xfrm>
          </p:grpSpPr>
          <p:sp>
            <p:nvSpPr>
              <p:cNvPr id="45" name="Oval 28">
                <a:extLst/>
              </p:cNvPr>
              <p:cNvSpPr/>
              <p:nvPr/>
            </p:nvSpPr>
            <p:spPr bwMode="gray">
              <a:xfrm>
                <a:off x="4981062" y="2361437"/>
                <a:ext cx="1413163" cy="1413163"/>
              </a:xfrm>
              <a:prstGeom prst="ellipse">
                <a:avLst/>
              </a:prstGeom>
              <a:solidFill>
                <a:schemeClr val="bg1">
                  <a:lumMod val="50000"/>
                </a:schemeClr>
              </a:solidFill>
              <a:ln w="19050" algn="ctr">
                <a:solidFill>
                  <a:schemeClr val="tx1">
                    <a:lumMod val="50000"/>
                    <a:lumOff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b="1" kern="0" dirty="0">
                  <a:solidFill>
                    <a:srgbClr val="FFFFFF"/>
                  </a:solidFill>
                  <a:latin typeface="Calibri Light" panose="020F0302020204030204" pitchFamily="34" charset="0"/>
                  <a:ea typeface="Arial Unicode MS" pitchFamily="34" charset="-128"/>
                  <a:cs typeface="Arial Unicode MS" pitchFamily="34" charset="-128"/>
                </a:endParaRPr>
              </a:p>
            </p:txBody>
          </p:sp>
          <p:sp>
            <p:nvSpPr>
              <p:cNvPr id="46" name="TextBox 29">
                <a:extLst/>
              </p:cNvPr>
              <p:cNvSpPr txBox="1"/>
              <p:nvPr/>
            </p:nvSpPr>
            <p:spPr>
              <a:xfrm flipH="1">
                <a:off x="5021670" y="2892925"/>
                <a:ext cx="1382744" cy="420187"/>
              </a:xfrm>
              <a:prstGeom prst="rect">
                <a:avLst/>
              </a:prstGeom>
              <a:noFill/>
            </p:spPr>
            <p:txBody>
              <a:bodyPr wrap="square" lIns="0" tIns="0" rIns="0" bIns="0" rtlCol="0">
                <a:spAutoFit/>
              </a:bodyPr>
              <a:lstStyle/>
              <a:p>
                <a:pPr algn="ctr" defTabSz="1088449" fontAlgn="base">
                  <a:lnSpc>
                    <a:spcPts val="1799"/>
                  </a:lnSpc>
                  <a:spcAft>
                    <a:spcPct val="0"/>
                  </a:spcAft>
                  <a:buClr>
                    <a:srgbClr val="F0AB00"/>
                  </a:buClr>
                  <a:buSzPct val="80000"/>
                  <a:defRPr/>
                </a:pPr>
                <a:r>
                  <a:rPr lang="en-US" sz="2799" b="1" kern="0" dirty="0">
                    <a:solidFill>
                      <a:srgbClr val="FFFFFF"/>
                    </a:solidFill>
                    <a:latin typeface="Calibri Light" panose="020F0302020204030204" pitchFamily="34" charset="0"/>
                    <a:ea typeface="Arial Unicode MS" pitchFamily="34" charset="-128"/>
                    <a:cs typeface="Arial Unicode MS" pitchFamily="34" charset="-128"/>
                  </a:rPr>
                  <a:t>ML</a:t>
                </a:r>
              </a:p>
              <a:p>
                <a:pPr algn="ctr" defTabSz="1088449" fontAlgn="base">
                  <a:lnSpc>
                    <a:spcPts val="1799"/>
                  </a:lnSpc>
                  <a:spcAft>
                    <a:spcPct val="0"/>
                  </a:spcAft>
                  <a:buClr>
                    <a:srgbClr val="F0AB00"/>
                  </a:buClr>
                  <a:buSzPct val="80000"/>
                  <a:defRPr/>
                </a:pPr>
                <a:r>
                  <a:rPr lang="en-US" sz="1400" b="1" kern="0" dirty="0">
                    <a:solidFill>
                      <a:srgbClr val="FFFFFF"/>
                    </a:solidFill>
                    <a:latin typeface="Calibri Light" panose="020F0302020204030204" pitchFamily="34" charset="0"/>
                    <a:ea typeface="Arial Unicode MS" pitchFamily="34" charset="-128"/>
                    <a:cs typeface="Arial Unicode MS" pitchFamily="34" charset="-128"/>
                  </a:rPr>
                  <a:t>Applications</a:t>
                </a:r>
              </a:p>
            </p:txBody>
          </p:sp>
        </p:grpSp>
      </p:grpSp>
      <p:sp>
        <p:nvSpPr>
          <p:cNvPr id="53" name="Text Placeholder 10">
            <a:extLst/>
          </p:cNvPr>
          <p:cNvSpPr txBox="1">
            <a:spLocks/>
          </p:cNvSpPr>
          <p:nvPr/>
        </p:nvSpPr>
        <p:spPr>
          <a:xfrm>
            <a:off x="529740" y="1637718"/>
            <a:ext cx="5556881" cy="3076965"/>
          </a:xfrm>
          <a:prstGeom prst="rect">
            <a:avLst/>
          </a:prstGeom>
        </p:spPr>
        <p:txBody>
          <a:bodyPr lIns="0" tIns="0" rIns="0" bIns="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1088231">
              <a:spcBef>
                <a:spcPts val="300"/>
              </a:spcBef>
              <a:spcAft>
                <a:spcPts val="300"/>
              </a:spcAft>
              <a:buClr>
                <a:srgbClr val="F0AB00"/>
              </a:buClr>
              <a:defRPr/>
            </a:pPr>
            <a:r>
              <a:rPr lang="en-US" sz="1999" b="1" dirty="0">
                <a:solidFill>
                  <a:srgbClr val="000000"/>
                </a:solidFill>
                <a:latin typeface="Calibri Light" panose="020F0302020204030204" pitchFamily="34" charset="0"/>
              </a:rPr>
              <a:t>ML applications fall into three broad contexts</a:t>
            </a:r>
          </a:p>
          <a:p>
            <a:pPr marL="179910" lvl="1" indent="-179910" defTabSz="1088231">
              <a:spcBef>
                <a:spcPts val="300"/>
              </a:spcBef>
              <a:spcAft>
                <a:spcPts val="300"/>
              </a:spcAft>
              <a:buClr>
                <a:srgbClr val="F0AB00"/>
              </a:buClr>
              <a:defRPr/>
            </a:pPr>
            <a:r>
              <a:rPr lang="en-US" sz="1799" dirty="0">
                <a:solidFill>
                  <a:srgbClr val="000000"/>
                </a:solidFill>
                <a:latin typeface="Calibri Light" panose="020F0302020204030204" pitchFamily="34" charset="0"/>
              </a:rPr>
              <a:t>Supervised learning</a:t>
            </a:r>
          </a:p>
          <a:p>
            <a:pPr marL="358667" lvl="2" indent="-179334" defTabSz="1088231">
              <a:spcAft>
                <a:spcPts val="300"/>
              </a:spcAft>
              <a:buClr>
                <a:srgbClr val="000000"/>
              </a:buClr>
              <a:defRPr/>
            </a:pPr>
            <a:r>
              <a:rPr lang="en-US" sz="1799" dirty="0">
                <a:solidFill>
                  <a:srgbClr val="000000"/>
                </a:solidFill>
                <a:latin typeface="Calibri Light" panose="020F0302020204030204" pitchFamily="34" charset="0"/>
              </a:rPr>
              <a:t>Dataset + labels/annotations</a:t>
            </a:r>
          </a:p>
          <a:p>
            <a:pPr marL="179910" lvl="1" indent="-179910" defTabSz="1088231">
              <a:spcBef>
                <a:spcPts val="300"/>
              </a:spcBef>
              <a:spcAft>
                <a:spcPts val="300"/>
              </a:spcAft>
              <a:buClr>
                <a:srgbClr val="F0AB00"/>
              </a:buClr>
              <a:defRPr/>
            </a:pPr>
            <a:r>
              <a:rPr lang="en-US" sz="1799" dirty="0">
                <a:solidFill>
                  <a:srgbClr val="000000"/>
                </a:solidFill>
                <a:latin typeface="Calibri Light" panose="020F0302020204030204" pitchFamily="34" charset="0"/>
              </a:rPr>
              <a:t>Unsupervised learning</a:t>
            </a:r>
          </a:p>
          <a:p>
            <a:pPr marL="358667" lvl="2" indent="-179334" defTabSz="1088231">
              <a:spcAft>
                <a:spcPts val="300"/>
              </a:spcAft>
              <a:buClr>
                <a:srgbClr val="000000"/>
              </a:buClr>
              <a:defRPr/>
            </a:pPr>
            <a:r>
              <a:rPr lang="en-US" sz="1799" dirty="0">
                <a:solidFill>
                  <a:srgbClr val="000000"/>
                </a:solidFill>
                <a:latin typeface="Calibri Light" panose="020F0302020204030204" pitchFamily="34" charset="0"/>
              </a:rPr>
              <a:t>Dataset </a:t>
            </a:r>
            <a:r>
              <a:rPr lang="en-US" sz="1799" dirty="0">
                <a:solidFill>
                  <a:srgbClr val="FFFFFF">
                    <a:lumMod val="75000"/>
                  </a:srgbClr>
                </a:solidFill>
                <a:latin typeface="Calibri Light" panose="020F0302020204030204" pitchFamily="34" charset="0"/>
              </a:rPr>
              <a:t>(without labels/annotations)</a:t>
            </a:r>
          </a:p>
          <a:p>
            <a:pPr marL="179910" lvl="1" indent="-179910" defTabSz="1088231">
              <a:spcBef>
                <a:spcPts val="300"/>
              </a:spcBef>
              <a:spcAft>
                <a:spcPts val="300"/>
              </a:spcAft>
              <a:buClr>
                <a:srgbClr val="F0AB00"/>
              </a:buClr>
              <a:defRPr/>
            </a:pPr>
            <a:r>
              <a:rPr lang="en-US" sz="1799" dirty="0">
                <a:solidFill>
                  <a:srgbClr val="000000"/>
                </a:solidFill>
                <a:latin typeface="Calibri Light" panose="020F0302020204030204" pitchFamily="34" charset="0"/>
              </a:rPr>
              <a:t>Reinforcement learning</a:t>
            </a:r>
          </a:p>
          <a:p>
            <a:pPr marL="358667" lvl="2" indent="-179334" defTabSz="1088231">
              <a:spcAft>
                <a:spcPts val="300"/>
              </a:spcAft>
              <a:buClr>
                <a:srgbClr val="000000"/>
              </a:buClr>
              <a:defRPr/>
            </a:pPr>
            <a:r>
              <a:rPr lang="en-US" sz="1799" dirty="0">
                <a:solidFill>
                  <a:srgbClr val="000000"/>
                </a:solidFill>
                <a:latin typeface="Calibri Light" panose="020F0302020204030204" pitchFamily="34" charset="0"/>
              </a:rPr>
              <a:t>No initial dataset </a:t>
            </a:r>
          </a:p>
          <a:p>
            <a:pPr marL="539730" lvl="3" indent="-179910" defTabSz="1088231">
              <a:spcAft>
                <a:spcPts val="300"/>
              </a:spcAft>
              <a:buClr>
                <a:srgbClr val="000000"/>
              </a:buClr>
              <a:defRPr/>
            </a:pPr>
            <a:r>
              <a:rPr lang="en-US" dirty="0">
                <a:solidFill>
                  <a:srgbClr val="000000"/>
                </a:solidFill>
                <a:latin typeface="Calibri Light" panose="020F0302020204030204" pitchFamily="34" charset="0"/>
              </a:rPr>
              <a:t>Dataset accumulated with experience </a:t>
            </a:r>
          </a:p>
          <a:p>
            <a:pPr marL="539730" lvl="3" indent="-179910" defTabSz="1088231">
              <a:spcAft>
                <a:spcPts val="300"/>
              </a:spcAft>
              <a:buClr>
                <a:srgbClr val="000000"/>
              </a:buClr>
              <a:defRPr/>
            </a:pPr>
            <a:r>
              <a:rPr lang="en-US" dirty="0">
                <a:solidFill>
                  <a:srgbClr val="000000"/>
                </a:solidFill>
                <a:latin typeface="Calibri Light" panose="020F0302020204030204" pitchFamily="34" charset="0"/>
              </a:rPr>
              <a:t>ML agents interact with environment (trial and error)</a:t>
            </a:r>
          </a:p>
        </p:txBody>
      </p:sp>
      <p:sp>
        <p:nvSpPr>
          <p:cNvPr id="22" name="Title 1">
            <a:extLst>
              <a:ext uri="{FF2B5EF4-FFF2-40B4-BE49-F238E27FC236}">
                <a16:creationId xmlns:a16="http://schemas.microsoft.com/office/drawing/2014/main" id="{EABEE1B4-06B5-47B6-A737-AA73266BC58B}"/>
              </a:ext>
            </a:extLst>
          </p:cNvPr>
          <p:cNvSpPr>
            <a:spLocks noGrp="1"/>
          </p:cNvSpPr>
          <p:nvPr>
            <p:ph type="title"/>
          </p:nvPr>
        </p:nvSpPr>
        <p:spPr>
          <a:xfrm>
            <a:off x="1230580" y="300390"/>
            <a:ext cx="9443666" cy="841029"/>
          </a:xfrm>
        </p:spPr>
        <p:txBody>
          <a:bodyPr>
            <a:normAutofit/>
          </a:bodyPr>
          <a:lstStyle/>
          <a:p>
            <a:pPr algn="ctr"/>
            <a:r>
              <a:rPr lang="en-US" sz="4399" dirty="0"/>
              <a:t>Three Types of Learning</a:t>
            </a:r>
          </a:p>
        </p:txBody>
      </p:sp>
    </p:spTree>
    <p:extLst>
      <p:ext uri="{BB962C8B-B14F-4D97-AF65-F5344CB8AC3E}">
        <p14:creationId xmlns:p14="http://schemas.microsoft.com/office/powerpoint/2010/main" val="64731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6918" y="359469"/>
            <a:ext cx="11183564" cy="676932"/>
          </a:xfrm>
        </p:spPr>
        <p:txBody>
          <a:bodyPr/>
          <a:lstStyle/>
          <a:p>
            <a:r>
              <a:rPr lang="en-US" sz="4399" dirty="0">
                <a:cs typeface="Calibri Light" panose="020F0302020204030204" pitchFamily="34" charset="0"/>
              </a:rPr>
              <a:t>Supervised Learning</a:t>
            </a:r>
          </a:p>
        </p:txBody>
      </p:sp>
      <p:pic>
        <p:nvPicPr>
          <p:cNvPr id="20" name="Picture 1">
            <a:extLst/>
          </p:cNvPr>
          <p:cNvPicPr>
            <a:picLocks noChangeAspect="1"/>
          </p:cNvPicPr>
          <p:nvPr/>
        </p:nvPicPr>
        <p:blipFill>
          <a:blip r:embed="rId2"/>
          <a:stretch>
            <a:fillRect/>
          </a:stretch>
        </p:blipFill>
        <p:spPr>
          <a:xfrm>
            <a:off x="1060769" y="2673630"/>
            <a:ext cx="3952283" cy="3820364"/>
          </a:xfrm>
          <a:prstGeom prst="rect">
            <a:avLst/>
          </a:prstGeom>
        </p:spPr>
      </p:pic>
      <p:pic>
        <p:nvPicPr>
          <p:cNvPr id="21" name="Picture 43">
            <a:extLst/>
          </p:cNvPr>
          <p:cNvPicPr>
            <a:picLocks noChangeAspect="1"/>
          </p:cNvPicPr>
          <p:nvPr/>
        </p:nvPicPr>
        <p:blipFill>
          <a:blip r:embed="rId3"/>
          <a:stretch>
            <a:fillRect/>
          </a:stretch>
        </p:blipFill>
        <p:spPr>
          <a:xfrm>
            <a:off x="5721110" y="1865659"/>
            <a:ext cx="3876111" cy="3800798"/>
          </a:xfrm>
          <a:prstGeom prst="rect">
            <a:avLst/>
          </a:prstGeom>
        </p:spPr>
      </p:pic>
      <p:pic>
        <p:nvPicPr>
          <p:cNvPr id="22" name="Picture 44">
            <a:extLst/>
          </p:cNvPr>
          <p:cNvPicPr>
            <a:picLocks noChangeAspect="1"/>
          </p:cNvPicPr>
          <p:nvPr/>
        </p:nvPicPr>
        <p:blipFill>
          <a:blip r:embed="rId4"/>
          <a:stretch>
            <a:fillRect/>
          </a:stretch>
        </p:blipFill>
        <p:spPr>
          <a:xfrm>
            <a:off x="9779852" y="610652"/>
            <a:ext cx="1728480" cy="1688337"/>
          </a:xfrm>
          <a:prstGeom prst="rect">
            <a:avLst/>
          </a:prstGeom>
        </p:spPr>
      </p:pic>
      <p:pic>
        <p:nvPicPr>
          <p:cNvPr id="23" name="Picture 46">
            <a:extLst/>
          </p:cNvPr>
          <p:cNvPicPr>
            <a:picLocks noChangeAspect="1"/>
          </p:cNvPicPr>
          <p:nvPr/>
        </p:nvPicPr>
        <p:blipFill>
          <a:blip r:embed="rId5"/>
          <a:stretch>
            <a:fillRect/>
          </a:stretch>
        </p:blipFill>
        <p:spPr>
          <a:xfrm>
            <a:off x="9799438" y="4844161"/>
            <a:ext cx="1736487" cy="1687385"/>
          </a:xfrm>
          <a:prstGeom prst="rect">
            <a:avLst/>
          </a:prstGeom>
        </p:spPr>
      </p:pic>
      <p:sp>
        <p:nvSpPr>
          <p:cNvPr id="24" name="TextBox 40">
            <a:extLst/>
          </p:cNvPr>
          <p:cNvSpPr txBox="1"/>
          <p:nvPr/>
        </p:nvSpPr>
        <p:spPr>
          <a:xfrm>
            <a:off x="5721112" y="5657809"/>
            <a:ext cx="3861296" cy="224619"/>
          </a:xfrm>
          <a:prstGeom prst="rect">
            <a:avLst/>
          </a:prstGeom>
        </p:spPr>
        <p:style>
          <a:lnRef idx="2">
            <a:schemeClr val="dk1"/>
          </a:lnRef>
          <a:fillRef idx="1">
            <a:schemeClr val="lt1"/>
          </a:fillRef>
          <a:effectRef idx="0">
            <a:schemeClr val="dk1"/>
          </a:effectRef>
          <a:fontRef idx="minor">
            <a:schemeClr val="dk1"/>
          </a:fontRef>
        </p:style>
        <p:txBody>
          <a:bodyPr wrap="square" lIns="0" tIns="27425" rIns="0" bIns="27425" rtlCol="0">
            <a:spAutoFit/>
          </a:bodyPr>
          <a:lstStyle/>
          <a:p>
            <a:pPr algn="ctr" defTabSz="1088449" fontAlgn="base">
              <a:spcBef>
                <a:spcPts val="1200"/>
              </a:spcBef>
              <a:spcAft>
                <a:spcPts val="1200"/>
              </a:spcAft>
              <a:buClr>
                <a:srgbClr val="F0AB00"/>
              </a:buClr>
              <a:buSzPct val="80000"/>
              <a:defRPr/>
            </a:pPr>
            <a:r>
              <a:rPr lang="en-US" sz="1100" kern="0" dirty="0">
                <a:solidFill>
                  <a:srgbClr val="FF0000"/>
                </a:solidFill>
                <a:latin typeface="Calibri Light" panose="020F0302020204030204" pitchFamily="34" charset="0"/>
                <a:ea typeface="Arial Unicode MS" pitchFamily="34" charset="-128"/>
                <a:cs typeface="Arial Unicode MS" pitchFamily="34" charset="-128"/>
              </a:rPr>
              <a:t>label #1:</a:t>
            </a:r>
            <a:r>
              <a:rPr lang="en-US" sz="1100" kern="0" dirty="0">
                <a:solidFill>
                  <a:srgbClr val="000000"/>
                </a:solidFill>
                <a:latin typeface="Calibri Light" panose="020F0302020204030204" pitchFamily="34" charset="0"/>
                <a:ea typeface="Arial Unicode MS" pitchFamily="34" charset="-128"/>
                <a:cs typeface="Arial Unicode MS" pitchFamily="34" charset="-128"/>
              </a:rPr>
              <a:t>  8, ‘eight’, </a:t>
            </a:r>
            <a:r>
              <a:rPr lang="en-US" sz="900" kern="0" dirty="0">
                <a:solidFill>
                  <a:srgbClr val="000000"/>
                </a:solidFill>
                <a:latin typeface="Calibri Light" panose="020F0302020204030204" pitchFamily="34" charset="0"/>
                <a:ea typeface="Arial Unicode MS" pitchFamily="34" charset="-128"/>
                <a:cs typeface="Arial Unicode MS" pitchFamily="34" charset="-128"/>
              </a:rPr>
              <a:t>[ </a:t>
            </a:r>
            <a:r>
              <a:rPr lang="en-US" sz="900" kern="0" dirty="0">
                <a:solidFill>
                  <a:srgbClr val="000000">
                    <a:lumMod val="50000"/>
                    <a:lumOff val="50000"/>
                  </a:srgbClr>
                </a:solidFill>
                <a:latin typeface="Calibri Light" panose="020F0302020204030204" pitchFamily="34" charset="0"/>
                <a:ea typeface="Arial Unicode MS" pitchFamily="34" charset="-128"/>
                <a:cs typeface="Arial Unicode MS" pitchFamily="34" charset="-128"/>
              </a:rPr>
              <a:t>0, 0, 0, 0, 0, 0, 0, 0, </a:t>
            </a:r>
            <a:r>
              <a:rPr lang="en-US" sz="1050" b="1" kern="0" dirty="0">
                <a:solidFill>
                  <a:srgbClr val="000000"/>
                </a:solidFill>
                <a:latin typeface="Calibri Light" panose="020F0302020204030204" pitchFamily="34" charset="0"/>
                <a:ea typeface="Arial Unicode MS" pitchFamily="34" charset="-128"/>
                <a:cs typeface="Arial Unicode MS" pitchFamily="34" charset="-128"/>
              </a:rPr>
              <a:t>1</a:t>
            </a:r>
            <a:r>
              <a:rPr lang="en-US" sz="900" kern="0" dirty="0">
                <a:solidFill>
                  <a:srgbClr val="000000">
                    <a:lumMod val="50000"/>
                    <a:lumOff val="50000"/>
                  </a:srgbClr>
                </a:solidFill>
                <a:latin typeface="Calibri Light" panose="020F0302020204030204" pitchFamily="34" charset="0"/>
                <a:ea typeface="Arial Unicode MS" pitchFamily="34" charset="-128"/>
                <a:cs typeface="Arial Unicode MS" pitchFamily="34" charset="-128"/>
              </a:rPr>
              <a:t>, 0 </a:t>
            </a:r>
            <a:r>
              <a:rPr lang="en-US" sz="900" kern="0" dirty="0">
                <a:solidFill>
                  <a:srgbClr val="000000"/>
                </a:solidFill>
                <a:latin typeface="Calibri Light" panose="020F0302020204030204" pitchFamily="34" charset="0"/>
                <a:ea typeface="Arial Unicode MS" pitchFamily="34" charset="-128"/>
                <a:cs typeface="Arial Unicode MS" pitchFamily="34" charset="-128"/>
              </a:rPr>
              <a:t>]</a:t>
            </a:r>
            <a:endParaRPr lang="en-US" sz="1100" kern="0" dirty="0">
              <a:solidFill>
                <a:srgbClr val="000000"/>
              </a:solidFill>
              <a:latin typeface="Calibri Light" panose="020F0302020204030204" pitchFamily="34" charset="0"/>
              <a:ea typeface="Arial Unicode MS" pitchFamily="34" charset="-128"/>
              <a:cs typeface="Arial Unicode MS" pitchFamily="34" charset="-128"/>
            </a:endParaRPr>
          </a:p>
        </p:txBody>
      </p:sp>
      <p:sp>
        <p:nvSpPr>
          <p:cNvPr id="25" name="TextBox 3">
            <a:extLst/>
          </p:cNvPr>
          <p:cNvSpPr txBox="1"/>
          <p:nvPr/>
        </p:nvSpPr>
        <p:spPr>
          <a:xfrm>
            <a:off x="7735564" y="4665355"/>
            <a:ext cx="668041" cy="738472"/>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1200" b="1" kern="0" dirty="0">
                <a:solidFill>
                  <a:srgbClr val="000000"/>
                </a:solidFill>
                <a:latin typeface="Calibri Light" panose="020F0302020204030204" pitchFamily="34" charset="0"/>
                <a:ea typeface="Arial Unicode MS" pitchFamily="34" charset="-128"/>
                <a:cs typeface="Arial Unicode MS" pitchFamily="34" charset="-128"/>
              </a:rPr>
              <a:t>.</a:t>
            </a:r>
          </a:p>
          <a:p>
            <a:pPr defTabSz="1088449" fontAlgn="base">
              <a:spcBef>
                <a:spcPct val="50000"/>
              </a:spcBef>
              <a:spcAft>
                <a:spcPct val="0"/>
              </a:spcAft>
              <a:buClr>
                <a:srgbClr val="F0AB00"/>
              </a:buClr>
              <a:buSzPct val="80000"/>
              <a:defRPr/>
            </a:pPr>
            <a:r>
              <a:rPr lang="en-US" sz="1200" b="1" kern="0" dirty="0">
                <a:solidFill>
                  <a:srgbClr val="000000"/>
                </a:solidFill>
                <a:latin typeface="Calibri Light" panose="020F0302020204030204" pitchFamily="34" charset="0"/>
                <a:ea typeface="Arial Unicode MS" pitchFamily="34" charset="-128"/>
                <a:cs typeface="Arial Unicode MS" pitchFamily="34" charset="-128"/>
              </a:rPr>
              <a:t>.</a:t>
            </a:r>
          </a:p>
          <a:p>
            <a:pPr defTabSz="1088449" fontAlgn="base">
              <a:spcBef>
                <a:spcPct val="50000"/>
              </a:spcBef>
              <a:spcAft>
                <a:spcPct val="0"/>
              </a:spcAft>
              <a:buClr>
                <a:srgbClr val="F0AB00"/>
              </a:buClr>
              <a:buSzPct val="80000"/>
              <a:defRPr/>
            </a:pPr>
            <a:r>
              <a:rPr lang="en-US" sz="1200" b="1" kern="0" dirty="0">
                <a:solidFill>
                  <a:srgbClr val="000000"/>
                </a:solidFill>
                <a:latin typeface="Calibri Light" panose="020F0302020204030204" pitchFamily="34" charset="0"/>
                <a:ea typeface="Arial Unicode MS" pitchFamily="34" charset="-128"/>
                <a:cs typeface="Arial Unicode MS" pitchFamily="34" charset="-128"/>
              </a:rPr>
              <a:t>.</a:t>
            </a:r>
          </a:p>
        </p:txBody>
      </p:sp>
      <p:sp>
        <p:nvSpPr>
          <p:cNvPr id="26" name="TextBox 4">
            <a:extLst/>
          </p:cNvPr>
          <p:cNvSpPr txBox="1"/>
          <p:nvPr/>
        </p:nvSpPr>
        <p:spPr>
          <a:xfrm>
            <a:off x="5733986" y="1888840"/>
            <a:ext cx="1130058" cy="21851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400" kern="0" dirty="0">
                <a:solidFill>
                  <a:srgbClr val="000000"/>
                </a:solidFill>
                <a:latin typeface="Calibri Light" panose="020F0302020204030204" pitchFamily="34" charset="0"/>
                <a:ea typeface="Arial Unicode MS" pitchFamily="34" charset="-128"/>
                <a:cs typeface="Arial Unicode MS" pitchFamily="34" charset="-128"/>
              </a:rPr>
              <a:t>sample #1</a:t>
            </a:r>
          </a:p>
        </p:txBody>
      </p:sp>
      <p:pic>
        <p:nvPicPr>
          <p:cNvPr id="27" name="Picture 45">
            <a:extLst/>
          </p:cNvPr>
          <p:cNvPicPr>
            <a:picLocks noChangeAspect="1"/>
          </p:cNvPicPr>
          <p:nvPr/>
        </p:nvPicPr>
        <p:blipFill>
          <a:blip r:embed="rId6"/>
          <a:stretch>
            <a:fillRect/>
          </a:stretch>
        </p:blipFill>
        <p:spPr>
          <a:xfrm>
            <a:off x="9789241" y="2470077"/>
            <a:ext cx="1726709" cy="1682150"/>
          </a:xfrm>
          <a:prstGeom prst="rect">
            <a:avLst/>
          </a:prstGeom>
          <a:effectLst/>
        </p:spPr>
      </p:pic>
      <p:pic>
        <p:nvPicPr>
          <p:cNvPr id="28" name="Picture 5">
            <a:extLst/>
          </p:cNvPr>
          <p:cNvPicPr>
            <a:picLocks noChangeAspect="1"/>
          </p:cNvPicPr>
          <p:nvPr/>
        </p:nvPicPr>
        <p:blipFill>
          <a:blip r:embed="rId7"/>
          <a:stretch>
            <a:fillRect/>
          </a:stretch>
        </p:blipFill>
        <p:spPr>
          <a:xfrm>
            <a:off x="9787471" y="6527330"/>
            <a:ext cx="1742887" cy="153481"/>
          </a:xfrm>
          <a:prstGeom prst="rect">
            <a:avLst/>
          </a:prstGeom>
        </p:spPr>
      </p:pic>
      <p:pic>
        <p:nvPicPr>
          <p:cNvPr id="29" name="Picture 8">
            <a:extLst/>
          </p:cNvPr>
          <p:cNvPicPr>
            <a:picLocks noChangeAspect="1"/>
          </p:cNvPicPr>
          <p:nvPr/>
        </p:nvPicPr>
        <p:blipFill>
          <a:blip r:embed="rId8"/>
          <a:stretch>
            <a:fillRect/>
          </a:stretch>
        </p:blipFill>
        <p:spPr>
          <a:xfrm>
            <a:off x="9779852" y="2296640"/>
            <a:ext cx="1733564" cy="143397"/>
          </a:xfrm>
          <a:prstGeom prst="rect">
            <a:avLst/>
          </a:prstGeom>
        </p:spPr>
      </p:pic>
      <p:pic>
        <p:nvPicPr>
          <p:cNvPr id="30" name="Picture 9">
            <a:extLst/>
          </p:cNvPr>
          <p:cNvPicPr>
            <a:picLocks noChangeAspect="1"/>
          </p:cNvPicPr>
          <p:nvPr/>
        </p:nvPicPr>
        <p:blipFill>
          <a:blip r:embed="rId9"/>
          <a:stretch>
            <a:fillRect/>
          </a:stretch>
        </p:blipFill>
        <p:spPr>
          <a:xfrm>
            <a:off x="9787471" y="4165604"/>
            <a:ext cx="1728480" cy="144778"/>
          </a:xfrm>
          <a:prstGeom prst="rect">
            <a:avLst/>
          </a:prstGeom>
        </p:spPr>
      </p:pic>
      <p:sp>
        <p:nvSpPr>
          <p:cNvPr id="31" name="TextBox 55">
            <a:extLst/>
          </p:cNvPr>
          <p:cNvSpPr txBox="1"/>
          <p:nvPr/>
        </p:nvSpPr>
        <p:spPr>
          <a:xfrm>
            <a:off x="9788394" y="619023"/>
            <a:ext cx="265545" cy="15384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000" kern="0" dirty="0">
                <a:solidFill>
                  <a:srgbClr val="000000"/>
                </a:solidFill>
                <a:latin typeface="Calibri Light" panose="020F0302020204030204" pitchFamily="34" charset="0"/>
                <a:ea typeface="Arial Unicode MS" pitchFamily="34" charset="-128"/>
                <a:cs typeface="Arial Unicode MS" pitchFamily="34" charset="-128"/>
              </a:rPr>
              <a:t>2</a:t>
            </a:r>
          </a:p>
        </p:txBody>
      </p:sp>
      <p:sp>
        <p:nvSpPr>
          <p:cNvPr id="32" name="TextBox 56">
            <a:extLst/>
          </p:cNvPr>
          <p:cNvSpPr txBox="1"/>
          <p:nvPr/>
        </p:nvSpPr>
        <p:spPr>
          <a:xfrm>
            <a:off x="9788394" y="2473049"/>
            <a:ext cx="326122" cy="15384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000" kern="0" dirty="0">
                <a:solidFill>
                  <a:srgbClr val="000000"/>
                </a:solidFill>
                <a:latin typeface="Calibri Light" panose="020F0302020204030204" pitchFamily="34" charset="0"/>
                <a:ea typeface="Arial Unicode MS" pitchFamily="34" charset="-128"/>
                <a:cs typeface="Arial Unicode MS" pitchFamily="34" charset="-128"/>
              </a:rPr>
              <a:t>3</a:t>
            </a:r>
          </a:p>
        </p:txBody>
      </p:sp>
      <p:sp>
        <p:nvSpPr>
          <p:cNvPr id="33" name="TextBox 57">
            <a:extLst/>
          </p:cNvPr>
          <p:cNvSpPr txBox="1"/>
          <p:nvPr/>
        </p:nvSpPr>
        <p:spPr>
          <a:xfrm>
            <a:off x="9810420" y="4857387"/>
            <a:ext cx="326122" cy="15384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000" kern="0" dirty="0">
                <a:solidFill>
                  <a:srgbClr val="000000"/>
                </a:solidFill>
                <a:latin typeface="Calibri Light" panose="020F0302020204030204" pitchFamily="34" charset="0"/>
                <a:ea typeface="Arial Unicode MS" pitchFamily="34" charset="-128"/>
                <a:cs typeface="Arial Unicode MS" pitchFamily="34" charset="-128"/>
              </a:rPr>
              <a:t>N</a:t>
            </a:r>
          </a:p>
        </p:txBody>
      </p:sp>
      <p:sp>
        <p:nvSpPr>
          <p:cNvPr id="34" name="TextBox 10">
            <a:extLst/>
          </p:cNvPr>
          <p:cNvSpPr txBox="1"/>
          <p:nvPr/>
        </p:nvSpPr>
        <p:spPr>
          <a:xfrm rot="5400000">
            <a:off x="10697596" y="4360720"/>
            <a:ext cx="323766"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2799" b="1" kern="0" dirty="0">
                <a:solidFill>
                  <a:srgbClr val="000000"/>
                </a:solidFill>
                <a:latin typeface="Calibri Light" panose="020F0302020204030204" pitchFamily="34" charset="0"/>
                <a:ea typeface="Arial Unicode MS" pitchFamily="34" charset="-128"/>
                <a:cs typeface="Arial Unicode MS" pitchFamily="34" charset="-128"/>
              </a:rPr>
              <a:t>…</a:t>
            </a:r>
          </a:p>
        </p:txBody>
      </p:sp>
      <p:sp>
        <p:nvSpPr>
          <p:cNvPr id="35" name="Left Brace 11">
            <a:extLst/>
          </p:cNvPr>
          <p:cNvSpPr/>
          <p:nvPr/>
        </p:nvSpPr>
        <p:spPr>
          <a:xfrm>
            <a:off x="5102942" y="1859756"/>
            <a:ext cx="477892" cy="4240696"/>
          </a:xfrm>
          <a:prstGeom prst="leftBrace">
            <a:avLst>
              <a:gd name="adj1" fmla="val 78703"/>
              <a:gd name="adj2" fmla="val 42462"/>
            </a:avLst>
          </a:prstGeom>
          <a:ln w="31750" cmpd="dbl">
            <a:solidFill>
              <a:srgbClr val="A7DB8D"/>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88449">
              <a:defRPr/>
            </a:pPr>
            <a:endParaRPr lang="en-US" sz="2099" dirty="0">
              <a:solidFill>
                <a:srgbClr val="000000"/>
              </a:solidFill>
              <a:latin typeface="Calibri Light" panose="020F0302020204030204" pitchFamily="34" charset="0"/>
            </a:endParaRPr>
          </a:p>
        </p:txBody>
      </p:sp>
      <p:sp>
        <p:nvSpPr>
          <p:cNvPr id="37" name="Text Placeholder 10">
            <a:extLst>
              <a:ext uri="{FF2B5EF4-FFF2-40B4-BE49-F238E27FC236}">
                <a16:creationId xmlns:a16="http://schemas.microsoft.com/office/drawing/2014/main" id="{0721E86E-FBC9-4E6C-B29E-D75714517AFE}"/>
              </a:ext>
            </a:extLst>
          </p:cNvPr>
          <p:cNvSpPr txBox="1">
            <a:spLocks/>
          </p:cNvSpPr>
          <p:nvPr/>
        </p:nvSpPr>
        <p:spPr>
          <a:xfrm>
            <a:off x="529741" y="1643292"/>
            <a:ext cx="4432925" cy="1276940"/>
          </a:xfrm>
          <a:prstGeom prst="rect">
            <a:avLst/>
          </a:prstGeom>
        </p:spPr>
        <p:txBody>
          <a:bodyPr wrap="square" lIns="0" tIns="0" rIns="0" bIns="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10" lvl="1" indent="-179910" defTabSz="1088231">
              <a:spcBef>
                <a:spcPts val="300"/>
              </a:spcBef>
              <a:spcAft>
                <a:spcPts val="300"/>
              </a:spcAft>
              <a:buClr>
                <a:srgbClr val="F0AB00"/>
              </a:buClr>
            </a:pPr>
            <a:r>
              <a:rPr lang="en-US" sz="1799" dirty="0">
                <a:solidFill>
                  <a:srgbClr val="000000"/>
                </a:solidFill>
                <a:latin typeface="Calibri Light" panose="020F0302020204030204" pitchFamily="34" charset="0"/>
              </a:rPr>
              <a:t>~100,000s of examples</a:t>
            </a:r>
          </a:p>
          <a:p>
            <a:pPr marL="358667" lvl="2" indent="-179334" defTabSz="1088231">
              <a:spcAft>
                <a:spcPts val="300"/>
              </a:spcAft>
              <a:buClr>
                <a:srgbClr val="000000"/>
              </a:buClr>
            </a:pPr>
            <a:r>
              <a:rPr lang="en-US" sz="1799" dirty="0">
                <a:solidFill>
                  <a:srgbClr val="000000"/>
                </a:solidFill>
                <a:latin typeface="Calibri Light" panose="020F0302020204030204" pitchFamily="34" charset="0"/>
              </a:rPr>
              <a:t>Each example consists of </a:t>
            </a:r>
          </a:p>
          <a:p>
            <a:pPr marL="539730" lvl="3" indent="-179910" defTabSz="1088231">
              <a:spcAft>
                <a:spcPts val="300"/>
              </a:spcAft>
              <a:buClr>
                <a:srgbClr val="000000"/>
              </a:buClr>
            </a:pPr>
            <a:r>
              <a:rPr lang="en-US" dirty="0">
                <a:solidFill>
                  <a:srgbClr val="000000"/>
                </a:solidFill>
                <a:latin typeface="Calibri Light" panose="020F0302020204030204" pitchFamily="34" charset="0"/>
              </a:rPr>
              <a:t>Data </a:t>
            </a:r>
            <a:r>
              <a:rPr lang="en-US" dirty="0">
                <a:solidFill>
                  <a:srgbClr val="FFFFFF">
                    <a:lumMod val="75000"/>
                  </a:srgbClr>
                </a:solidFill>
                <a:latin typeface="Calibri Light" panose="020F0302020204030204" pitchFamily="34" charset="0"/>
              </a:rPr>
              <a:t>[ Vector ]</a:t>
            </a:r>
          </a:p>
          <a:p>
            <a:pPr marL="539730" lvl="3" indent="-179910" defTabSz="1088231">
              <a:spcAft>
                <a:spcPts val="300"/>
              </a:spcAft>
              <a:buClr>
                <a:srgbClr val="000000"/>
              </a:buClr>
            </a:pPr>
            <a:r>
              <a:rPr lang="en-US" dirty="0">
                <a:solidFill>
                  <a:srgbClr val="000000"/>
                </a:solidFill>
                <a:latin typeface="Calibri Light" panose="020F0302020204030204" pitchFamily="34" charset="0"/>
              </a:rPr>
              <a:t>Label(s)</a:t>
            </a:r>
          </a:p>
        </p:txBody>
      </p:sp>
    </p:spTree>
    <p:extLst>
      <p:ext uri="{BB962C8B-B14F-4D97-AF65-F5344CB8AC3E}">
        <p14:creationId xmlns:p14="http://schemas.microsoft.com/office/powerpoint/2010/main" val="69285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71">
            <a:extLst/>
          </p:cNvPr>
          <p:cNvPicPr>
            <a:picLocks noChangeAspect="1"/>
          </p:cNvPicPr>
          <p:nvPr/>
        </p:nvPicPr>
        <p:blipFill>
          <a:blip r:embed="rId2"/>
          <a:stretch>
            <a:fillRect/>
          </a:stretch>
        </p:blipFill>
        <p:spPr>
          <a:xfrm>
            <a:off x="2112918" y="2795294"/>
            <a:ext cx="4088945" cy="3626785"/>
          </a:xfrm>
          <a:prstGeom prst="rect">
            <a:avLst/>
          </a:prstGeom>
        </p:spPr>
      </p:pic>
      <p:grpSp>
        <p:nvGrpSpPr>
          <p:cNvPr id="15" name="Group 12">
            <a:extLst/>
          </p:cNvPr>
          <p:cNvGrpSpPr/>
          <p:nvPr/>
        </p:nvGrpSpPr>
        <p:grpSpPr>
          <a:xfrm>
            <a:off x="6465854" y="789752"/>
            <a:ext cx="5347437" cy="5924763"/>
            <a:chOff x="6146025" y="1110027"/>
            <a:chExt cx="5348830" cy="5926306"/>
          </a:xfrm>
        </p:grpSpPr>
        <p:pic>
          <p:nvPicPr>
            <p:cNvPr id="16" name="Picture 10">
              <a:extLst/>
            </p:cNvPr>
            <p:cNvPicPr>
              <a:picLocks noChangeAspect="1"/>
            </p:cNvPicPr>
            <p:nvPr/>
          </p:nvPicPr>
          <p:blipFill rotWithShape="1">
            <a:blip r:embed="rId3"/>
            <a:srcRect l="3766" b="6605"/>
            <a:stretch/>
          </p:blipFill>
          <p:spPr>
            <a:xfrm>
              <a:off x="6146025" y="1110027"/>
              <a:ext cx="5276341" cy="1519238"/>
            </a:xfrm>
            <a:prstGeom prst="rect">
              <a:avLst/>
            </a:prstGeom>
          </p:spPr>
        </p:pic>
        <p:sp>
          <p:nvSpPr>
            <p:cNvPr id="17" name="TextBox 4">
              <a:extLst/>
            </p:cNvPr>
            <p:cNvSpPr txBox="1"/>
            <p:nvPr/>
          </p:nvSpPr>
          <p:spPr>
            <a:xfrm>
              <a:off x="6378732" y="3189126"/>
              <a:ext cx="5116123" cy="3847207"/>
            </a:xfrm>
            <a:prstGeom prst="rect">
              <a:avLst/>
            </a:prstGeom>
            <a:noFill/>
          </p:spPr>
          <p:txBody>
            <a:bodyPr wrap="square" lIns="0" tIns="0" rIns="0" bIns="0" rtlCol="0">
              <a:spAutoFit/>
            </a:bodyPr>
            <a:lstStyle/>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G T A 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T A G A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G A 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A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G A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T A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A G T 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A G T A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 T A G A G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G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G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A G A G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T G A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p>
            <a:p>
              <a:pPr defTabSz="1088449" fontAlgn="base">
                <a:lnSpc>
                  <a:spcPts val="1000"/>
                </a:lnSpc>
                <a:spcAft>
                  <a:spcPct val="0"/>
                </a:spcAft>
                <a:buClr>
                  <a:srgbClr val="F0AB00"/>
                </a:buClr>
                <a:buSzPct val="80000"/>
                <a:defRPr/>
              </a:pPr>
              <a:r>
                <a:rPr lang="fr-FR" sz="1050" kern="0" dirty="0">
                  <a:solidFill>
                    <a:srgbClr val="CC9200"/>
                  </a:solidFill>
                  <a:latin typeface="OCR A Extended" panose="02010509020102010303" pitchFamily="50" charset="0"/>
                  <a:ea typeface="Arial Unicode MS" pitchFamily="34" charset="-128"/>
                  <a:cs typeface="Arial Unicode MS" pitchFamily="34" charset="-128"/>
                </a:rPr>
                <a:t>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G T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G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G</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 T A T A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A</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T </a:t>
              </a:r>
              <a:r>
                <a:rPr lang="fr-FR" sz="1050" kern="0" dirty="0" err="1">
                  <a:solidFill>
                    <a:srgbClr val="CC9200"/>
                  </a:solidFill>
                  <a:latin typeface="OCR A Extended" panose="02010509020102010303" pitchFamily="50" charset="0"/>
                  <a:ea typeface="Arial Unicode MS" pitchFamily="34" charset="-128"/>
                  <a:cs typeface="Arial Unicode MS" pitchFamily="34" charset="-128"/>
                </a:rPr>
                <a:t>T</a:t>
              </a:r>
              <a:r>
                <a:rPr lang="fr-FR" sz="1050" kern="0" dirty="0">
                  <a:solidFill>
                    <a:srgbClr val="CC9200"/>
                  </a:solidFill>
                  <a:latin typeface="OCR A Extended" panose="02010509020102010303" pitchFamily="50" charset="0"/>
                  <a:ea typeface="Arial Unicode MS" pitchFamily="34" charset="-128"/>
                  <a:cs typeface="Arial Unicode MS" pitchFamily="34" charset="-128"/>
                </a:rPr>
                <a:t> G</a:t>
              </a:r>
              <a:endParaRPr lang="en-US" sz="1050" kern="0" dirty="0" err="1">
                <a:solidFill>
                  <a:srgbClr val="CC9200"/>
                </a:solidFill>
                <a:latin typeface="OCR A Extended" panose="02010509020102010303" pitchFamily="50" charset="0"/>
                <a:ea typeface="Arial Unicode MS" pitchFamily="34" charset="-128"/>
                <a:cs typeface="Arial Unicode MS" pitchFamily="34" charset="-128"/>
              </a:endParaRPr>
            </a:p>
          </p:txBody>
        </p:sp>
      </p:grpSp>
      <p:cxnSp>
        <p:nvCxnSpPr>
          <p:cNvPr id="18" name="Straight Connector 73">
            <a:extLst/>
          </p:cNvPr>
          <p:cNvCxnSpPr>
            <a:cxnSpLocks/>
          </p:cNvCxnSpPr>
          <p:nvPr/>
        </p:nvCxnSpPr>
        <p:spPr>
          <a:xfrm>
            <a:off x="6379298" y="2429135"/>
            <a:ext cx="5433994" cy="0"/>
          </a:xfrm>
          <a:prstGeom prst="line">
            <a:avLst/>
          </a:prstGeom>
          <a:ln w="25400">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74">
            <a:extLst/>
          </p:cNvPr>
          <p:cNvSpPr txBox="1"/>
          <p:nvPr/>
        </p:nvSpPr>
        <p:spPr>
          <a:xfrm>
            <a:off x="8088812" y="497144"/>
            <a:ext cx="2101521" cy="276927"/>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799" kern="0" dirty="0">
                <a:solidFill>
                  <a:srgbClr val="000000"/>
                </a:solidFill>
                <a:latin typeface="Calibri Light" panose="020F0302020204030204" pitchFamily="34" charset="0"/>
                <a:ea typeface="Arial Unicode MS" pitchFamily="34" charset="-128"/>
                <a:cs typeface="Arial Unicode MS" pitchFamily="34" charset="-128"/>
              </a:rPr>
              <a:t>Time Series Data</a:t>
            </a:r>
          </a:p>
        </p:txBody>
      </p:sp>
      <p:sp>
        <p:nvSpPr>
          <p:cNvPr id="20" name="TextBox 75">
            <a:extLst/>
          </p:cNvPr>
          <p:cNvSpPr txBox="1"/>
          <p:nvPr/>
        </p:nvSpPr>
        <p:spPr>
          <a:xfrm>
            <a:off x="7922466" y="2511587"/>
            <a:ext cx="2434215" cy="276927"/>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defRPr/>
            </a:pPr>
            <a:r>
              <a:rPr lang="en-US" sz="1799" kern="0" dirty="0">
                <a:solidFill>
                  <a:srgbClr val="000000"/>
                </a:solidFill>
                <a:latin typeface="Calibri Light" panose="020F0302020204030204" pitchFamily="34" charset="0"/>
                <a:ea typeface="Arial Unicode MS" pitchFamily="34" charset="-128"/>
                <a:cs typeface="Arial Unicode MS" pitchFamily="34" charset="-128"/>
              </a:rPr>
              <a:t>Gene Sequence Data</a:t>
            </a:r>
          </a:p>
        </p:txBody>
      </p:sp>
      <p:sp>
        <p:nvSpPr>
          <p:cNvPr id="21" name="Left Brace 76">
            <a:extLst/>
          </p:cNvPr>
          <p:cNvSpPr/>
          <p:nvPr/>
        </p:nvSpPr>
        <p:spPr>
          <a:xfrm>
            <a:off x="5990779" y="663660"/>
            <a:ext cx="388519" cy="5987761"/>
          </a:xfrm>
          <a:prstGeom prst="leftBrace">
            <a:avLst>
              <a:gd name="adj1" fmla="val 69420"/>
              <a:gd name="adj2" fmla="val 30348"/>
            </a:avLst>
          </a:prstGeom>
          <a:ln w="41275" cmpd="dbl">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88449">
              <a:defRPr/>
            </a:pPr>
            <a:endParaRPr lang="en-US" sz="2099" dirty="0">
              <a:solidFill>
                <a:srgbClr val="000000"/>
              </a:solidFill>
              <a:latin typeface="Calibri Light" panose="020F0302020204030204" pitchFamily="34" charset="0"/>
            </a:endParaRPr>
          </a:p>
        </p:txBody>
      </p:sp>
      <p:cxnSp>
        <p:nvCxnSpPr>
          <p:cNvPr id="22" name="Straight Arrow Connector 80">
            <a:extLst/>
          </p:cNvPr>
          <p:cNvCxnSpPr>
            <a:cxnSpLocks/>
          </p:cNvCxnSpPr>
          <p:nvPr/>
        </p:nvCxnSpPr>
        <p:spPr>
          <a:xfrm flipH="1">
            <a:off x="3979623" y="2489450"/>
            <a:ext cx="2011156" cy="818668"/>
          </a:xfrm>
          <a:prstGeom prst="straightConnector1">
            <a:avLst/>
          </a:prstGeom>
          <a:ln w="41275" cmpd="dbl">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1" name="Text Placeholder 10">
            <a:extLst>
              <a:ext uri="{FF2B5EF4-FFF2-40B4-BE49-F238E27FC236}">
                <a16:creationId xmlns:a16="http://schemas.microsoft.com/office/drawing/2014/main" id="{BA0853CE-C92D-4CFA-9B97-B45464A49BA4}"/>
              </a:ext>
            </a:extLst>
          </p:cNvPr>
          <p:cNvSpPr txBox="1">
            <a:spLocks/>
          </p:cNvSpPr>
          <p:nvPr/>
        </p:nvSpPr>
        <p:spPr>
          <a:xfrm>
            <a:off x="529741" y="1643291"/>
            <a:ext cx="5249955" cy="1476943"/>
          </a:xfrm>
          <a:prstGeom prst="rect">
            <a:avLst/>
          </a:prstGeom>
        </p:spPr>
        <p:txBody>
          <a:bodyPr wrap="square" lIns="0" tIns="0" rIns="0" bIns="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10" lvl="1" indent="-179910" defTabSz="1088231">
              <a:buClr>
                <a:srgbClr val="F0AB00"/>
              </a:buClr>
            </a:pPr>
            <a:r>
              <a:rPr lang="en-US" sz="1799" dirty="0">
                <a:solidFill>
                  <a:srgbClr val="000000"/>
                </a:solidFill>
                <a:latin typeface="Calibri Light" panose="020F0302020204030204" pitchFamily="34" charset="0"/>
              </a:rPr>
              <a:t>In unsupervised learning, no labels are available</a:t>
            </a:r>
          </a:p>
          <a:p>
            <a:pPr marL="358667" lvl="2" indent="-179334" defTabSz="1088231">
              <a:buClr>
                <a:srgbClr val="000000"/>
              </a:buClr>
            </a:pPr>
            <a:r>
              <a:rPr lang="en-US" sz="1799" dirty="0">
                <a:solidFill>
                  <a:srgbClr val="000000"/>
                </a:solidFill>
                <a:latin typeface="Calibri Light" panose="020F0302020204030204" pitchFamily="34" charset="0"/>
              </a:rPr>
              <a:t>Typically larger datasets (millions)</a:t>
            </a:r>
          </a:p>
          <a:p>
            <a:pPr marL="358667" lvl="2" indent="-179334" defTabSz="1088231">
              <a:buClr>
                <a:srgbClr val="000000"/>
              </a:buClr>
            </a:pPr>
            <a:r>
              <a:rPr lang="en-US" sz="1799" dirty="0">
                <a:solidFill>
                  <a:srgbClr val="000000"/>
                </a:solidFill>
                <a:latin typeface="Calibri Light" panose="020F0302020204030204" pitchFamily="34" charset="0"/>
              </a:rPr>
              <a:t>Each example consists of</a:t>
            </a:r>
          </a:p>
          <a:p>
            <a:pPr marL="539730" lvl="3" indent="-179910" defTabSz="1088231">
              <a:buClr>
                <a:srgbClr val="000000"/>
              </a:buClr>
            </a:pPr>
            <a:r>
              <a:rPr lang="en-US" dirty="0">
                <a:solidFill>
                  <a:srgbClr val="000000"/>
                </a:solidFill>
                <a:latin typeface="Calibri Light" panose="020F0302020204030204" pitchFamily="34" charset="0"/>
              </a:rPr>
              <a:t>Data </a:t>
            </a:r>
            <a:r>
              <a:rPr lang="en-US" dirty="0">
                <a:solidFill>
                  <a:srgbClr val="FFFFFF">
                    <a:lumMod val="75000"/>
                  </a:srgbClr>
                </a:solidFill>
                <a:latin typeface="Calibri Light" panose="020F0302020204030204" pitchFamily="34" charset="0"/>
              </a:rPr>
              <a:t>[ Vector ]</a:t>
            </a:r>
          </a:p>
          <a:p>
            <a:pPr marL="539730" lvl="3" indent="-179910" defTabSz="1088231">
              <a:buClr>
                <a:srgbClr val="000000"/>
              </a:buClr>
            </a:pPr>
            <a:r>
              <a:rPr lang="en-US" dirty="0">
                <a:solidFill>
                  <a:srgbClr val="FFFFFF">
                    <a:lumMod val="75000"/>
                  </a:srgbClr>
                </a:solidFill>
                <a:latin typeface="Calibri Light" panose="020F0302020204030204" pitchFamily="34" charset="0"/>
              </a:rPr>
              <a:t>No Labels</a:t>
            </a:r>
          </a:p>
        </p:txBody>
      </p:sp>
      <p:sp>
        <p:nvSpPr>
          <p:cNvPr id="23" name="Title 2">
            <a:extLst>
              <a:ext uri="{FF2B5EF4-FFF2-40B4-BE49-F238E27FC236}">
                <a16:creationId xmlns:a16="http://schemas.microsoft.com/office/drawing/2014/main" id="{31BD6797-7D91-4297-8D8B-64FE622150BF}"/>
              </a:ext>
            </a:extLst>
          </p:cNvPr>
          <p:cNvSpPr>
            <a:spLocks noGrp="1"/>
          </p:cNvSpPr>
          <p:nvPr>
            <p:ph type="title"/>
          </p:nvPr>
        </p:nvSpPr>
        <p:spPr>
          <a:xfrm>
            <a:off x="402729" y="376243"/>
            <a:ext cx="11183564" cy="676932"/>
          </a:xfrm>
        </p:spPr>
        <p:txBody>
          <a:bodyPr/>
          <a:lstStyle/>
          <a:p>
            <a:r>
              <a:rPr lang="en-US" sz="4399" dirty="0">
                <a:cs typeface="Calibri Light" panose="020F0302020204030204" pitchFamily="34" charset="0"/>
              </a:rPr>
              <a:t>Unsupervised Learning</a:t>
            </a:r>
          </a:p>
        </p:txBody>
      </p:sp>
    </p:spTree>
    <p:extLst>
      <p:ext uri="{BB962C8B-B14F-4D97-AF65-F5344CB8AC3E}">
        <p14:creationId xmlns:p14="http://schemas.microsoft.com/office/powerpoint/2010/main" val="47859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 Placeholder 10"/>
              <p:cNvSpPr>
                <a:spLocks noGrp="1"/>
              </p:cNvSpPr>
              <p:nvPr>
                <p:ph type="body" sz="quarter" idx="10"/>
              </p:nvPr>
            </p:nvSpPr>
            <p:spPr>
              <a:xfrm>
                <a:off x="529740" y="1637718"/>
                <a:ext cx="11183565" cy="4228899"/>
              </a:xfrm>
            </p:spPr>
            <p:txBody>
              <a:bodyPr/>
              <a:lstStyle/>
              <a:p>
                <a:pPr lvl="1">
                  <a:spcBef>
                    <a:spcPts val="300"/>
                  </a:spcBef>
                  <a:spcAft>
                    <a:spcPts val="300"/>
                  </a:spcAft>
                </a:pPr>
                <a:r>
                  <a:rPr lang="en-US" b="1" dirty="0"/>
                  <a:t>RL: Dataset built with experience</a:t>
                </a:r>
              </a:p>
              <a:p>
                <a:pPr lvl="2">
                  <a:spcAft>
                    <a:spcPts val="300"/>
                  </a:spcAft>
                </a:pPr>
                <a:r>
                  <a:rPr lang="en-US" sz="1600" dirty="0"/>
                  <a:t>Experience = Current </a:t>
                </a:r>
                <a:r>
                  <a:rPr lang="en-US" sz="1600" dirty="0" err="1"/>
                  <a:t>Env</a:t>
                </a:r>
                <a:r>
                  <a:rPr lang="en-US" sz="1600" dirty="0"/>
                  <a:t>. State + Action + Next </a:t>
                </a:r>
                <a:r>
                  <a:rPr lang="en-US" sz="1600" dirty="0" err="1"/>
                  <a:t>Env</a:t>
                </a:r>
                <a:r>
                  <a:rPr lang="en-US" sz="1600" dirty="0"/>
                  <a:t>. State</a:t>
                </a:r>
              </a:p>
              <a:p>
                <a:pPr lvl="1">
                  <a:spcBef>
                    <a:spcPts val="300"/>
                  </a:spcBef>
                  <a:spcAft>
                    <a:spcPts val="300"/>
                  </a:spcAft>
                </a:pPr>
                <a:endParaRPr lang="en-US" b="1" dirty="0"/>
              </a:p>
              <a:p>
                <a:pPr lvl="1">
                  <a:spcBef>
                    <a:spcPts val="300"/>
                  </a:spcBef>
                  <a:spcAft>
                    <a:spcPts val="300"/>
                  </a:spcAft>
                </a:pPr>
                <a:r>
                  <a:rPr lang="en-US" b="1" dirty="0"/>
                  <a:t>RLRL Feedback Loop</a:t>
                </a:r>
              </a:p>
              <a:p>
                <a:pPr lvl="2">
                  <a:spcAft>
                    <a:spcPts val="300"/>
                  </a:spcAft>
                </a:pPr>
                <a:r>
                  <a:rPr lang="en-US" dirty="0"/>
                  <a:t>At each step the </a:t>
                </a:r>
                <a:r>
                  <a:rPr lang="en-US" b="1" dirty="0"/>
                  <a:t>agent</a:t>
                </a:r>
              </a:p>
              <a:p>
                <a:pPr lvl="3">
                  <a:spcAft>
                    <a:spcPts val="300"/>
                  </a:spcAft>
                </a:pPr>
                <a:r>
                  <a:rPr lang="en-US" dirty="0"/>
                  <a:t>Executes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endParaRPr lang="en-US" dirty="0"/>
              </a:p>
              <a:p>
                <a:pPr lvl="3">
                  <a:spcAft>
                    <a:spcPts val="300"/>
                  </a:spcAft>
                </a:pPr>
                <a:r>
                  <a:rPr lang="en-US" dirty="0"/>
                  <a:t>Receives observation: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𝑡</m:t>
                        </m:r>
                      </m:sub>
                    </m:sSub>
                  </m:oMath>
                </a14:m>
                <a:endParaRPr lang="en-US" dirty="0"/>
              </a:p>
              <a:p>
                <a:pPr lvl="3">
                  <a:spcAft>
                    <a:spcPts val="300"/>
                  </a:spcAft>
                </a:pPr>
                <a:r>
                  <a:rPr lang="en-US" dirty="0"/>
                  <a:t>Receives reward: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sub>
                    </m:sSub>
                  </m:oMath>
                </a14:m>
                <a:endParaRPr lang="en-US" dirty="0"/>
              </a:p>
              <a:p>
                <a:pPr lvl="2">
                  <a:spcAft>
                    <a:spcPts val="300"/>
                  </a:spcAft>
                </a:pPr>
                <a:r>
                  <a:rPr lang="en-US" dirty="0"/>
                  <a:t>The </a:t>
                </a:r>
                <a:r>
                  <a:rPr lang="en-US" b="1" dirty="0"/>
                  <a:t>environment</a:t>
                </a:r>
                <a:r>
                  <a:rPr lang="en-US" dirty="0"/>
                  <a:t> </a:t>
                </a:r>
              </a:p>
              <a:p>
                <a:pPr lvl="3">
                  <a:spcAft>
                    <a:spcPts val="300"/>
                  </a:spcAft>
                </a:pPr>
                <a:r>
                  <a:rPr lang="en-US" dirty="0"/>
                  <a:t>Receives action: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3">
                  <a:spcAft>
                    <a:spcPts val="300"/>
                  </a:spcAft>
                </a:pPr>
                <a:r>
                  <a:rPr lang="en-US" dirty="0"/>
                  <a:t>Emits observation: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𝑡</m:t>
                        </m:r>
                        <m:r>
                          <a:rPr lang="en-US" b="0" i="1" smtClean="0">
                            <a:latin typeface="Cambria Math" panose="02040503050406030204" pitchFamily="18" charset="0"/>
                          </a:rPr>
                          <m:t>+1</m:t>
                        </m:r>
                      </m:sub>
                    </m:sSub>
                  </m:oMath>
                </a14:m>
                <a:endParaRPr lang="en-US" dirty="0"/>
              </a:p>
              <a:p>
                <a:pPr lvl="3">
                  <a:spcAft>
                    <a:spcPts val="300"/>
                  </a:spcAft>
                </a:pPr>
                <a:r>
                  <a:rPr lang="en-US" dirty="0"/>
                  <a:t>Emits reward: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oMath>
                </a14:m>
                <a:endParaRPr lang="en-US" dirty="0"/>
              </a:p>
            </p:txBody>
          </p:sp>
        </mc:Choice>
        <mc:Fallback xmlns="">
          <p:sp>
            <p:nvSpPr>
              <p:cNvPr id="11" name="Text Placeholder 10"/>
              <p:cNvSpPr>
                <a:spLocks noGrp="1" noRot="1" noChangeAspect="1" noMove="1" noResize="1" noEditPoints="1" noAdjustHandles="1" noChangeArrowheads="1" noChangeShapeType="1" noTextEdit="1"/>
              </p:cNvSpPr>
              <p:nvPr>
                <p:ph type="body" sz="quarter" idx="10"/>
              </p:nvPr>
            </p:nvSpPr>
            <p:spPr>
              <a:xfrm>
                <a:off x="529740" y="1637718"/>
                <a:ext cx="11183565" cy="4228899"/>
              </a:xfrm>
              <a:blipFill>
                <a:blip r:embed="rId2"/>
                <a:stretch>
                  <a:fillRect l="-1145" t="-1587"/>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5BFC6B25-DADE-4409-85F2-532714406E2D}"/>
              </a:ext>
            </a:extLst>
          </p:cNvPr>
          <p:cNvPicPr>
            <a:picLocks noChangeAspect="1"/>
          </p:cNvPicPr>
          <p:nvPr/>
        </p:nvPicPr>
        <p:blipFill>
          <a:blip r:embed="rId3"/>
          <a:stretch>
            <a:fillRect/>
          </a:stretch>
        </p:blipFill>
        <p:spPr>
          <a:xfrm>
            <a:off x="4193406" y="2489444"/>
            <a:ext cx="3389753" cy="3073667"/>
          </a:xfrm>
          <a:prstGeom prst="rect">
            <a:avLst/>
          </a:prstGeom>
        </p:spPr>
      </p:pic>
      <p:grpSp>
        <p:nvGrpSpPr>
          <p:cNvPr id="5" name="Group 4">
            <a:extLst>
              <a:ext uri="{FF2B5EF4-FFF2-40B4-BE49-F238E27FC236}">
                <a16:creationId xmlns:a16="http://schemas.microsoft.com/office/drawing/2014/main" id="{AB3048CF-F8D7-42CF-8FE1-05747F9D6EE4}"/>
              </a:ext>
            </a:extLst>
          </p:cNvPr>
          <p:cNvGrpSpPr/>
          <p:nvPr/>
        </p:nvGrpSpPr>
        <p:grpSpPr>
          <a:xfrm>
            <a:off x="7884721" y="1321968"/>
            <a:ext cx="4027376" cy="4751626"/>
            <a:chOff x="3845796" y="1825625"/>
            <a:chExt cx="4028425" cy="4752863"/>
          </a:xfrm>
        </p:grpSpPr>
        <p:pic>
          <p:nvPicPr>
            <p:cNvPr id="6" name="Picture 5">
              <a:extLst>
                <a:ext uri="{FF2B5EF4-FFF2-40B4-BE49-F238E27FC236}">
                  <a16:creationId xmlns:a16="http://schemas.microsoft.com/office/drawing/2014/main" id="{CD0AAE10-8D66-4C88-BF99-E53A64C78742}"/>
                </a:ext>
              </a:extLst>
            </p:cNvPr>
            <p:cNvPicPr>
              <a:picLocks noChangeAspect="1"/>
            </p:cNvPicPr>
            <p:nvPr/>
          </p:nvPicPr>
          <p:blipFill>
            <a:blip r:embed="rId4"/>
            <a:stretch>
              <a:fillRect/>
            </a:stretch>
          </p:blipFill>
          <p:spPr>
            <a:xfrm>
              <a:off x="3845796" y="2117813"/>
              <a:ext cx="4028425" cy="4460675"/>
            </a:xfrm>
            <a:prstGeom prst="rect">
              <a:avLst/>
            </a:prstGeom>
          </p:spPr>
        </p:pic>
        <p:pic>
          <p:nvPicPr>
            <p:cNvPr id="7" name="Picture 2" descr="Image result for brain diagram">
              <a:extLst>
                <a:ext uri="{FF2B5EF4-FFF2-40B4-BE49-F238E27FC236}">
                  <a16:creationId xmlns:a16="http://schemas.microsoft.com/office/drawing/2014/main" id="{FB56705C-7B8C-4A6A-81BF-C04B8D8DA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5834" y="1825625"/>
              <a:ext cx="2088347" cy="1613315"/>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Left Brace 30">
            <a:extLst>
              <a:ext uri="{FF2B5EF4-FFF2-40B4-BE49-F238E27FC236}">
                <a16:creationId xmlns:a16="http://schemas.microsoft.com/office/drawing/2014/main" id="{1F40B2EA-CEC9-4A57-B464-AA117E21E955}"/>
              </a:ext>
            </a:extLst>
          </p:cNvPr>
          <p:cNvSpPr/>
          <p:nvPr/>
        </p:nvSpPr>
        <p:spPr>
          <a:xfrm>
            <a:off x="7496201" y="1332084"/>
            <a:ext cx="388519" cy="5023504"/>
          </a:xfrm>
          <a:prstGeom prst="leftBrace">
            <a:avLst>
              <a:gd name="adj1" fmla="val 69420"/>
              <a:gd name="adj2" fmla="val 45528"/>
            </a:avLst>
          </a:prstGeom>
          <a:ln w="41275" cmpd="dbl">
            <a:solidFill>
              <a:srgbClr val="D9D9D9"/>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88449">
              <a:defRPr/>
            </a:pPr>
            <a:endParaRPr lang="en-US" sz="2099">
              <a:solidFill>
                <a:srgbClr val="000000"/>
              </a:solidFill>
              <a:latin typeface="Arial"/>
            </a:endParaRPr>
          </a:p>
        </p:txBody>
      </p:sp>
      <p:cxnSp>
        <p:nvCxnSpPr>
          <p:cNvPr id="32" name="Straight Arrow Connector 31">
            <a:extLst>
              <a:ext uri="{FF2B5EF4-FFF2-40B4-BE49-F238E27FC236}">
                <a16:creationId xmlns:a16="http://schemas.microsoft.com/office/drawing/2014/main" id="{19C81A42-2C1F-44E0-8EF3-C6E092DCE543}"/>
              </a:ext>
            </a:extLst>
          </p:cNvPr>
          <p:cNvCxnSpPr>
            <a:cxnSpLocks/>
          </p:cNvCxnSpPr>
          <p:nvPr/>
        </p:nvCxnSpPr>
        <p:spPr>
          <a:xfrm flipH="1">
            <a:off x="6226651" y="3643391"/>
            <a:ext cx="1269551" cy="773078"/>
          </a:xfrm>
          <a:prstGeom prst="straightConnector1">
            <a:avLst/>
          </a:prstGeom>
          <a:ln w="41275" cmpd="dbl">
            <a:solidFill>
              <a:srgbClr val="D9D9D9"/>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147B64-4AE8-4169-9DF0-E77D61DF654A}"/>
              </a:ext>
            </a:extLst>
          </p:cNvPr>
          <p:cNvSpPr txBox="1"/>
          <p:nvPr/>
        </p:nvSpPr>
        <p:spPr>
          <a:xfrm>
            <a:off x="9585876" y="978305"/>
            <a:ext cx="602572" cy="276927"/>
          </a:xfrm>
          <a:prstGeom prst="rect">
            <a:avLst/>
          </a:prstGeom>
          <a:noFill/>
        </p:spPr>
        <p:txBody>
          <a:bodyPr wrap="none" lIns="0" tIns="0" rIns="0" bIns="0" rtlCol="0">
            <a:spAutoFit/>
          </a:bodyPr>
          <a:lstStyle/>
          <a:p>
            <a:pPr algn="ctr" defTabSz="1088449" fontAlgn="base">
              <a:spcBef>
                <a:spcPct val="50000"/>
              </a:spcBef>
              <a:spcAft>
                <a:spcPct val="0"/>
              </a:spcAft>
              <a:buClr>
                <a:srgbClr val="F0AB00"/>
              </a:buClr>
              <a:buSzPct val="80000"/>
            </a:pPr>
            <a:r>
              <a:rPr lang="en-US" sz="1799" kern="0" dirty="0">
                <a:solidFill>
                  <a:srgbClr val="000000"/>
                </a:solidFill>
                <a:latin typeface="Arial"/>
                <a:ea typeface="Arial Unicode MS" pitchFamily="34" charset="-128"/>
                <a:cs typeface="Arial Unicode MS" pitchFamily="34" charset="-128"/>
              </a:rPr>
              <a:t>Agent</a:t>
            </a:r>
          </a:p>
        </p:txBody>
      </p:sp>
      <p:sp>
        <p:nvSpPr>
          <p:cNvPr id="40" name="TextBox 39">
            <a:extLst>
              <a:ext uri="{FF2B5EF4-FFF2-40B4-BE49-F238E27FC236}">
                <a16:creationId xmlns:a16="http://schemas.microsoft.com/office/drawing/2014/main" id="{904F6D87-D21A-4859-AFF0-5368D5963D80}"/>
              </a:ext>
            </a:extLst>
          </p:cNvPr>
          <p:cNvSpPr txBox="1"/>
          <p:nvPr/>
        </p:nvSpPr>
        <p:spPr>
          <a:xfrm>
            <a:off x="9239716" y="6087821"/>
            <a:ext cx="1294889" cy="276927"/>
          </a:xfrm>
          <a:prstGeom prst="rect">
            <a:avLst/>
          </a:prstGeom>
          <a:noFill/>
        </p:spPr>
        <p:txBody>
          <a:bodyPr wrap="none" lIns="0" tIns="0" rIns="0" bIns="0" rtlCol="0">
            <a:spAutoFit/>
          </a:bodyPr>
          <a:lstStyle/>
          <a:p>
            <a:pPr algn="ctr" defTabSz="1088449" fontAlgn="base">
              <a:spcBef>
                <a:spcPct val="50000"/>
              </a:spcBef>
              <a:spcAft>
                <a:spcPct val="0"/>
              </a:spcAft>
              <a:buClr>
                <a:srgbClr val="F0AB00"/>
              </a:buClr>
              <a:buSzPct val="80000"/>
            </a:pPr>
            <a:r>
              <a:rPr lang="en-US" sz="1799" kern="0" dirty="0">
                <a:solidFill>
                  <a:srgbClr val="000000"/>
                </a:solidFill>
                <a:latin typeface="Arial"/>
                <a:ea typeface="Arial Unicode MS" pitchFamily="34" charset="-128"/>
                <a:cs typeface="Arial Unicode MS" pitchFamily="34" charset="-128"/>
              </a:rPr>
              <a:t>Environment</a:t>
            </a:r>
          </a:p>
        </p:txBody>
      </p:sp>
      <p:sp>
        <p:nvSpPr>
          <p:cNvPr id="14" name="Title 2">
            <a:extLst>
              <a:ext uri="{FF2B5EF4-FFF2-40B4-BE49-F238E27FC236}">
                <a16:creationId xmlns:a16="http://schemas.microsoft.com/office/drawing/2014/main" id="{14998AE2-C0F9-404E-82A1-AA223406FB6B}"/>
              </a:ext>
            </a:extLst>
          </p:cNvPr>
          <p:cNvSpPr>
            <a:spLocks noGrp="1"/>
          </p:cNvSpPr>
          <p:nvPr>
            <p:ph type="title"/>
          </p:nvPr>
        </p:nvSpPr>
        <p:spPr>
          <a:xfrm>
            <a:off x="402729" y="376243"/>
            <a:ext cx="11183564" cy="676932"/>
          </a:xfrm>
        </p:spPr>
        <p:txBody>
          <a:bodyPr/>
          <a:lstStyle/>
          <a:p>
            <a:r>
              <a:rPr lang="en-US" sz="4399" dirty="0">
                <a:cs typeface="Calibri Light" panose="020F0302020204030204" pitchFamily="34" charset="0"/>
              </a:rPr>
              <a:t>Reinforcement Learning</a:t>
            </a:r>
          </a:p>
        </p:txBody>
      </p:sp>
    </p:spTree>
    <p:extLst>
      <p:ext uri="{BB962C8B-B14F-4D97-AF65-F5344CB8AC3E}">
        <p14:creationId xmlns:p14="http://schemas.microsoft.com/office/powerpoint/2010/main" val="20412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DB1B-BF9B-4A9B-8897-77ED4DABBFFD}"/>
              </a:ext>
            </a:extLst>
          </p:cNvPr>
          <p:cNvSpPr>
            <a:spLocks noGrp="1"/>
          </p:cNvSpPr>
          <p:nvPr>
            <p:ph type="title"/>
          </p:nvPr>
        </p:nvSpPr>
        <p:spPr/>
        <p:txBody>
          <a:bodyPr/>
          <a:lstStyle/>
          <a:p>
            <a:r>
              <a:rPr lang="en-US" dirty="0"/>
              <a:t>Under the hood</a:t>
            </a:r>
          </a:p>
        </p:txBody>
      </p:sp>
      <p:sp>
        <p:nvSpPr>
          <p:cNvPr id="3" name="Content Placeholder 2">
            <a:extLst>
              <a:ext uri="{FF2B5EF4-FFF2-40B4-BE49-F238E27FC236}">
                <a16:creationId xmlns:a16="http://schemas.microsoft.com/office/drawing/2014/main" id="{8387559A-29CC-422D-ADE1-18B54EBB2C23}"/>
              </a:ext>
            </a:extLst>
          </p:cNvPr>
          <p:cNvSpPr>
            <a:spLocks noGrp="1"/>
          </p:cNvSpPr>
          <p:nvPr>
            <p:ph idx="1"/>
          </p:nvPr>
        </p:nvSpPr>
        <p:spPr/>
        <p:txBody>
          <a:bodyPr>
            <a:normAutofit lnSpcReduction="10000"/>
          </a:bodyPr>
          <a:lstStyle/>
          <a:p>
            <a:endParaRPr lang="en-US" dirty="0"/>
          </a:p>
          <a:p>
            <a:pPr marL="0" indent="0">
              <a:buNone/>
            </a:pPr>
            <a:r>
              <a:rPr lang="en-US" dirty="0"/>
              <a:t>./run-pytorch-rl.sh</a:t>
            </a:r>
          </a:p>
          <a:p>
            <a:pPr marL="0" indent="0">
              <a:buNone/>
            </a:pPr>
            <a:endParaRPr lang="en-US" dirty="0"/>
          </a:p>
          <a:p>
            <a:pPr marL="0" indent="0">
              <a:buNone/>
            </a:pPr>
            <a:r>
              <a:rPr lang="en-US" dirty="0"/>
              <a:t>[ </a:t>
            </a:r>
            <a:r>
              <a:rPr lang="en-US" dirty="0" err="1"/>
              <a:t>ngc</a:t>
            </a:r>
            <a:r>
              <a:rPr lang="en-US" dirty="0"/>
              <a:t>. </a:t>
            </a:r>
            <a:r>
              <a:rPr lang="en-US" dirty="0" err="1"/>
              <a:t>pytorch</a:t>
            </a:r>
            <a:r>
              <a:rPr lang="en-US" dirty="0"/>
              <a:t> container + TF + GPUs ] </a:t>
            </a:r>
            <a:r>
              <a:rPr lang="en-US" sz="2000" dirty="0">
                <a:solidFill>
                  <a:schemeClr val="bg1">
                    <a:lumMod val="75000"/>
                  </a:schemeClr>
                </a:solidFill>
              </a:rPr>
              <a:t>x-11 authentication clone</a:t>
            </a:r>
            <a:endParaRPr lang="en-US" dirty="0">
              <a:solidFill>
                <a:schemeClr val="bg1">
                  <a:lumMod val="75000"/>
                </a:schemeClr>
              </a:solidFill>
            </a:endParaRPr>
          </a:p>
          <a:p>
            <a:pPr marL="457200" lvl="1" indent="0">
              <a:buNone/>
            </a:pPr>
            <a:r>
              <a:rPr lang="en-US" dirty="0"/>
              <a:t>[ virtual framebuffer ] </a:t>
            </a:r>
            <a:r>
              <a:rPr lang="en-US" sz="2000" dirty="0">
                <a:solidFill>
                  <a:schemeClr val="bg1">
                    <a:lumMod val="75000"/>
                  </a:schemeClr>
                </a:solidFill>
              </a:rPr>
              <a:t>./launch_notebook.sh</a:t>
            </a:r>
            <a:endParaRPr lang="en-US" dirty="0">
              <a:solidFill>
                <a:schemeClr val="bg1">
                  <a:lumMod val="75000"/>
                </a:schemeClr>
              </a:solidFill>
            </a:endParaRPr>
          </a:p>
          <a:p>
            <a:pPr marL="914400" lvl="2" indent="0">
              <a:buNone/>
            </a:pPr>
            <a:r>
              <a:rPr lang="en-US" sz="2400" dirty="0"/>
              <a:t>[ </a:t>
            </a:r>
            <a:r>
              <a:rPr lang="en-US" sz="2400" dirty="0" err="1"/>
              <a:t>jupyter</a:t>
            </a:r>
            <a:r>
              <a:rPr lang="en-US" sz="2400" dirty="0"/>
              <a:t> notebook ] </a:t>
            </a:r>
            <a:r>
              <a:rPr lang="en-US" dirty="0">
                <a:solidFill>
                  <a:schemeClr val="bg1">
                    <a:lumMod val="75000"/>
                  </a:schemeClr>
                </a:solidFill>
              </a:rPr>
              <a:t>@ port 8888</a:t>
            </a:r>
          </a:p>
          <a:p>
            <a:pPr marL="1371600" lvl="3" indent="0">
              <a:buNone/>
            </a:pPr>
            <a:r>
              <a:rPr lang="en-US" sz="2400" dirty="0"/>
              <a:t>[ gym ]</a:t>
            </a:r>
          </a:p>
          <a:p>
            <a:pPr marL="0" indent="0">
              <a:buNone/>
            </a:pPr>
            <a:endParaRPr lang="en-US" dirty="0"/>
          </a:p>
          <a:p>
            <a:pPr marL="0" indent="0">
              <a:buNone/>
            </a:pPr>
            <a:r>
              <a:rPr lang="en-US" dirty="0" err="1"/>
              <a:t>ssh</a:t>
            </a:r>
            <a:r>
              <a:rPr lang="en-US" dirty="0"/>
              <a:t> @ container host </a:t>
            </a:r>
            <a:r>
              <a:rPr lang="en-US" dirty="0">
                <a:solidFill>
                  <a:schemeClr val="bg1">
                    <a:lumMod val="75000"/>
                  </a:schemeClr>
                </a:solidFill>
              </a:rPr>
              <a:t>[ + x11]</a:t>
            </a:r>
          </a:p>
          <a:p>
            <a:pPr marL="0" indent="0">
              <a:buNone/>
            </a:pPr>
            <a:r>
              <a:rPr lang="en-US" dirty="0"/>
              <a:t>	</a:t>
            </a:r>
            <a:r>
              <a:rPr lang="en-US" dirty="0" err="1"/>
              <a:t>ssh</a:t>
            </a:r>
            <a:r>
              <a:rPr lang="en-US" dirty="0"/>
              <a:t> tunnel @ </a:t>
            </a:r>
            <a:r>
              <a:rPr lang="en-US" dirty="0" err="1"/>
              <a:t>jupyter</a:t>
            </a:r>
            <a:r>
              <a:rPr lang="en-US" dirty="0"/>
              <a:t> port</a:t>
            </a:r>
          </a:p>
          <a:p>
            <a:pPr marL="0" indent="0">
              <a:buNone/>
            </a:pPr>
            <a:endParaRPr lang="en-US" dirty="0"/>
          </a:p>
          <a:p>
            <a:pPr marL="1371600" lvl="3" indent="0">
              <a:buNone/>
            </a:pPr>
            <a:endParaRPr lang="en-US" sz="2400" dirty="0"/>
          </a:p>
        </p:txBody>
      </p:sp>
    </p:spTree>
    <p:extLst>
      <p:ext uri="{BB962C8B-B14F-4D97-AF65-F5344CB8AC3E}">
        <p14:creationId xmlns:p14="http://schemas.microsoft.com/office/powerpoint/2010/main" val="289302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1771</Words>
  <Application>Microsoft Office PowerPoint</Application>
  <PresentationFormat>Widescreen</PresentationFormat>
  <Paragraphs>206</Paragraphs>
  <Slides>19</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Arial Unicode MS</vt:lpstr>
      <vt:lpstr>Calibri</vt:lpstr>
      <vt:lpstr>Calibri Light</vt:lpstr>
      <vt:lpstr>Cambria Math</vt:lpstr>
      <vt:lpstr>Noto Sans Symbols</vt:lpstr>
      <vt:lpstr>OCR A Extended</vt:lpstr>
      <vt:lpstr>Symbol</vt:lpstr>
      <vt:lpstr>Trebuchet MS</vt:lpstr>
      <vt:lpstr>Wingdings</vt:lpstr>
      <vt:lpstr>Office Theme</vt:lpstr>
      <vt:lpstr>1_Office Theme</vt:lpstr>
      <vt:lpstr>SAP_2017_16x9_white</vt:lpstr>
      <vt:lpstr>2_Office Theme</vt:lpstr>
      <vt:lpstr>Curiosity in RL</vt:lpstr>
      <vt:lpstr>Agenda</vt:lpstr>
      <vt:lpstr>Why care about RL</vt:lpstr>
      <vt:lpstr>Three Types of Learning</vt:lpstr>
      <vt:lpstr>Three Types of Learning</vt:lpstr>
      <vt:lpstr>Supervised Learning</vt:lpstr>
      <vt:lpstr>Unsupervised Learning</vt:lpstr>
      <vt:lpstr>Reinforcement Learning</vt:lpstr>
      <vt:lpstr>Under the hood</vt:lpstr>
      <vt:lpstr>Think about the reward / learning curve</vt:lpstr>
      <vt:lpstr>Discussion on Rewards</vt:lpstr>
      <vt:lpstr>Curiosity</vt:lpstr>
      <vt:lpstr>Make an agent</vt:lpstr>
      <vt:lpstr>Sc2 DL AGENT</vt:lpstr>
      <vt:lpstr>TRAJECTORY</vt:lpstr>
      <vt:lpstr>Learning</vt:lpstr>
      <vt:lpstr>Appendix</vt:lpstr>
      <vt:lpstr>A3c/A2c Learning LoSS</vt:lpstr>
      <vt:lpstr>RL – 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Miro Enev</dc:creator>
  <cp:lastModifiedBy>Miro Enev</cp:lastModifiedBy>
  <cp:revision>47</cp:revision>
  <dcterms:created xsi:type="dcterms:W3CDTF">2018-10-08T16:51:32Z</dcterms:created>
  <dcterms:modified xsi:type="dcterms:W3CDTF">2018-10-10T22:46:10Z</dcterms:modified>
</cp:coreProperties>
</file>