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5" r:id="rId8"/>
    <p:sldId id="264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24.01.2020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24.01.2020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24.01.2020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24.01.2020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24.01.2020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24.01.2020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24.01.2020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24.01.2020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24.01.2020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24.01.2020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24.01.2020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24.01.2020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ДОМАШНЯЯ БИБЛИОТЕКА</a:t>
            </a:r>
            <a:endParaRPr lang="ru-RU" b="1" dirty="0"/>
          </a:p>
        </p:txBody>
      </p:sp>
      <p:pic>
        <p:nvPicPr>
          <p:cNvPr id="4" name="Содержимое 3" descr="Проект Домашняя библиотека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28728" y="1785926"/>
            <a:ext cx="7082865" cy="4391036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 smtClean="0"/>
              <a:t>ДОМАШНЯЯ БИБЛИОТЕКА - ЧТО ЭТО ТАКОЕ?</a:t>
            </a:r>
            <a:endParaRPr lang="ru-RU" sz="28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800" dirty="0" smtClean="0"/>
              <a:t>Домашняя библиотека – это собрание книг, предназначенных для чтения в домашней обстановке, в кругу семьи. Включает в себя разнообразную литературу: детскую, художественную, документальную, учебную, научную и пр. </a:t>
            </a:r>
            <a:endParaRPr lang="ru-RU" sz="2800" dirty="0"/>
          </a:p>
        </p:txBody>
      </p:sp>
      <p:pic>
        <p:nvPicPr>
          <p:cNvPr id="5" name="Рисунок 4" descr="Дм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44" y="4572008"/>
            <a:ext cx="3286148" cy="20369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/>
              <a:t>Цель создания домашней библиотеки?</a:t>
            </a:r>
            <a:endParaRPr lang="ru-RU" sz="32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357290" y="1428736"/>
            <a:ext cx="7498080" cy="41957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dirty="0" smtClean="0"/>
              <a:t>Коллекционирование книг вошло в моду еще в средние века. И до недавних пор книжные собрания, аккуратно составленные на полках, были предметом гордости, передававшимся из поколения поколению. И в моей семье есть большая домашняя библиотека, которая пополнилась книгами, от моего прадедушки.</a:t>
            </a:r>
            <a:endParaRPr lang="ru-RU" sz="2800" dirty="0"/>
          </a:p>
        </p:txBody>
      </p:sp>
      <p:pic>
        <p:nvPicPr>
          <p:cNvPr id="4" name="Рисунок 3" descr="Домашняя библиотека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4876" y="4857760"/>
            <a:ext cx="2357454" cy="16797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/>
              <a:t>Когда появилась первая библиотека?</a:t>
            </a:r>
            <a:endParaRPr lang="ru-RU" sz="32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214414" y="1142984"/>
            <a:ext cx="7498080" cy="5143536"/>
          </a:xfrm>
        </p:spPr>
        <p:txBody>
          <a:bodyPr>
            <a:normAutofit fontScale="32500" lnSpcReduction="20000"/>
          </a:bodyPr>
          <a:lstStyle/>
          <a:p>
            <a:pPr fontAlgn="base"/>
            <a:r>
              <a:rPr lang="ru-RU" sz="7400" dirty="0" smtClean="0"/>
              <a:t>Библиотеки впервые появились на древнем Востоке. Обычно первой библиотекой называют собрание глиняных табличек, приблизительно 2500 год до нашей эры, найденное в храме вавилонского города </a:t>
            </a:r>
            <a:r>
              <a:rPr lang="ru-RU" sz="7400" dirty="0" err="1" smtClean="0"/>
              <a:t>Ниппур</a:t>
            </a:r>
            <a:r>
              <a:rPr lang="ru-RU" sz="7400" dirty="0" smtClean="0"/>
              <a:t>. В одной из гробниц близ египетских Фив был обнаружен ящик с папирусами XVIII – XVII вв. до н.э. в эпоху нового царства Рамсесом 2 было собрано около 20000 папирусов. Самая известная древневосточная библиотека – собрание клинописных табличек из дворца ассирийского царя VII века до н.э. </a:t>
            </a:r>
            <a:r>
              <a:rPr lang="ru-RU" sz="7400" dirty="0" err="1" smtClean="0"/>
              <a:t>Ашшурбанипала</a:t>
            </a:r>
            <a:r>
              <a:rPr lang="ru-RU" sz="7400" dirty="0" smtClean="0"/>
              <a:t> в </a:t>
            </a:r>
            <a:r>
              <a:rPr lang="ru-RU" sz="7400" dirty="0" err="1" smtClean="0"/>
              <a:t>Нинивии</a:t>
            </a:r>
            <a:r>
              <a:rPr lang="ru-RU" sz="7400" dirty="0" smtClean="0"/>
              <a:t>. В древней Греции первая публичная библиотека была основана в </a:t>
            </a:r>
            <a:r>
              <a:rPr lang="ru-RU" sz="7400" dirty="0" err="1" smtClean="0"/>
              <a:t>Гераклее</a:t>
            </a:r>
            <a:r>
              <a:rPr lang="ru-RU" sz="7400" dirty="0" smtClean="0"/>
              <a:t> тираном </a:t>
            </a:r>
            <a:r>
              <a:rPr lang="ru-RU" sz="7400" dirty="0" err="1" smtClean="0"/>
              <a:t>Клеархом</a:t>
            </a:r>
            <a:r>
              <a:rPr lang="ru-RU" sz="7400" dirty="0" smtClean="0"/>
              <a:t> (IV в. До н.э.). Александрийская библиотека была создана в III веке до н.э. Музей и большая часть Александрийской библиотеки были уничтожены приблизительно в 270 году нашей эры.</a:t>
            </a:r>
          </a:p>
          <a:p>
            <a:pPr fontAlgn="base">
              <a:buNone/>
            </a:pPr>
            <a:endParaRPr lang="ru-RU" dirty="0" smtClean="0"/>
          </a:p>
          <a:p>
            <a:pPr fontAlgn="base"/>
            <a:endParaRPr lang="ru-RU" dirty="0"/>
          </a:p>
        </p:txBody>
      </p:sp>
      <p:pic>
        <p:nvPicPr>
          <p:cNvPr id="5" name="Рисунок 4" descr="607720122e6e66a9833ed0d2249efc7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72330" y="5857892"/>
            <a:ext cx="1571636" cy="8572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96908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Когда появилась первая библиотека?</a:t>
            </a:r>
            <a:endParaRPr lang="ru-RU" sz="32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214414" y="1000108"/>
            <a:ext cx="7498080" cy="5286412"/>
          </a:xfrm>
        </p:spPr>
        <p:txBody>
          <a:bodyPr>
            <a:normAutofit fontScale="55000" lnSpcReduction="20000"/>
          </a:bodyPr>
          <a:lstStyle/>
          <a:p>
            <a:pPr fontAlgn="base"/>
            <a:r>
              <a:rPr lang="ru-RU" sz="4400" dirty="0" smtClean="0"/>
              <a:t>На Руси первая известная историкам библиотека была собрана Ярославом Мудрым в 1037 году. В 11 – 12 веках на Руси библиотеки формировались в монастырях и соборах Киева, Новгорода, Чернигова, Владимира. В монастырских библиотеках хранились отдельные ценные памятники русской письменности, но в основном их фонды состояли из книг религиозного содержания.</a:t>
            </a:r>
          </a:p>
          <a:p>
            <a:pPr fontAlgn="base"/>
            <a:endParaRPr lang="ru-RU" sz="4400" dirty="0" smtClean="0"/>
          </a:p>
          <a:p>
            <a:pPr fontAlgn="base"/>
            <a:r>
              <a:rPr lang="ru-RU" sz="4400" dirty="0" smtClean="0"/>
              <a:t>В начале 18 века в России возникают первые публичные библиотеки. В 1714 году по распоряжению Петра I создается крупная коллекция книг в Петербурге. В 1755 году основана научная библиотека Московского университета. В конце 18 века открыта бесплатная библиотека – читальня Н.И.Новикова в Москве, в 1795 году – с Петербурге.</a:t>
            </a:r>
          </a:p>
          <a:p>
            <a:pPr fontAlgn="base"/>
            <a:endParaRPr lang="ru-RU" dirty="0"/>
          </a:p>
        </p:txBody>
      </p:sp>
      <p:pic>
        <p:nvPicPr>
          <p:cNvPr id="5" name="Рисунок 4" descr="библиотека-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86710" y="3429000"/>
            <a:ext cx="1028698" cy="7715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142852"/>
            <a:ext cx="7498080" cy="928694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Самые известные библиотеки</a:t>
            </a:r>
            <a:endParaRPr lang="ru-RU" sz="32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214414" y="1000108"/>
            <a:ext cx="7498080" cy="5286412"/>
          </a:xfrm>
        </p:spPr>
        <p:txBody>
          <a:bodyPr>
            <a:normAutofit fontScale="62500" lnSpcReduction="20000"/>
          </a:bodyPr>
          <a:lstStyle/>
          <a:p>
            <a:pPr fontAlgn="base">
              <a:buNone/>
            </a:pPr>
            <a:endParaRPr lang="ru-RU" sz="4400" dirty="0" smtClean="0"/>
          </a:p>
          <a:p>
            <a:pPr fontAlgn="base"/>
            <a:r>
              <a:rPr lang="ru-RU" dirty="0" smtClean="0"/>
              <a:t>Библиотека Ивана Грозного (</a:t>
            </a:r>
            <a:r>
              <a:rPr lang="ru-RU" dirty="0" err="1" smtClean="0"/>
              <a:t>Либерея</a:t>
            </a:r>
            <a:r>
              <a:rPr lang="ru-RU" dirty="0" smtClean="0"/>
              <a:t>) – легендарное собрание книг и документов, последним владельцем которого был царь Иван IV Грозный. Считается, что она была утрачена, или спрятана Грозным. Поиски библиотеки с перерывами безрезультатно велись несколько столетий..</a:t>
            </a:r>
          </a:p>
          <a:p>
            <a:pPr fontAlgn="base"/>
            <a:r>
              <a:rPr lang="ru-RU" dirty="0" smtClean="0"/>
              <a:t>Библиотека Екатерины II – знаменитая коллекция книг, собранная императрицей Екатериной II за время ее царствования. Библиотека рассматривается исследователями как одна из наиболее значительных для своего времени по размеру и составу. В библиотеке около 40.000 наименований книг. Сегодня основной корпус книг из библиотеки Екатерины II находится в составе РНБ и Научной библиотеки Государственного Эрмитажа в Санкт - Петербурге.</a:t>
            </a:r>
          </a:p>
          <a:p>
            <a:pPr fontAlgn="base"/>
            <a:r>
              <a:rPr lang="ru-RU" dirty="0" smtClean="0"/>
              <a:t>Библиотека А.С. Пушкина – личное собрание книг, отражающее его разнообразные читательские и творческие интересы. Библиотека формировалась на протяжении всей жизни великого поэта.</a:t>
            </a:r>
          </a:p>
          <a:p>
            <a:pPr fontAlgn="base"/>
            <a:endParaRPr lang="ru-RU" dirty="0"/>
          </a:p>
        </p:txBody>
      </p:sp>
      <p:pic>
        <p:nvPicPr>
          <p:cNvPr id="4" name="Рисунок 3" descr="1748110-R3L8T8D-1000-bieb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72330" y="285727"/>
            <a:ext cx="1785950" cy="11894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1604" y="0"/>
            <a:ext cx="7429552" cy="928670"/>
          </a:xfrm>
        </p:spPr>
        <p:txBody>
          <a:bodyPr>
            <a:normAutofit fontScale="90000"/>
          </a:bodyPr>
          <a:lstStyle/>
          <a:p>
            <a:r>
              <a:rPr lang="ru-RU" sz="3200" b="1" dirty="0" smtClean="0"/>
              <a:t>Как содержать книгу в хорошем состоянии? </a:t>
            </a:r>
            <a:endParaRPr lang="ru-RU" sz="32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42976" y="785794"/>
            <a:ext cx="7498080" cy="5500726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ru-RU" sz="2000" dirty="0" smtClean="0"/>
              <a:t>Книги - наши друзья, а друзья нуждаются во внимании и заботе. </a:t>
            </a:r>
          </a:p>
          <a:p>
            <a:pPr fontAlgn="base">
              <a:buNone/>
            </a:pPr>
            <a:r>
              <a:rPr lang="ru-RU" sz="2000" dirty="0" smtClean="0"/>
              <a:t>К счастью, заботиться о бумажных томах проще, чем о живых людях. Есть несколько простых советов, выполнение которых принесет счастья для вашей домашней библиотеке.</a:t>
            </a:r>
          </a:p>
          <a:p>
            <a:pPr marL="539496" indent="-457200" fontAlgn="base">
              <a:buAutoNum type="arabicPeriod"/>
            </a:pPr>
            <a:r>
              <a:rPr lang="ru-RU" sz="2000" dirty="0" smtClean="0"/>
              <a:t>Используйте закладку, но не оставляйте её там навсегда.</a:t>
            </a:r>
          </a:p>
          <a:p>
            <a:pPr marL="539496" indent="-457200" fontAlgn="base">
              <a:buAutoNum type="arabicPeriod"/>
            </a:pPr>
            <a:r>
              <a:rPr lang="ru-RU" sz="2000" dirty="0" smtClean="0"/>
              <a:t>Не храните в книгах газетные вырезки и откажитесь от скотча.</a:t>
            </a:r>
          </a:p>
          <a:p>
            <a:pPr marL="539496" indent="-457200" fontAlgn="base">
              <a:buAutoNum type="arabicPeriod"/>
            </a:pPr>
            <a:r>
              <a:rPr lang="ru-RU" sz="2000" dirty="0" smtClean="0"/>
              <a:t> Читайте </a:t>
            </a:r>
            <a:r>
              <a:rPr lang="ru-RU" sz="2000" dirty="0" smtClean="0"/>
              <a:t>аккуратно.</a:t>
            </a:r>
          </a:p>
          <a:p>
            <a:pPr marL="539496" indent="-457200" fontAlgn="base">
              <a:buAutoNum type="arabicPeriod"/>
            </a:pPr>
            <a:r>
              <a:rPr lang="ru-RU" sz="2000" dirty="0" smtClean="0"/>
              <a:t>Не вытаскивайте книгу с полки за верхнюю часть корешка.</a:t>
            </a:r>
          </a:p>
          <a:p>
            <a:pPr marL="539496" indent="-457200" fontAlgn="base">
              <a:buAutoNum type="arabicPeriod"/>
            </a:pPr>
            <a:r>
              <a:rPr lang="ru-RU" sz="2000" dirty="0" smtClean="0"/>
              <a:t>Удаляйте пыль.</a:t>
            </a:r>
          </a:p>
          <a:p>
            <a:pPr marL="539496" indent="-457200" fontAlgn="base">
              <a:buAutoNum type="arabicPeriod"/>
            </a:pPr>
            <a:r>
              <a:rPr lang="ru-RU" sz="2000" dirty="0" smtClean="0"/>
              <a:t>Большие книги храните горизонтально.</a:t>
            </a:r>
          </a:p>
          <a:p>
            <a:pPr marL="539496" indent="-457200" fontAlgn="base">
              <a:buAutoNum type="arabicPeriod"/>
            </a:pPr>
            <a:endParaRPr lang="ru-RU" sz="2000" dirty="0" smtClean="0"/>
          </a:p>
        </p:txBody>
      </p:sp>
      <p:pic>
        <p:nvPicPr>
          <p:cNvPr id="5" name="Рисунок 4" descr="607720122e6e66a9833ed0d2249efc7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6715140" y="4929198"/>
            <a:ext cx="1714488" cy="171448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читать книги?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Читая книгу, читатель может проникнуть в суть «с головой», почувствовать переживания героев, представлять себе все описанное. Это позволяет не только получить массу удовольствия, но еще и положительно сказаться на самосовершенствовании.</a:t>
            </a:r>
            <a:r>
              <a:rPr lang="en-US" dirty="0" smtClean="0"/>
              <a:t> </a:t>
            </a:r>
            <a:r>
              <a:rPr lang="ru-RU" dirty="0" smtClean="0"/>
              <a:t>А также расширять свой кругозор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4" name="Рисунок 3" descr="4_original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14546" y="5643578"/>
            <a:ext cx="2773475" cy="1071570"/>
          </a:xfrm>
          <a:prstGeom prst="rect">
            <a:avLst/>
          </a:prstGeom>
        </p:spPr>
      </p:pic>
      <p:pic>
        <p:nvPicPr>
          <p:cNvPr id="6" name="Рисунок 5" descr="еа7андндш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29322" y="5429264"/>
            <a:ext cx="1857388" cy="1238259"/>
          </a:xfrm>
          <a:prstGeom prst="rect">
            <a:avLst/>
          </a:prstGeom>
        </p:spPr>
      </p:pic>
      <p:pic>
        <p:nvPicPr>
          <p:cNvPr id="7" name="Рисунок 6" descr="гжгпгн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86578" y="326306"/>
            <a:ext cx="2000264" cy="121616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615</TotalTime>
  <Words>615</Words>
  <Application>Microsoft Office PowerPoint</Application>
  <PresentationFormat>Экран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Солнцестояние</vt:lpstr>
      <vt:lpstr>ДОМАШНЯЯ БИБЛИОТЕКА</vt:lpstr>
      <vt:lpstr>ДОМАШНЯЯ БИБЛИОТЕКА - ЧТО ЭТО ТАКОЕ?</vt:lpstr>
      <vt:lpstr>Цель создания домашней библиотеки?</vt:lpstr>
      <vt:lpstr>Когда появилась первая библиотека?</vt:lpstr>
      <vt:lpstr>Когда появилась первая библиотека?</vt:lpstr>
      <vt:lpstr>Самые известные библиотеки</vt:lpstr>
      <vt:lpstr>Как содержать книгу в хорошем состоянии? </vt:lpstr>
      <vt:lpstr>Зачем читать книги?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Домашняя библиотека</dc:title>
  <cp:lastModifiedBy>Admin</cp:lastModifiedBy>
  <cp:revision>46</cp:revision>
  <dcterms:modified xsi:type="dcterms:W3CDTF">2020-01-24T11:34:02Z</dcterms:modified>
</cp:coreProperties>
</file>