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9" r:id="rId4"/>
    <p:sldId id="260" r:id="rId5"/>
    <p:sldId id="257" r:id="rId6"/>
    <p:sldId id="263" r:id="rId7"/>
    <p:sldId id="261" r:id="rId8"/>
    <p:sldId id="262" r:id="rId9"/>
    <p:sldId id="258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06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2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8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8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1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2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7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9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5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3/13/2021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56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first-fit-allocation-in-operating-systems/" TargetMode="External"/><Relationship Id="rId2" Type="http://schemas.openxmlformats.org/officeDocument/2006/relationships/hyperlink" Target="https://www.geeksforgeeks.org/program-first-fit-algorithm-memory-managemen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second-chance-or-clock-page-replacement-policy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90CBD-B293-407D-9A32-9DA45EAE5E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8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F991A-05B4-461D-AB44-86312183D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First-Fit and Clock Algorithms</a:t>
            </a:r>
            <a:endParaRPr lang="LID4096" dirty="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55FAA9-46D7-4070-988E-649D31579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Done by:</a:t>
            </a:r>
          </a:p>
          <a:p>
            <a:r>
              <a:rPr lang="en-US" dirty="0" err="1">
                <a:solidFill>
                  <a:srgbClr val="FFFFFF"/>
                </a:solidFill>
              </a:rPr>
              <a:t>Akzhol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Sovet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Mirolim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Saidakhmatov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BDA-1902</a:t>
            </a:r>
            <a:endParaRPr lang="LID4096" dirty="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34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90C74C26-CAB5-4C3C-A02D-2E25CF46A0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990893"/>
            <a:ext cx="91059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194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A1B0F3-5E3E-496D-8729-3E422B95E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BC6661-7ECC-48A3-90E1-8EC9ACC9D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fontAlgn="base"/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Algorithm – 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create an array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frames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to track the pages currently in memory and another Boolean array </a:t>
            </a:r>
            <a:r>
              <a:rPr lang="en-US" b="1" i="0" dirty="0" err="1">
                <a:solidFill>
                  <a:srgbClr val="40424E"/>
                </a:solidFill>
                <a:effectLst/>
                <a:latin typeface="urw-din"/>
              </a:rPr>
              <a:t>second_chance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to track whether that page has been accessed since it’s last replacement (that is if it deserves a second chance or not) and a variable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pointer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to track the target for replacement.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Start traversing the array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arr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. If the page already exists, simply set its corresponding element in </a:t>
            </a:r>
            <a:r>
              <a:rPr lang="en-US" b="1" i="0" dirty="0" err="1">
                <a:solidFill>
                  <a:srgbClr val="40424E"/>
                </a:solidFill>
                <a:effectLst/>
                <a:latin typeface="urw-din"/>
              </a:rPr>
              <a:t>second_chance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to true and return.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If the page doesn’t exist, check whether the space pointed to by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pointer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is empty (indicating cache isn’t full yet) – if so, we will put the element there and return, else we’ll traverse the array </a:t>
            </a:r>
            <a:r>
              <a:rPr lang="en-US" b="1" i="0" dirty="0" err="1">
                <a:solidFill>
                  <a:srgbClr val="40424E"/>
                </a:solidFill>
                <a:effectLst/>
                <a:latin typeface="urw-din"/>
              </a:rPr>
              <a:t>arr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one by one (cyclically using the value of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pointer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), marking all corresponding </a:t>
            </a:r>
            <a:r>
              <a:rPr lang="en-US" b="1" i="0" dirty="0" err="1">
                <a:solidFill>
                  <a:srgbClr val="40424E"/>
                </a:solidFill>
                <a:effectLst/>
                <a:latin typeface="urw-din"/>
              </a:rPr>
              <a:t>second_chance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elements as false, till we find a one that’s already false. That is the most suitable page for replacement, so we do so and return.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Finally, we report the page fault count.</a:t>
            </a:r>
          </a:p>
          <a:p>
            <a:pPr marL="0" indent="0" algn="l" fontAlgn="base">
              <a:buNone/>
            </a:pPr>
            <a:r>
              <a:rPr lang="en-US" dirty="0"/>
              <a:t>[3]</a:t>
            </a:r>
            <a:br>
              <a:rPr lang="en-US" dirty="0"/>
            </a:b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04164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>
            <a:extLst>
              <a:ext uri="{FF2B5EF4-FFF2-40B4-BE49-F238E27FC236}">
                <a16:creationId xmlns:a16="http://schemas.microsoft.com/office/drawing/2014/main" id="{FFB209D5-ACD2-4B0B-874A-488130874B2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0" y="380117"/>
            <a:ext cx="4521109" cy="61247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//If page found, updates the second chance bit to true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 boolean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findAndUpdate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,int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arr[]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     boolean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second_chance[]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,int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frames)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for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 =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 frames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{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(arr[i] == x)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{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//Mark that the page deserves a second chance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second_chance[i] =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true;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//Return 'true', that is there was a hit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//and so there's no need to replace any page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true;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//Return 'false' so that a page for replacement is selected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//as he reuested page doesn't exist in memory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false;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0DEAC65C-4199-4B61-9B3E-9277EAEC059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781878" y="728668"/>
            <a:ext cx="4837043" cy="569386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java.util.*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java.io.*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secondChance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args[])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IOException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{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String reference_string =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int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frames =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//Test 1: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reference_string =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"0 4 1 4 2 4 3 4 2 4 0 4 1 4 2 4 3 4"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frames =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//Output is 9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printHitsAndFaults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(reference_string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frames)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//Test 2: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reference_string =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"2 5 10 1 2 2 6 9 1 2 10 2 6 1 2 1 6 9 5 1"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frames =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//Output is 11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printHitsAndFaults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(reference_string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frames)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LID4096" altLang="LID4096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919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0DBC6F5B-482F-47ED-8DD1-91E1B319982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0" y="-64264"/>
            <a:ext cx="6172200" cy="69865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//Updates the page in memory and returns the pointer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 int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replaceAndUpdate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,int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arr[]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    boolean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second_chance[]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,int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frames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,int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pointer)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{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//We found the page to replace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(!second_chance[pointer])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{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//Replace with new page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arr[pointer] = x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//Return updated pointer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(pointer+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)%frames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//Mark it 'false' as it got one chance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 and will be replaced next time unless accessed again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second_chance[pointer] =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false;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//Pointer is updated in round robin manner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pointer = (pointer+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)%frames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 void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printHitsAndFaults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reference_string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       int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frames)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pointer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pf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//initially we consider frame 0 is to be replaced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pointer =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//number of page faults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pf =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//Create a array to hold page numbers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arr[] =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int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[frames]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//No pages initially in frame,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//which is indicated by -1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Arrays.</a:t>
            </a:r>
            <a:r>
              <a:rPr kumimoji="0" lang="LID4096" altLang="LID4096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fill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(arr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LID4096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E56D151-432B-48A6-8113-9DDBEEF827C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0" y="0"/>
            <a:ext cx="6019800" cy="68580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//Create second chance array.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//Can also be a byte array for optimizing memory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boolean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second_chance[] =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boolean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[frames]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//Split the string into tokens,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//that is page numbers, based on space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str[] = reference_string.split(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"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//get the length of array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 = str.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for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(i =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i&lt;l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{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x = Integer.</a:t>
            </a:r>
            <a:r>
              <a:rPr kumimoji="0" lang="LID4096" altLang="LID4096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parseInt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(str[i])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//Finds if there exists a need to replace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//any page at all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(!</a:t>
            </a:r>
            <a:r>
              <a:rPr kumimoji="0" lang="LID4096" altLang="LID4096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findAndUpdate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second_chance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frames))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{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//Selects and updates a victim page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pointer = </a:t>
            </a:r>
            <a:r>
              <a:rPr kumimoji="0" lang="LID4096" altLang="LID4096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replaceAndUpdate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    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second_chance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frames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pointer)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//Update page faults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   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pf++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System.</a:t>
            </a:r>
            <a:r>
              <a:rPr kumimoji="0" lang="LID4096" altLang="LID4096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"Total page faults were "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+pf)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419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5DB696F5-8063-4D78-8D27-B25567BDA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LID4096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AFEF9FC8-F67D-46BA-8F24-87506F710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635" y="2836649"/>
            <a:ext cx="6280749" cy="2248663"/>
          </a:xfrm>
        </p:spPr>
      </p:pic>
    </p:spTree>
    <p:extLst>
      <p:ext uri="{BB962C8B-B14F-4D97-AF65-F5344CB8AC3E}">
        <p14:creationId xmlns:p14="http://schemas.microsoft.com/office/powerpoint/2010/main" val="631728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D082E8-A1F5-4CFB-ADC6-BD78F8ED0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C31D70-A279-4DFE-A649-C301D6720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Last visited 13</a:t>
            </a:r>
            <a:r>
              <a:rPr lang="en-US" baseline="30000" dirty="0">
                <a:hlinkClick r:id="rId2"/>
              </a:rPr>
              <a:t>th</a:t>
            </a:r>
            <a:r>
              <a:rPr lang="en-US" dirty="0">
                <a:hlinkClick r:id="rId2"/>
              </a:rPr>
              <a:t> of March, 2021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https://www.geeksforgeeks.org/program-first-fit-algorithm-memory-management/</a:t>
            </a:r>
            <a:r>
              <a:rPr lang="en-US" dirty="0"/>
              <a:t> [1]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https://www.geeksforgeeks.org/first-fit-allocation-in-operating-systems/</a:t>
            </a:r>
            <a:r>
              <a:rPr lang="en-US" dirty="0"/>
              <a:t> [2]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https://www.geeksforgeeks.org/second-chance-or-clock-page-replacement-policy/</a:t>
            </a:r>
            <a:r>
              <a:rPr lang="en-US" dirty="0"/>
              <a:t> [3]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8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6FB06-95DA-4E46-8FF9-2BAB1EC9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8F19BC-591F-40AF-8799-5105D0921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Internet resources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9370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2ED210-9BFD-4FDB-AD73-A27740AA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First-fit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8590BF-18F5-419A-AECB-BAAA4A7B9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306378"/>
            <a:ext cx="10691265" cy="3636088"/>
          </a:xfrm>
        </p:spPr>
        <p:txBody>
          <a:bodyPr/>
          <a:lstStyle/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This method keeps the free/busy list of jobs organized by memory location, low-ordered to high-ordered memory. </a:t>
            </a:r>
          </a:p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In this method, first job claims the first available memory with space more than or equal to its size. </a:t>
            </a:r>
          </a:p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The operating system doesn’t search for appropriate partition but just allocate the job to the nearest memory partition available with sufficient size.[2]</a:t>
            </a:r>
          </a:p>
        </p:txBody>
      </p:sp>
    </p:spTree>
    <p:extLst>
      <p:ext uri="{BB962C8B-B14F-4D97-AF65-F5344CB8AC3E}">
        <p14:creationId xmlns:p14="http://schemas.microsoft.com/office/powerpoint/2010/main" val="4180488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E2BD2-C01C-44C3-AA87-F6CB49ED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				[2]</a:t>
            </a:r>
            <a:endParaRPr lang="LID4096" dirty="0"/>
          </a:p>
        </p:txBody>
      </p:sp>
      <p:pic>
        <p:nvPicPr>
          <p:cNvPr id="2050" name="Picture 2" descr="first-fit">
            <a:extLst>
              <a:ext uri="{FF2B5EF4-FFF2-40B4-BE49-F238E27FC236}">
                <a16:creationId xmlns:a16="http://schemas.microsoft.com/office/drawing/2014/main" id="{48CC0F98-C329-45D2-A48A-16A9BD23E1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753" y="825618"/>
            <a:ext cx="4998493" cy="520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98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6B5F28-DC6E-4519-82B2-E8B74779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BCDA6A-6813-442B-9EC4-6D84F4E3E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10691265" cy="3636088"/>
          </a:xfrm>
        </p:spPr>
        <p:txBody>
          <a:bodyPr/>
          <a:lstStyle/>
          <a:p>
            <a:r>
              <a:rPr lang="en-US" dirty="0"/>
              <a:t>Input memory blocks with size and processes with size</a:t>
            </a:r>
          </a:p>
          <a:p>
            <a:r>
              <a:rPr lang="en-US" dirty="0"/>
              <a:t>Initialize all memory blocks as free</a:t>
            </a:r>
          </a:p>
          <a:p>
            <a:r>
              <a:rPr lang="en-US" dirty="0"/>
              <a:t>Start by picking each process and </a:t>
            </a:r>
            <a:r>
              <a:rPr lang="en-US" dirty="0" err="1"/>
              <a:t>chck</a:t>
            </a:r>
            <a:r>
              <a:rPr lang="en-US" dirty="0"/>
              <a:t> if it can be assigned to current block</a:t>
            </a:r>
          </a:p>
          <a:p>
            <a:r>
              <a:rPr lang="en-US" dirty="0"/>
              <a:t>If size-of-process &lt;= size-of-block if yes then assign and check for next process</a:t>
            </a:r>
          </a:p>
          <a:p>
            <a:r>
              <a:rPr lang="en-US" dirty="0"/>
              <a:t>If not then keep checking the further blocks [2]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51895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7DD543-A5CD-4348-8624-8B4E57DB5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28265" y="723900"/>
            <a:ext cx="0" cy="5410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60DAFE91-1AAC-4F6A-8B97-4CF8120C5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25287"/>
            <a:ext cx="8083403" cy="645380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class </a:t>
            </a:r>
            <a:r>
              <a:rPr kumimoji="0" lang="en-US" altLang="LID4096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FirstFit</a:t>
            </a: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 {</a:t>
            </a:r>
            <a:b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</a:br>
            <a:b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</a:b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    static void </a:t>
            </a:r>
            <a:r>
              <a:rPr kumimoji="0" lang="en-US" altLang="LID4096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firstFit</a:t>
            </a: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(int </a:t>
            </a:r>
            <a:r>
              <a:rPr kumimoji="0" lang="en-US" altLang="LID4096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blockSize</a:t>
            </a: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[], int m,</a:t>
            </a:r>
            <a:b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</a:b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                         int </a:t>
            </a:r>
            <a:r>
              <a:rPr kumimoji="0" lang="en-US" altLang="LID4096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processSize</a:t>
            </a: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[], int n) {</a:t>
            </a:r>
            <a:b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</a:br>
            <a:b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</a:b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        int allocation[] = new int[n];</a:t>
            </a:r>
            <a:b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</a:b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        for (int </a:t>
            </a:r>
            <a:r>
              <a:rPr kumimoji="0" lang="en-US" altLang="LID4096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i</a:t>
            </a: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 = 0; </a:t>
            </a:r>
            <a:r>
              <a:rPr kumimoji="0" lang="en-US" altLang="LID4096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i</a:t>
            </a: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 &lt; </a:t>
            </a:r>
            <a:r>
              <a:rPr kumimoji="0" lang="en-US" altLang="LID4096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allocation.length</a:t>
            </a: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; </a:t>
            </a:r>
            <a:r>
              <a:rPr kumimoji="0" lang="en-US" altLang="LID4096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i</a:t>
            </a: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++)</a:t>
            </a:r>
            <a:b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</a:b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            allocation[</a:t>
            </a:r>
            <a:r>
              <a:rPr kumimoji="0" lang="en-US" altLang="LID4096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i</a:t>
            </a: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] = -1;</a:t>
            </a:r>
            <a:b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</a:b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        for (int </a:t>
            </a:r>
            <a:r>
              <a:rPr kumimoji="0" lang="en-US" altLang="LID4096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i</a:t>
            </a: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 = 0; </a:t>
            </a:r>
            <a:r>
              <a:rPr kumimoji="0" lang="en-US" altLang="LID4096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i</a:t>
            </a: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 &lt; n; </a:t>
            </a:r>
            <a:r>
              <a:rPr kumimoji="0" lang="en-US" altLang="LID4096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i</a:t>
            </a: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++) {</a:t>
            </a:r>
            <a:b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</a:b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            for (int j = 0; j &lt; m; </a:t>
            </a:r>
            <a:r>
              <a:rPr kumimoji="0" lang="en-US" altLang="LID4096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j++</a:t>
            </a: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) {</a:t>
            </a:r>
            <a:b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</a:b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                if (</a:t>
            </a:r>
            <a:r>
              <a:rPr kumimoji="0" lang="en-US" altLang="LID4096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blockSize</a:t>
            </a: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[j] &gt;= </a:t>
            </a:r>
            <a:r>
              <a:rPr kumimoji="0" lang="en-US" altLang="LID4096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processSize</a:t>
            </a: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[</a:t>
            </a:r>
            <a:r>
              <a:rPr kumimoji="0" lang="en-US" altLang="LID4096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i</a:t>
            </a: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]) {</a:t>
            </a:r>
            <a:b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</a:b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                    allocation[</a:t>
            </a:r>
            <a:r>
              <a:rPr kumimoji="0" lang="en-US" altLang="LID4096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i</a:t>
            </a: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] = j;</a:t>
            </a:r>
            <a:b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</a:b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                    </a:t>
            </a:r>
            <a:r>
              <a:rPr kumimoji="0" lang="en-US" altLang="LID4096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blockSize</a:t>
            </a: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[j] -= </a:t>
            </a:r>
            <a:r>
              <a:rPr kumimoji="0" lang="en-US" altLang="LID4096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processSize</a:t>
            </a: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[</a:t>
            </a:r>
            <a:r>
              <a:rPr kumimoji="0" lang="en-US" altLang="LID4096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i</a:t>
            </a: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];</a:t>
            </a:r>
            <a:b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</a:br>
            <a:b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</a:b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                    break;</a:t>
            </a:r>
            <a:b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</a:b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                }</a:t>
            </a:r>
            <a:b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</a:b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            }</a:t>
            </a:r>
            <a:b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</a:b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        }</a:t>
            </a:r>
            <a:b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</a:br>
            <a:b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</a:b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        </a:t>
            </a:r>
            <a:r>
              <a:rPr kumimoji="0" lang="en-US" altLang="LID4096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System.</a:t>
            </a:r>
            <a:r>
              <a:rPr kumimoji="0" lang="en-US" altLang="LID4096" sz="1200" b="0" i="1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out</a:t>
            </a:r>
            <a:r>
              <a:rPr kumimoji="0" lang="en-US" altLang="LID4096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.println</a:t>
            </a: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("\</a:t>
            </a:r>
            <a:r>
              <a:rPr kumimoji="0" lang="en-US" altLang="LID4096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nProcess</a:t>
            </a: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 No.\</a:t>
            </a:r>
            <a:r>
              <a:rPr kumimoji="0" lang="en-US" altLang="LID4096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tProcess</a:t>
            </a: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 Size\</a:t>
            </a:r>
            <a:r>
              <a:rPr kumimoji="0" lang="en-US" altLang="LID4096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tBlock</a:t>
            </a: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 no.");</a:t>
            </a:r>
            <a:b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</a:b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        for (int </a:t>
            </a:r>
            <a:r>
              <a:rPr kumimoji="0" lang="en-US" altLang="LID4096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i</a:t>
            </a: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 = 0; </a:t>
            </a:r>
            <a:r>
              <a:rPr kumimoji="0" lang="en-US" altLang="LID4096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i</a:t>
            </a: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 &lt; n; </a:t>
            </a:r>
            <a:r>
              <a:rPr kumimoji="0" lang="en-US" altLang="LID4096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i</a:t>
            </a: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++) {</a:t>
            </a:r>
            <a:b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</a:b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            </a:t>
            </a:r>
            <a:r>
              <a:rPr kumimoji="0" lang="en-US" altLang="LID4096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System.</a:t>
            </a:r>
            <a:r>
              <a:rPr kumimoji="0" lang="en-US" altLang="LID4096" sz="1200" b="0" i="1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out</a:t>
            </a:r>
            <a:r>
              <a:rPr kumimoji="0" lang="en-US" altLang="LID4096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.print</a:t>
            </a: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(" " + (</a:t>
            </a:r>
            <a:r>
              <a:rPr kumimoji="0" lang="en-US" altLang="LID4096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i</a:t>
            </a: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 + 1) + "\t\t" +</a:t>
            </a:r>
            <a:b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</a:b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                    </a:t>
            </a:r>
            <a:r>
              <a:rPr kumimoji="0" lang="en-US" altLang="LID4096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processSize</a:t>
            </a: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[</a:t>
            </a:r>
            <a:r>
              <a:rPr kumimoji="0" lang="en-US" altLang="LID4096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i</a:t>
            </a: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] + "\t\t");</a:t>
            </a:r>
            <a:b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</a:b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            if (allocation[</a:t>
            </a:r>
            <a:r>
              <a:rPr kumimoji="0" lang="en-US" altLang="LID4096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i</a:t>
            </a: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] != -1)</a:t>
            </a:r>
            <a:b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</a:b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                </a:t>
            </a:r>
            <a:r>
              <a:rPr kumimoji="0" lang="en-US" altLang="LID4096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System.</a:t>
            </a:r>
            <a:r>
              <a:rPr kumimoji="0" lang="en-US" altLang="LID4096" sz="1200" b="0" i="1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out</a:t>
            </a:r>
            <a:r>
              <a:rPr kumimoji="0" lang="en-US" altLang="LID4096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.print</a:t>
            </a: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(allocation[</a:t>
            </a:r>
            <a:r>
              <a:rPr kumimoji="0" lang="en-US" altLang="LID4096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i</a:t>
            </a: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] + 1);</a:t>
            </a:r>
            <a:b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</a:b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            else</a:t>
            </a:r>
            <a:b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</a:b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                </a:t>
            </a:r>
            <a:r>
              <a:rPr kumimoji="0" lang="en-US" altLang="LID4096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System.</a:t>
            </a:r>
            <a:r>
              <a:rPr kumimoji="0" lang="en-US" altLang="LID4096" sz="1200" b="0" i="1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out</a:t>
            </a:r>
            <a:r>
              <a:rPr kumimoji="0" lang="en-US" altLang="LID4096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.print</a:t>
            </a: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("Not Allocated");</a:t>
            </a:r>
            <a:b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</a:b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            </a:t>
            </a:r>
            <a:r>
              <a:rPr kumimoji="0" lang="en-US" altLang="LID4096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System.</a:t>
            </a:r>
            <a:r>
              <a:rPr kumimoji="0" lang="en-US" altLang="LID4096" sz="1200" b="0" i="1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out</a:t>
            </a:r>
            <a:r>
              <a:rPr kumimoji="0" lang="en-US" altLang="LID4096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.println</a:t>
            </a: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();</a:t>
            </a:r>
            <a:b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</a:b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        }</a:t>
            </a:r>
            <a:b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</a:b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    }</a:t>
            </a:r>
            <a:b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</a:br>
            <a:r>
              <a:rPr kumimoji="0" lang="en-US" altLang="LID4096" sz="1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avolini" panose="020B0502040204020203" pitchFamily="66" charset="0"/>
              </a:rPr>
              <a:t>}</a:t>
            </a:r>
          </a:p>
          <a:p>
            <a:pPr marR="0" lv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LID4096" sz="10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8597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7DD543-A5CD-4348-8624-8B4E57DB5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28265" y="723900"/>
            <a:ext cx="0" cy="5410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405C465-0569-4F35-843C-868F2933D0B2}"/>
              </a:ext>
            </a:extLst>
          </p:cNvPr>
          <p:cNvSpPr txBox="1"/>
          <p:nvPr/>
        </p:nvSpPr>
        <p:spPr>
          <a:xfrm>
            <a:off x="3918180" y="538843"/>
            <a:ext cx="7518024" cy="57580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kumimoji="0" lang="en-US" altLang="LID4096" sz="2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public class main {</a:t>
            </a:r>
            <a:br>
              <a:rPr kumimoji="0" lang="en-US" altLang="LID4096" sz="2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en-US" altLang="LID4096" sz="2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LID4096" sz="2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public static void main(String[] </a:t>
            </a:r>
            <a:r>
              <a:rPr kumimoji="0" lang="en-US" altLang="LID4096" sz="25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LID4096" sz="2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LID4096" sz="2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LID4096" sz="2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LID4096" sz="2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LID4096" sz="2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int </a:t>
            </a:r>
            <a:r>
              <a:rPr kumimoji="0" lang="en-US" altLang="LID4096" sz="25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blockSize</a:t>
            </a:r>
            <a:r>
              <a:rPr kumimoji="0" lang="en-US" altLang="LID4096" sz="2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[] = {100, 500, 200, 300, 600};</a:t>
            </a:r>
            <a:br>
              <a:rPr kumimoji="0" lang="en-US" altLang="LID4096" sz="2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LID4096" sz="2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int </a:t>
            </a:r>
            <a:r>
              <a:rPr kumimoji="0" lang="en-US" altLang="LID4096" sz="25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processSize</a:t>
            </a:r>
            <a:r>
              <a:rPr kumimoji="0" lang="en-US" altLang="LID4096" sz="2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[] = {212, 417, 112, 426};</a:t>
            </a:r>
            <a:br>
              <a:rPr kumimoji="0" lang="en-US" altLang="LID4096" sz="2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LID4096" sz="2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int m = </a:t>
            </a:r>
            <a:r>
              <a:rPr kumimoji="0" lang="en-US" altLang="LID4096" sz="25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blockSize.length</a:t>
            </a:r>
            <a:r>
              <a:rPr kumimoji="0" lang="en-US" altLang="LID4096" sz="2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LID4096" sz="2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LID4096" sz="2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int n = </a:t>
            </a:r>
            <a:r>
              <a:rPr kumimoji="0" lang="en-US" altLang="LID4096" sz="25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processSize.length</a:t>
            </a:r>
            <a:r>
              <a:rPr kumimoji="0" lang="en-US" altLang="LID4096" sz="2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LID4096" sz="2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br>
              <a:rPr kumimoji="0" lang="en-US" altLang="LID4096" sz="2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LID4096" sz="2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LID4096" sz="25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FirstFit.</a:t>
            </a:r>
            <a:r>
              <a:rPr kumimoji="0" lang="en-US" altLang="LID4096" sz="2500" b="0" i="1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firstFit</a:t>
            </a:r>
            <a:r>
              <a:rPr kumimoji="0" lang="en-US" altLang="LID4096" sz="2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LID4096" sz="25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blockSize</a:t>
            </a:r>
            <a:r>
              <a:rPr kumimoji="0" lang="en-US" altLang="LID4096" sz="2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, m, </a:t>
            </a:r>
            <a:r>
              <a:rPr kumimoji="0" lang="en-US" altLang="LID4096" sz="25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processSize</a:t>
            </a:r>
            <a:r>
              <a:rPr kumimoji="0" lang="en-US" altLang="LID4096" sz="2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, n);</a:t>
            </a:r>
            <a:br>
              <a:rPr kumimoji="0" lang="en-US" altLang="LID4096" sz="2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LID4096" sz="2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LID4096" sz="2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</a:br>
            <a:r>
              <a:rPr kumimoji="0" lang="en-US" altLang="LID4096" sz="25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}</a:t>
            </a:r>
            <a:endParaRPr lang="en-US" sz="2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871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7BC5FAE8-E604-4D09-A749-F67B36BC2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</a:t>
            </a:r>
            <a:endParaRPr lang="LID4096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71B39347-F3D7-4EE5-8607-2E2A28F4E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635" y="2557149"/>
            <a:ext cx="6122758" cy="3032036"/>
          </a:xfrm>
        </p:spPr>
      </p:pic>
    </p:spTree>
    <p:extLst>
      <p:ext uri="{BB962C8B-B14F-4D97-AF65-F5344CB8AC3E}">
        <p14:creationId xmlns:p14="http://schemas.microsoft.com/office/powerpoint/2010/main" val="302451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E5CF831-BB29-42FA-A2A3-70BF9A10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Clock(Second chance)</a:t>
            </a:r>
            <a:endParaRPr lang="LID4096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34CD476-37E9-4F9B-A522-8941F3D93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In the Second Chance page replacement policy, the candidate pages for removal are considered in a round robin matter, and a page that has been accessed between consecutive considerations will not be replaced. </a:t>
            </a:r>
          </a:p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The page replaced is the one that, when considered in a round robin matter, has not been accessed since its last consideration.</a:t>
            </a:r>
          </a:p>
          <a:p>
            <a:pPr marL="0" indent="0">
              <a:buNone/>
            </a:pPr>
            <a:r>
              <a:rPr lang="en-US" dirty="0"/>
              <a:t>[3]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9028548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1645</Words>
  <Application>Microsoft Office PowerPoint</Application>
  <PresentationFormat>Широкоэкранный</PresentationFormat>
  <Paragraphs>41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Calisto MT</vt:lpstr>
      <vt:lpstr>Consolas</vt:lpstr>
      <vt:lpstr>JetBrains Mono</vt:lpstr>
      <vt:lpstr>Univers Condensed</vt:lpstr>
      <vt:lpstr>urw-din</vt:lpstr>
      <vt:lpstr>ChronicleVTI</vt:lpstr>
      <vt:lpstr>First-Fit and Clock Algorithms</vt:lpstr>
      <vt:lpstr>literature</vt:lpstr>
      <vt:lpstr>First-fit</vt:lpstr>
      <vt:lpstr>         [2]</vt:lpstr>
      <vt:lpstr>Implementation</vt:lpstr>
      <vt:lpstr>Презентация PowerPoint</vt:lpstr>
      <vt:lpstr>Презентация PowerPoint</vt:lpstr>
      <vt:lpstr>Output:</vt:lpstr>
      <vt:lpstr>Clock(Second chance)</vt:lpstr>
      <vt:lpstr>Презентация PowerPoint</vt:lpstr>
      <vt:lpstr>Implementation</vt:lpstr>
      <vt:lpstr>Презентация PowerPoint</vt:lpstr>
      <vt:lpstr>Презентация PowerPoint</vt:lpstr>
      <vt:lpstr>Output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First-Fit and Clock Algorithms</dc:title>
  <dc:creator>Mr Sme</dc:creator>
  <cp:lastModifiedBy>Mr Sme</cp:lastModifiedBy>
  <cp:revision>10</cp:revision>
  <dcterms:created xsi:type="dcterms:W3CDTF">2021-03-12T06:29:46Z</dcterms:created>
  <dcterms:modified xsi:type="dcterms:W3CDTF">2021-03-13T04:11:15Z</dcterms:modified>
</cp:coreProperties>
</file>