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7" r:id="rId2"/>
    <p:sldId id="261" r:id="rId3"/>
    <p:sldId id="259" r:id="rId4"/>
    <p:sldId id="264" r:id="rId5"/>
    <p:sldId id="262" r:id="rId6"/>
    <p:sldId id="263" r:id="rId7"/>
    <p:sldId id="265" r:id="rId8"/>
    <p:sldId id="268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8C888-48EB-4140-81F6-DA644182CB9F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F20D6-EFDE-4CF0-81F6-2F823C419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962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4E64E-95FE-4515-9116-9FC93D0C7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8310EB-B0AD-417A-8934-A8B50E603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7B9497-171B-4DB4-8C2B-41932456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7DAE-7D4F-4811-BC5F-DC3E2778805B}" type="datetime1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15D1CD-90C3-4379-9737-436753D3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9BB7E1-615C-4416-89E7-E18E83B0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D1C9-E749-4919-9328-6E9D148CA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58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CCD39-C351-46E1-9C72-EAE806FB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79DB8A-9B53-49A0-976D-C6C357A17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01C547-10A0-4FEA-9046-DC98FFBD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3772-6F26-4ED4-8A4E-C1FC1149DAD8}" type="datetime1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1B28FB-539F-4332-98EC-2094E9161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AC3045-1401-4534-957C-70E80717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D1C9-E749-4919-9328-6E9D148CA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11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7217D88-00E6-4ABD-91C5-B6F5216DC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37A1EA-218A-44C6-A480-D4285EAA8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4E7745-0F4F-4370-B89F-F59EE8CB5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ABF3-A8A5-4E5E-910A-276502FE28BD}" type="datetime1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1C666F-C3C7-431A-BBFF-49525180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903029-4BC1-4B1B-A176-747BE827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D1C9-E749-4919-9328-6E9D148CA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46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87EA0-655A-487E-8263-154B7C80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443D9F-0CD8-4927-9013-6429250CE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7A4995-9EF7-4110-94B1-9D95C48E2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08D8-DFCE-4A45-A4D7-240372AA973C}" type="datetime1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039468-3F64-4F07-BB87-55F694EF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EFB863-E2C3-46C3-B584-761F06A0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D1C9-E749-4919-9328-6E9D148CA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47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F6C97-4AA1-480E-B798-E96096C0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76159C-9E48-4712-8DDC-9CD2FD6FB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03236A-C2E7-4A48-9C27-4C68732F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CC5C-EE71-4EDC-84E2-F85CBAEBA8B5}" type="datetime1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A29FA9-FC26-487C-937A-918B5A79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59DD9F-1D39-4841-A7EF-5537635C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D1C9-E749-4919-9328-6E9D148CA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72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48968-F601-4E75-A6A8-FA605AE6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6430DC-2775-4CE7-A397-C0DF2D32F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9024E1-8FF0-48F3-8A3C-3209294EA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CC49F5-BE4D-4C84-BE26-6215CF3E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81F0-C2D5-42D8-A486-936A27913A34}" type="datetime1">
              <a:rPr lang="ru-RU" smtClean="0"/>
              <a:t>12.02.2022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880852-9336-4E42-B7D6-39DD217D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48BF96-773A-4AFD-83E4-CC853AC2E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D1C9-E749-4919-9328-6E9D148CA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07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99FECC-77A5-40C9-9D38-D291FD91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16E705-1CD3-41C8-808A-1A800F095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1A6706-6394-4C2F-A0DD-D2A84AFEE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F175EA-A53C-464C-AC3F-CD171D946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47582D-1D63-446C-8F7C-7A8D4886C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D60E17-BA4A-4526-BC0B-8D08E5AF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AE58-B643-41E1-81C1-4E0C94F7D3CE}" type="datetime1">
              <a:rPr lang="ru-RU" smtClean="0"/>
              <a:t>12.02.2022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FAF453F-2ABE-4970-8450-63F615B5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8CA1CE1-BFBD-41F6-82C0-46D3BE92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D1C9-E749-4919-9328-6E9D148CA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43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67D97F-FCE0-4E00-9450-CD2BC4E4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585F0D-3504-4A58-8D2E-8E99C9D8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25A8-5D9F-493C-A119-FF125FD0B502}" type="datetime1">
              <a:rPr lang="ru-RU" smtClean="0"/>
              <a:t>12.02.2022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21B99B-5420-4156-8A18-A09C7AE2D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F08D87-5D64-4CF9-8023-B753C08F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D1C9-E749-4919-9328-6E9D148CA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76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08923C-E42C-4A91-83AD-F1501107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2DC0-F24D-48A4-AA30-60EB0618AA50}" type="datetime1">
              <a:rPr lang="ru-RU" smtClean="0"/>
              <a:t>12.02.2022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9A36DF-86D1-4586-83D6-063317E5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E36822-68B6-4462-B6AF-62D9DA99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D1C9-E749-4919-9328-6E9D148CA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86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C23A8-5F82-4052-841A-02C2EDA5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22814B-3E8D-4193-B778-282DC4322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E0F249-C9B5-4DB5-8E56-7D48F0AF2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60AF7D-9C88-4466-9755-BD2F0B1F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FE57-586C-44E0-9886-5B7246B819BF}" type="datetime1">
              <a:rPr lang="ru-RU" smtClean="0"/>
              <a:t>12.02.2022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1468F3-20FF-4E58-8BED-1ECDC4CF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EF9450-27FF-457A-A3FA-1C01B28D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D1C9-E749-4919-9328-6E9D148CA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0479E-F073-4003-A7EB-679BD30A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CEC024B-F2DA-4D4C-B371-A563F99BD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DD8355-824F-48F1-ADAD-F193623B6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EEA8D3-7CCE-45D3-AB9A-B0F4B49B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12D1-16F0-4D8F-AA27-5CE208B97492}" type="datetime1">
              <a:rPr lang="ru-RU" smtClean="0"/>
              <a:t>12.02.2022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5E28D1-8E25-4230-AAE2-E860B2A4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90A600-472E-4102-BA45-D56F7F77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D1C9-E749-4919-9328-6E9D148CA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0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BFF43-FD42-457D-8983-B1CF9362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FEC373-A4FA-4444-B9BB-F9FECBC5F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2066B1-5B3A-488D-9FB7-6510F8373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1CB6-EAB2-42B4-9CB2-DF7C8BCDAD56}" type="datetime1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868DA8-868E-4A4F-ABE8-6FF2D1C27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D0FDD6-D652-4DA7-9D9D-2DF75B29B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CD1C9-E749-4919-9328-6E9D148CA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Visio_Drawing.vsd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Visio_Drawing1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43E96E-332C-4F4D-AE96-46A44AE1B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50E76E-697A-4779-9311-52F2DC4E4CCF}"/>
              </a:ext>
            </a:extLst>
          </p:cNvPr>
          <p:cNvSpPr txBox="1"/>
          <p:nvPr/>
        </p:nvSpPr>
        <p:spPr>
          <a:xfrm>
            <a:off x="850231" y="1760621"/>
            <a:ext cx="4275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Тема дипломной работы: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3493B-68A3-4A38-9802-C74E8E8B638B}"/>
              </a:ext>
            </a:extLst>
          </p:cNvPr>
          <p:cNvSpPr txBox="1"/>
          <p:nvPr/>
        </p:nvSpPr>
        <p:spPr>
          <a:xfrm>
            <a:off x="850231" y="2222286"/>
            <a:ext cx="91279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Алгоритм выявления компьютерных атак на основании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NetFlow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-статистики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F70312-09F8-4E16-9CF0-471C3B55663E}"/>
              </a:ext>
            </a:extLst>
          </p:cNvPr>
          <p:cNvSpPr txBox="1"/>
          <p:nvPr/>
        </p:nvSpPr>
        <p:spPr>
          <a:xfrm>
            <a:off x="850231" y="5398679"/>
            <a:ext cx="5109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Выполнил:     Мирошниченко М</a:t>
            </a:r>
            <a:r>
              <a:rPr lang="ru-RU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.С.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178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6C1DE2C-E8C6-4D05-9317-F6B65D0C9189}"/>
              </a:ext>
            </a:extLst>
          </p:cNvPr>
          <p:cNvSpPr/>
          <p:nvPr/>
        </p:nvSpPr>
        <p:spPr>
          <a:xfrm>
            <a:off x="0" y="-1"/>
            <a:ext cx="12192000" cy="106522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77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ADD18F9A-9DE8-49F8-97BA-4C9E5E86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554"/>
            <a:ext cx="12192000" cy="729362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 ПО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23753B4-1298-43C7-8663-829D62873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931396"/>
              </p:ext>
            </p:extLst>
          </p:nvPr>
        </p:nvGraphicFramePr>
        <p:xfrm>
          <a:off x="246669" y="1737377"/>
          <a:ext cx="11528980" cy="3879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796">
                  <a:extLst>
                    <a:ext uri="{9D8B030D-6E8A-4147-A177-3AD203B41FA5}">
                      <a16:colId xmlns:a16="http://schemas.microsoft.com/office/drawing/2014/main" val="1661363786"/>
                    </a:ext>
                  </a:extLst>
                </a:gridCol>
                <a:gridCol w="2305796">
                  <a:extLst>
                    <a:ext uri="{9D8B030D-6E8A-4147-A177-3AD203B41FA5}">
                      <a16:colId xmlns:a16="http://schemas.microsoft.com/office/drawing/2014/main" val="2753605027"/>
                    </a:ext>
                  </a:extLst>
                </a:gridCol>
                <a:gridCol w="2305796">
                  <a:extLst>
                    <a:ext uri="{9D8B030D-6E8A-4147-A177-3AD203B41FA5}">
                      <a16:colId xmlns:a16="http://schemas.microsoft.com/office/drawing/2014/main" val="2838299448"/>
                    </a:ext>
                  </a:extLst>
                </a:gridCol>
                <a:gridCol w="2305796">
                  <a:extLst>
                    <a:ext uri="{9D8B030D-6E8A-4147-A177-3AD203B41FA5}">
                      <a16:colId xmlns:a16="http://schemas.microsoft.com/office/drawing/2014/main" val="1366101010"/>
                    </a:ext>
                  </a:extLst>
                </a:gridCol>
                <a:gridCol w="2305796">
                  <a:extLst>
                    <a:ext uri="{9D8B030D-6E8A-4147-A177-3AD203B41FA5}">
                      <a16:colId xmlns:a16="http://schemas.microsoft.com/office/drawing/2014/main" val="3650223095"/>
                    </a:ext>
                  </a:extLst>
                </a:gridCol>
              </a:tblGrid>
              <a:tr h="141079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Классификатор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Количество обнаруживаемых атак,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Вероятность ошибки второго рода,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Значение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F-</a:t>
                      </a:r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меры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Время обработки 10000 потоков, 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000166"/>
                  </a:ext>
                </a:extLst>
              </a:tr>
              <a:tr h="692294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Детектор аномалии из первого каскада (</a:t>
                      </a:r>
                      <a:r>
                        <a:rPr lang="en-US" dirty="0"/>
                        <a:t>PCA)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  <a:r>
                        <a:rPr lang="ru-RU" dirty="0"/>
                        <a:t>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0.2385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0.7106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0.</a:t>
                      </a:r>
                      <a:r>
                        <a:rPr lang="en-US" b="1" dirty="0"/>
                        <a:t>68</a:t>
                      </a:r>
                      <a:r>
                        <a:rPr lang="ru-RU" b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66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Классификатор из второго каскада</a:t>
                      </a:r>
                      <a:r>
                        <a:rPr lang="en-US" dirty="0"/>
                        <a:t> (XGBOOST)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82.95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0.0026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0.8276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1.</a:t>
                      </a:r>
                      <a:r>
                        <a:rPr lang="en-US" dirty="0"/>
                        <a:t>043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133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1" dirty="0"/>
                        <a:t>Разработанный классификатор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90.43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0.0017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1.973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315461"/>
                  </a:ext>
                </a:extLst>
              </a:tr>
            </a:tbl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D586F3D-2159-4C96-99CB-CD2ED41DF4CD}"/>
              </a:ext>
            </a:extLst>
          </p:cNvPr>
          <p:cNvSpPr/>
          <p:nvPr/>
        </p:nvSpPr>
        <p:spPr>
          <a:xfrm>
            <a:off x="3396500" y="5760085"/>
            <a:ext cx="5229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Рис.10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Сравнение различных классификаторов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73892B-FAD4-4399-9D79-852D26669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835" y="5944751"/>
            <a:ext cx="805876" cy="80587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5BE08A5-C90B-49B9-9CEA-4826F8F20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711" y="5944751"/>
            <a:ext cx="805876" cy="80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1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85D5CB-82A7-4BA9-BBD8-1676C6DEB3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86" r="-1"/>
          <a:stretch/>
        </p:blipFill>
        <p:spPr>
          <a:xfrm>
            <a:off x="5318128" y="0"/>
            <a:ext cx="6865856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11311F-83D2-4C72-B300-10B442F63393}"/>
              </a:ext>
            </a:extLst>
          </p:cNvPr>
          <p:cNvSpPr txBox="1"/>
          <p:nvPr/>
        </p:nvSpPr>
        <p:spPr>
          <a:xfrm>
            <a:off x="5318128" y="395925"/>
            <a:ext cx="68658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Статистические данные о работе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Использованные технологии и языки программирования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ЯП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3.79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Взаимодействие с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Restful API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Машинное обучение на базе библиотеки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pyod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Протокол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NetFlow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ПО: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Программы для обучения модели классификатора (около 1500 строк кода)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Программа интегрируемая на сервер (218 строк кода)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CB259E-A790-4EC7-A31B-BBCE22084C86}"/>
              </a:ext>
            </a:extLst>
          </p:cNvPr>
          <p:cNvSpPr txBox="1"/>
          <p:nvPr/>
        </p:nvSpPr>
        <p:spPr>
          <a:xfrm>
            <a:off x="142810" y="1980975"/>
            <a:ext cx="5175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strike="sngStrike" dirty="0"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Спасибо за внимание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CB22C3-38E0-4055-886F-C05989893184}"/>
              </a:ext>
            </a:extLst>
          </p:cNvPr>
          <p:cNvSpPr txBox="1"/>
          <p:nvPr/>
        </p:nvSpPr>
        <p:spPr>
          <a:xfrm>
            <a:off x="8016" y="5516221"/>
            <a:ext cx="5310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окончанию разработки и тестирования функций ПО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систему «Заслон-ПМ» было установлено разработанное решение для дальнейшей интеграции с СОВ.</a:t>
            </a:r>
          </a:p>
        </p:txBody>
      </p:sp>
    </p:spTree>
    <p:extLst>
      <p:ext uri="{BB962C8B-B14F-4D97-AF65-F5344CB8AC3E}">
        <p14:creationId xmlns:p14="http://schemas.microsoft.com/office/powerpoint/2010/main" val="369536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6C1DE2C-E8C6-4D05-9317-F6B65D0C9189}"/>
              </a:ext>
            </a:extLst>
          </p:cNvPr>
          <p:cNvSpPr/>
          <p:nvPr/>
        </p:nvSpPr>
        <p:spPr>
          <a:xfrm>
            <a:off x="0" y="-1"/>
            <a:ext cx="12192000" cy="106522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77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ADD18F9A-9DE8-49F8-97BA-4C9E5E86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554"/>
            <a:ext cx="12192000" cy="729362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Lucida Console" panose="020B0609040504020204" pitchFamily="49" charset="0"/>
              </a:rPr>
              <a:t>Цель исследования и ее актуальность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8A17847-14F9-497E-983F-3E1F2408181F}"/>
              </a:ext>
            </a:extLst>
          </p:cNvPr>
          <p:cNvSpPr/>
          <p:nvPr/>
        </p:nvSpPr>
        <p:spPr>
          <a:xfrm>
            <a:off x="260059" y="1121783"/>
            <a:ext cx="11049537" cy="4083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защиты сети от угроз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актуальны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интеллектуальные решения, которые носят всеобъемлющий характер, основаны на анализе поведения и дополняют существующие зонные средства обеспечения безопасности.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Объектом исследования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является метод выявления компьютерных атак на основании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NetFlow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-статистики.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Предметом исследования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метод классификации сетевого трафика с помощью алгоритмов машинного обучения.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 исследования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разработка алгоритма выявления компьютерных атак на основании анализа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NetFlow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-статистики.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707C639-8C95-4B72-B265-FEB98A4BD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598" y="6040416"/>
            <a:ext cx="695785" cy="69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7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6C1DE2C-E8C6-4D05-9317-F6B65D0C9189}"/>
              </a:ext>
            </a:extLst>
          </p:cNvPr>
          <p:cNvSpPr/>
          <p:nvPr/>
        </p:nvSpPr>
        <p:spPr>
          <a:xfrm>
            <a:off x="0" y="-1"/>
            <a:ext cx="12192000" cy="106522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77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C9431B-085C-4864-90D2-1BFEFCFBE897}"/>
              </a:ext>
            </a:extLst>
          </p:cNvPr>
          <p:cNvSpPr txBox="1"/>
          <p:nvPr/>
        </p:nvSpPr>
        <p:spPr>
          <a:xfrm>
            <a:off x="741209" y="1375621"/>
            <a:ext cx="107203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ходе выполнения выпускной квалификационной работы были решены следующие задачи: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исследование принципов работы механизма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NetFlow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исследование основные методы классификации на основе машинного обучения и способы их оценки;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исследование существующих компьютерных атак на телекоммуникационное оборудование и систем обнаружения вторжений;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фрагмента сети связи для реализации механизма сбора и обработки информации о возможных компьютерных атаках на основе анализа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NetFlow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статистики;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алгоритма классификации методом гибридного машинного обучения;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оценка эффективности разработанного метода классификации сетевого трафика.</a:t>
            </a:r>
          </a:p>
        </p:txBody>
      </p: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ADD18F9A-9DE8-49F8-97BA-4C9E5E86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554"/>
            <a:ext cx="12192000" cy="729362"/>
          </a:xfrm>
        </p:spPr>
        <p:txBody>
          <a:bodyPr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Решенные задачи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1368EEE-9F4B-4401-8902-129D499F1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97" y="6008895"/>
            <a:ext cx="651574" cy="65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2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6C1DE2C-E8C6-4D05-9317-F6B65D0C9189}"/>
              </a:ext>
            </a:extLst>
          </p:cNvPr>
          <p:cNvSpPr/>
          <p:nvPr/>
        </p:nvSpPr>
        <p:spPr>
          <a:xfrm>
            <a:off x="0" y="-1"/>
            <a:ext cx="12192000" cy="106522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77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ADD18F9A-9DE8-49F8-97BA-4C9E5E86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554"/>
            <a:ext cx="12192000" cy="729362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Протокол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NetFlow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752A132-43A9-4469-914B-E47E506B13D0}"/>
              </a:ext>
            </a:extLst>
          </p:cNvPr>
          <p:cNvSpPr/>
          <p:nvPr/>
        </p:nvSpPr>
        <p:spPr>
          <a:xfrm>
            <a:off x="3302524" y="605642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Рис.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Стандартная архитектура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NetFlow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7CC2F7-7D41-42F9-BB90-B9FF9F818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914" y="1065228"/>
            <a:ext cx="6729622" cy="464199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331E4A-3361-435E-87A1-803BE6BF7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820" y="6029227"/>
            <a:ext cx="673529" cy="67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0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6C1DE2C-E8C6-4D05-9317-F6B65D0C9189}"/>
              </a:ext>
            </a:extLst>
          </p:cNvPr>
          <p:cNvSpPr/>
          <p:nvPr/>
        </p:nvSpPr>
        <p:spPr>
          <a:xfrm>
            <a:off x="0" y="-1"/>
            <a:ext cx="12192000" cy="106522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77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ADD18F9A-9DE8-49F8-97BA-4C9E5E86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554"/>
            <a:ext cx="12192000" cy="729362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Протокол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NetFlow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424D2D-8C53-4DDA-A33E-06E857767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14" y="1452671"/>
            <a:ext cx="7123171" cy="4420228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752A132-43A9-4469-914B-E47E506B13D0}"/>
              </a:ext>
            </a:extLst>
          </p:cNvPr>
          <p:cNvSpPr/>
          <p:nvPr/>
        </p:nvSpPr>
        <p:spPr>
          <a:xfrm>
            <a:off x="3302524" y="6056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Рис.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Общий вид собираемой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NetFlow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статистической информации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31A659-CBF6-47B0-A0FA-124A903E4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665" y="6056425"/>
            <a:ext cx="661497" cy="66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2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6C1DE2C-E8C6-4D05-9317-F6B65D0C9189}"/>
              </a:ext>
            </a:extLst>
          </p:cNvPr>
          <p:cNvSpPr/>
          <p:nvPr/>
        </p:nvSpPr>
        <p:spPr>
          <a:xfrm>
            <a:off x="0" y="-1"/>
            <a:ext cx="12192000" cy="106522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77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ADD18F9A-9DE8-49F8-97BA-4C9E5E86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554"/>
            <a:ext cx="12192000" cy="729362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СОВ «Заслон-ПМ»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FF2736-44CC-4D39-AB56-2B99B17301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778" y="1272516"/>
            <a:ext cx="7647491" cy="457662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FE40FBA-1CF0-4CA3-B583-B3E965904BFA}"/>
              </a:ext>
            </a:extLst>
          </p:cNvPr>
          <p:cNvSpPr/>
          <p:nvPr/>
        </p:nvSpPr>
        <p:spPr>
          <a:xfrm>
            <a:off x="3302524" y="605642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Рис.6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Архитектура СОВ «Заслон-ПМ»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BFEDC0-DD23-4922-B18C-B53426F3B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978" y="6135113"/>
            <a:ext cx="581287" cy="58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18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6C1DE2C-E8C6-4D05-9317-F6B65D0C9189}"/>
              </a:ext>
            </a:extLst>
          </p:cNvPr>
          <p:cNvSpPr/>
          <p:nvPr/>
        </p:nvSpPr>
        <p:spPr>
          <a:xfrm>
            <a:off x="0" y="-1"/>
            <a:ext cx="12192000" cy="106522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77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ADD18F9A-9DE8-49F8-97BA-4C9E5E86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554"/>
            <a:ext cx="12192000" cy="729362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СОВ «Заслон-ПМ»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0CBC0C-5BFE-489E-955C-0A7BA6B04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060" y="1121783"/>
            <a:ext cx="9007880" cy="486565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976B636-071F-48D0-BE80-5E285B7BF29E}"/>
              </a:ext>
            </a:extLst>
          </p:cNvPr>
          <p:cNvSpPr/>
          <p:nvPr/>
        </p:nvSpPr>
        <p:spPr>
          <a:xfrm>
            <a:off x="3985360" y="6128937"/>
            <a:ext cx="4427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Рис.7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Веб-интерфейс СОВ «Заслон-ПМ»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EB5E27-C05C-4114-BC7B-A16D3E6CA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399" y="5987438"/>
            <a:ext cx="737697" cy="73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57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6C1DE2C-E8C6-4D05-9317-F6B65D0C9189}"/>
              </a:ext>
            </a:extLst>
          </p:cNvPr>
          <p:cNvSpPr/>
          <p:nvPr/>
        </p:nvSpPr>
        <p:spPr>
          <a:xfrm>
            <a:off x="0" y="-1"/>
            <a:ext cx="12192000" cy="106522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77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ADD18F9A-9DE8-49F8-97BA-4C9E5E86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554"/>
            <a:ext cx="12192000" cy="729362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Описание функционирования ПО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976B636-071F-48D0-BE80-5E285B7BF29E}"/>
              </a:ext>
            </a:extLst>
          </p:cNvPr>
          <p:cNvSpPr/>
          <p:nvPr/>
        </p:nvSpPr>
        <p:spPr>
          <a:xfrm>
            <a:off x="563431" y="3667330"/>
            <a:ext cx="3565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Рис.8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Схема работы разработанного ПО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653A03-E332-4CD4-897B-B59D0526B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768" y="6079551"/>
            <a:ext cx="721895" cy="721895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D91D7AB5-BCD6-45ED-82AD-CCEE8533F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715" y="1065228"/>
            <a:ext cx="1326254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5FF6F882-F96E-4B2F-9136-B1613359BF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088083"/>
              </p:ext>
            </p:extLst>
          </p:nvPr>
        </p:nvGraphicFramePr>
        <p:xfrm>
          <a:off x="4844715" y="1065228"/>
          <a:ext cx="4154905" cy="5688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4" imgW="3819525" imgH="5229225" progId="Visio.Drawing.15">
                  <p:embed/>
                </p:oleObj>
              </mc:Choice>
              <mc:Fallback>
                <p:oleObj name="Visio" r:id="rId4" imgW="3819525" imgH="522922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4715" y="1065228"/>
                        <a:ext cx="4154905" cy="56883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576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6C1DE2C-E8C6-4D05-9317-F6B65D0C9189}"/>
              </a:ext>
            </a:extLst>
          </p:cNvPr>
          <p:cNvSpPr/>
          <p:nvPr/>
        </p:nvSpPr>
        <p:spPr>
          <a:xfrm>
            <a:off x="0" y="-1"/>
            <a:ext cx="12192000" cy="106522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77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ADD18F9A-9DE8-49F8-97BA-4C9E5E86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554"/>
            <a:ext cx="12192000" cy="729362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Классификатор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NetFlow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4037790-B321-41B6-B8C4-5C0C947867B8}"/>
              </a:ext>
            </a:extLst>
          </p:cNvPr>
          <p:cNvSpPr/>
          <p:nvPr/>
        </p:nvSpPr>
        <p:spPr>
          <a:xfrm>
            <a:off x="3985360" y="6128937"/>
            <a:ext cx="4104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Рис.9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Схема работы классификатора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81B28C-ECA0-45E6-818F-2FAC5F25C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726" y="6075780"/>
            <a:ext cx="725666" cy="725666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5C7FF99A-4FEB-451B-9724-3E7FFA715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527" y="1335343"/>
            <a:ext cx="1373959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4692CBE6-A586-40C4-86A9-BA9D58BB13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438087"/>
              </p:ext>
            </p:extLst>
          </p:nvPr>
        </p:nvGraphicFramePr>
        <p:xfrm>
          <a:off x="2486526" y="1335343"/>
          <a:ext cx="7801819" cy="4486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4" imgW="8486775" imgH="4876800" progId="Visio.Drawing.15">
                  <p:embed/>
                </p:oleObj>
              </mc:Choice>
              <mc:Fallback>
                <p:oleObj name="Visio" r:id="rId4" imgW="8486775" imgH="48768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526" y="1335343"/>
                        <a:ext cx="7801819" cy="44860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7149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331</Words>
  <Application>Microsoft Office PowerPoint</Application>
  <PresentationFormat>Широкоэкранный</PresentationFormat>
  <Paragraphs>63</Paragraphs>
  <Slides>11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Lucida Console</vt:lpstr>
      <vt:lpstr>Tahoma</vt:lpstr>
      <vt:lpstr>Wingdings</vt:lpstr>
      <vt:lpstr>Тема Office</vt:lpstr>
      <vt:lpstr>Visio</vt:lpstr>
      <vt:lpstr>Презентация PowerPoint</vt:lpstr>
      <vt:lpstr>Цель исследования и ее актуальность</vt:lpstr>
      <vt:lpstr>Решенные задачи</vt:lpstr>
      <vt:lpstr>Протокол NetFlow</vt:lpstr>
      <vt:lpstr>Протокол NetFlow</vt:lpstr>
      <vt:lpstr>СОВ «Заслон-ПМ»</vt:lpstr>
      <vt:lpstr>СОВ «Заслон-ПМ»</vt:lpstr>
      <vt:lpstr>Описание функционирования ПО</vt:lpstr>
      <vt:lpstr>Классификатор NetFlow</vt:lpstr>
      <vt:lpstr>Эффективность ПО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R3Z4</dc:creator>
  <cp:lastModifiedBy>mir maxim</cp:lastModifiedBy>
  <cp:revision>30</cp:revision>
  <dcterms:created xsi:type="dcterms:W3CDTF">2021-04-29T12:40:46Z</dcterms:created>
  <dcterms:modified xsi:type="dcterms:W3CDTF">2022-02-11T23:24:21Z</dcterms:modified>
</cp:coreProperties>
</file>