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5" r:id="rId9"/>
    <p:sldId id="263" r:id="rId10"/>
    <p:sldId id="266" r:id="rId11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6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D1BD23-6E54-4D9D-AD88-A2813C73CC25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211" y="864512"/>
            <a:ext cx="11386868" cy="1641490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Классификация сигналов </a:t>
            </a:r>
            <a:br>
              <a:rPr lang="ru-RU" sz="5400" dirty="0"/>
            </a:br>
            <a:r>
              <a:rPr lang="ru-RU" sz="5400" dirty="0"/>
              <a:t>с помощью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880" y="4431484"/>
            <a:ext cx="4140199" cy="1094159"/>
          </a:xfrm>
        </p:spPr>
        <p:txBody>
          <a:bodyPr>
            <a:normAutofit/>
          </a:bodyPr>
          <a:lstStyle/>
          <a:p>
            <a:r>
              <a:rPr lang="ru-RU" spc="0" dirty="0">
                <a:latin typeface="Calibri" panose="020F0502020204030204" pitchFamily="34" charset="0"/>
                <a:cs typeface="Calibri" panose="020F0502020204030204" pitchFamily="34" charset="0"/>
              </a:rPr>
              <a:t>Мирошниченко М.С.</a:t>
            </a:r>
          </a:p>
        </p:txBody>
      </p:sp>
    </p:spTree>
    <p:extLst>
      <p:ext uri="{BB962C8B-B14F-4D97-AF65-F5344CB8AC3E}">
        <p14:creationId xmlns:p14="http://schemas.microsoft.com/office/powerpoint/2010/main" val="232146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850" y="2638425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051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2164" y="534685"/>
            <a:ext cx="9572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 из перспективных путей развития современных инфокоммуникационных систем является создание систем связи и передачи данных.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13080" y="1735014"/>
            <a:ext cx="795834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Одной из задач такой связи является автоматическое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распознавание видов модуляции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применяемых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сигналов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 и является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работы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18BA6"/>
              </a:clrFrom>
              <a:clrTo>
                <a:srgbClr val="418BA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7738"/>
            <a:ext cx="12192000" cy="348026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442" y="294807"/>
            <a:ext cx="583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Блок</a:t>
            </a:r>
            <a:r>
              <a:rPr lang="ru-RU" sz="2000" dirty="0"/>
              <a:t> </a:t>
            </a:r>
            <a:r>
              <a:rPr lang="ru-RU" sz="4000" dirty="0"/>
              <a:t>схема системы связи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129518"/>
            <a:ext cx="10984259" cy="481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583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8" y="2753436"/>
            <a:ext cx="1996568" cy="1397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7074" y="148985"/>
            <a:ext cx="856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Выделение признаков характеризующих сигнал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743" y="1222059"/>
            <a:ext cx="398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[x</a:t>
            </a:r>
            <a:r>
              <a:rPr lang="en-US" sz="5400" i="1" baseline="-25000" dirty="0"/>
              <a:t>1</a:t>
            </a:r>
            <a:r>
              <a:rPr lang="en-US" sz="5400" dirty="0"/>
              <a:t>, x</a:t>
            </a:r>
            <a:r>
              <a:rPr lang="en-US" sz="5400" i="1" baseline="-25000" dirty="0"/>
              <a:t>2</a:t>
            </a:r>
            <a:r>
              <a:rPr lang="en-US" sz="5400" dirty="0"/>
              <a:t>, … x</a:t>
            </a:r>
            <a:r>
              <a:rPr lang="en-US" sz="5400" i="1" baseline="-25000" dirty="0"/>
              <a:t>n</a:t>
            </a:r>
            <a:r>
              <a:rPr lang="en-US" sz="5400" dirty="0"/>
              <a:t>]</a:t>
            </a:r>
            <a:endParaRPr lang="ru-RU" sz="5400" baseline="-25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400344" y="1553097"/>
            <a:ext cx="2647950" cy="38100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477125" y="1254919"/>
            <a:ext cx="4329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[M</a:t>
            </a:r>
            <a:r>
              <a:rPr lang="en-US" sz="5400" i="1" baseline="-25000" dirty="0"/>
              <a:t>s</a:t>
            </a:r>
            <a:r>
              <a:rPr lang="en-US" sz="5400" dirty="0"/>
              <a:t>, </a:t>
            </a:r>
            <a:r>
              <a:rPr lang="el-GR" sz="5400" dirty="0"/>
              <a:t>σ</a:t>
            </a:r>
            <a:r>
              <a:rPr lang="en-US" sz="5400" i="1" baseline="-25000" dirty="0"/>
              <a:t>s</a:t>
            </a:r>
            <a:r>
              <a:rPr lang="en-US" sz="5400" dirty="0"/>
              <a:t>, </a:t>
            </a:r>
            <a:r>
              <a:rPr lang="el-GR" sz="5400" dirty="0"/>
              <a:t>γ</a:t>
            </a:r>
            <a:r>
              <a:rPr lang="ru-RU" sz="5400" i="1" baseline="-25000" dirty="0"/>
              <a:t>1</a:t>
            </a:r>
            <a:r>
              <a:rPr lang="en-US" sz="5400" dirty="0"/>
              <a:t> , </a:t>
            </a:r>
            <a:r>
              <a:rPr lang="el-GR" sz="5400" dirty="0"/>
              <a:t>γ</a:t>
            </a:r>
            <a:r>
              <a:rPr lang="ru-RU" sz="5400" i="1" baseline="-25000" dirty="0"/>
              <a:t>2</a:t>
            </a:r>
            <a:r>
              <a:rPr lang="en-US" sz="5400" dirty="0"/>
              <a:t>]</a:t>
            </a:r>
            <a:endParaRPr lang="ru-RU" sz="5400" baseline="-25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6938" y="2867460"/>
            <a:ext cx="1378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</a:t>
            </a:r>
            <a:r>
              <a:rPr lang="en-US" sz="3200" i="1" baseline="-25000" dirty="0"/>
              <a:t>s</a:t>
            </a:r>
            <a:endParaRPr lang="ru-RU" sz="32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3809" y="3557515"/>
            <a:ext cx="703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r>
              <a:rPr lang="en-US" sz="3200" i="1" baseline="-25000" dirty="0"/>
              <a:t>s</a:t>
            </a:r>
            <a:endParaRPr lang="ru-RU" sz="32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1" y="4247570"/>
            <a:ext cx="1439576" cy="121258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03809" y="4725276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γ</a:t>
            </a:r>
            <a:r>
              <a:rPr lang="ru-RU" sz="3200" i="1" baseline="-25000" dirty="0"/>
              <a:t>1</a:t>
            </a:r>
            <a:endParaRPr lang="ru-RU" sz="3200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6938" y="4131757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γ</a:t>
            </a:r>
            <a:r>
              <a:rPr lang="ru-RU" sz="3200" i="1" baseline="-25000" dirty="0"/>
              <a:t>2</a:t>
            </a:r>
            <a:endParaRPr lang="ru-RU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34902" y="296167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- Мат. ожидание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54338" y="3608537"/>
            <a:ext cx="991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- СКО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68902" y="4936939"/>
            <a:ext cx="2282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- Асимметрия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68902" y="4333112"/>
            <a:ext cx="15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- Эксцесс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073" y="2223908"/>
            <a:ext cx="3548893" cy="36626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264" y="2178249"/>
            <a:ext cx="3426615" cy="37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1" y="1397164"/>
            <a:ext cx="4579987" cy="26068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68339" y="43266"/>
            <a:ext cx="2953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0" y="1505414"/>
            <a:ext cx="4297441" cy="24986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87415" y="740820"/>
            <a:ext cx="1131510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b="1" dirty="0">
                <a:cs typeface="Calibri" panose="020F0502020204030204" pitchFamily="34" charset="0"/>
              </a:rPr>
              <a:t>Нейрон</a:t>
            </a:r>
            <a:r>
              <a:rPr lang="ru-RU" sz="1900" dirty="0">
                <a:cs typeface="Calibri" panose="020F0502020204030204" pitchFamily="34" charset="0"/>
              </a:rPr>
              <a:t> – </a:t>
            </a:r>
            <a:r>
              <a:rPr lang="ru-RU" sz="1900" dirty="0"/>
              <a:t>узел искусственной нейронной сети, являющийся упрощённой моделью естественного нейрона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00971" y="4143586"/>
            <a:ext cx="4674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1.Нейроны, выходные сигналы которых поступают на вход данному</a:t>
            </a:r>
          </a:p>
          <a:p>
            <a:r>
              <a:rPr lang="ru-RU" dirty="0"/>
              <a:t>2.Сумматор входных сигналов</a:t>
            </a:r>
          </a:p>
          <a:p>
            <a:r>
              <a:rPr lang="ru-RU" dirty="0"/>
              <a:t>3.Вычислитель передаточной функции</a:t>
            </a:r>
          </a:p>
          <a:p>
            <a:r>
              <a:rPr lang="ru-RU" dirty="0"/>
              <a:t>4.Нейроны, на входы которых подаётся выходной сигнал данного</a:t>
            </a:r>
          </a:p>
          <a:p>
            <a:r>
              <a:rPr lang="ru-RU" dirty="0"/>
              <a:t>5. w</a:t>
            </a:r>
            <a:r>
              <a:rPr lang="en-US" baseline="-25000" dirty="0"/>
              <a:t>i</a:t>
            </a:r>
            <a:r>
              <a:rPr lang="ru-RU" dirty="0"/>
              <a:t> — веса входных сигналов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36588" y="4744376"/>
            <a:ext cx="5060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Нейронная сеть представляет собой систему соединённых и взаимодействующих между собой простых процессоров (искусственных нейронов)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855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1097" y="406216"/>
            <a:ext cx="8167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Helvetica" panose="020B0604020202020204" pitchFamily="34" charset="0"/>
              </a:rPr>
              <a:t>Алгоритм создания и обучения нейронной сети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8159" y="1320796"/>
            <a:ext cx="9368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Создаем сигналы различных модуляций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Накладываем шум на наши сигналы с заданной мощностью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Определяем статистические параметры созданных сигналов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Создаем из сигналов обучающую выборку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Создаем из сигналов тестовую выборку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Настройка весовых коэффициентов нейронной сети с использованием алгоритма обучения с учителем на созданной обучающей выборке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Проверяем работу нейронной сети по тестовой выборке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Сохраняем веса и структуры нейронной сети для дальнейшего использования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9277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2"/>
            <a:ext cx="12192000" cy="6115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1223" y="149208"/>
            <a:ext cx="960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Сигналы используемые для классификации и обучения нейронной сети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4569" y="6367046"/>
            <a:ext cx="26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68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57" y="155990"/>
            <a:ext cx="77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Реализация алгоритма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1407" y="870768"/>
            <a:ext cx="103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Алгоритм был реализован на языке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41430" y="1370103"/>
            <a:ext cx="563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Иллюстрация результатов классификации после обучения нейронной сети </a:t>
            </a:r>
          </a:p>
          <a:p>
            <a:pPr algn="ctr"/>
            <a:r>
              <a:rPr lang="ru-RU" dirty="0"/>
              <a:t>по 1500 тренировочным сигналам и 500 проверочным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04019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9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1120" cy="38086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6571"/>
            <a:ext cx="3965305" cy="30814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23" y="2293433"/>
            <a:ext cx="5821918" cy="38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1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4325" y="314060"/>
            <a:ext cx="394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Перспективы улучшения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314" y="1216325"/>
            <a:ext cx="1016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Увеличения числа параметров используемых в распознавании видов модуляции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Распознавание</a:t>
            </a:r>
            <a:r>
              <a:rPr lang="en-US" dirty="0"/>
              <a:t> </a:t>
            </a:r>
            <a:r>
              <a:rPr lang="ru-RU" dirty="0"/>
              <a:t>КИМ-ЧМ, КИМ-ФМ</a:t>
            </a:r>
            <a:r>
              <a:rPr lang="en-US" dirty="0"/>
              <a:t> </a:t>
            </a:r>
            <a:r>
              <a:rPr lang="ru-RU" dirty="0"/>
              <a:t>и других модуляций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программного алгоритма для уменьшения потребления аппаратных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Обучения нейронный сети на реальных сигналах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050" name="Picture 2" descr="ÐÐ°ÑÑÐ¸Ð½ÐºÐ¸ Ð¿Ð¾ Ð·Ð°Ð¿ÑÐ¾ÑÑ ÑÐ²ÐµÑÑÑÐ°Ð·ÑÐ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5000"/>
                    </a14:imgEffect>
                    <a14:imgEffect>
                      <a14:saturation sat="3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48" y="2578322"/>
            <a:ext cx="7187210" cy="3755317"/>
          </a:xfrm>
          <a:prstGeom prst="rect">
            <a:avLst/>
          </a:prstGeom>
          <a:noFill/>
          <a:effectLst>
            <a:outerShdw blurRad="1270000" dist="50800" dir="5400000" sx="111000" sy="111000" algn="ctr" rotWithShape="0">
              <a:srgbClr val="000000">
                <a:alpha val="0"/>
              </a:srgbClr>
            </a:outerShdw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0401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269931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</TotalTime>
  <Words>286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Times New Roman</vt:lpstr>
      <vt:lpstr>Ретро</vt:lpstr>
      <vt:lpstr>Классификация сигналов  с помощью нейронных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Sano</dc:creator>
  <cp:lastModifiedBy>mir maxim</cp:lastModifiedBy>
  <cp:revision>49</cp:revision>
  <cp:lastPrinted>2018-11-20T21:16:47Z</cp:lastPrinted>
  <dcterms:created xsi:type="dcterms:W3CDTF">2018-11-19T18:33:09Z</dcterms:created>
  <dcterms:modified xsi:type="dcterms:W3CDTF">2022-02-11T23:16:16Z</dcterms:modified>
</cp:coreProperties>
</file>