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6F1"/>
    <a:srgbClr val="FCEEE4"/>
    <a:srgbClr val="ECF5E7"/>
    <a:srgbClr val="FFF7EF"/>
    <a:srgbClr val="FFF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402" y="10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140D6-6C5A-4DDB-9F02-1C01CDB96837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71D19-25F5-475D-B5A2-6F2EBDE055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628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71D19-25F5-475D-B5A2-6F2EBDE055B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5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B71D19-25F5-475D-B5A2-6F2EBDE055B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2749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AB71A6-55B3-5E0D-2670-328EE6FA3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6B790C-FBA5-D234-A117-1B63B921C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6E89FD-867C-C844-3941-9DD10560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AFFA-C16B-46AE-845E-763A5556BDF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E5A20A-9CCE-9C12-FF20-7BF68C383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476BEE-DC58-C52D-5495-C8AD44D6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FA4-4CFE-4B3D-978A-C4140F193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79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71F0DD-C9DD-746D-4B55-AF178581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49A4F9-1CB7-8E1F-661F-9981312E5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F38F30-A850-9B8F-9C64-3F91407F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AFFA-C16B-46AE-845E-763A5556BDF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3F01F7-F7EC-AB05-EB6F-F435E2052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78F1EB-565B-4491-0299-E53CDA7B2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FA4-4CFE-4B3D-978A-C4140F193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4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E0F288-52CB-3E9C-C4DE-F31A524D7D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E8F2D4-A1AF-ED78-E7A6-3B07E66C5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1C2E80-D6DA-3BF9-52E3-4F827DB5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AFFA-C16B-46AE-845E-763A5556BDF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EC743E-3909-F32D-F122-0496C27AA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F649C4-41FA-DD91-7F1C-46FEE9F3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FA4-4CFE-4B3D-978A-C4140F193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92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25835-CBCA-795D-2E74-74B96A5C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5A9899-479B-5AD0-60C4-87705579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D0D5C0-2780-A996-8DE5-A289F017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AFFA-C16B-46AE-845E-763A5556BDF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EFD786-4FDA-F23A-0D00-E9632A50D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81A82-9C4A-C786-E85D-E461AECC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FA4-4CFE-4B3D-978A-C4140F193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921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1A497-4442-E7A4-1382-B5B2F770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1ED458-4E05-C813-95BA-8E25FB269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B3E64E-8806-26F1-CAE3-F5546F93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AFFA-C16B-46AE-845E-763A5556BDF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45131B-7B87-570B-D9F6-846275D4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291F87-42F5-226B-F443-680EEBDE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FA4-4CFE-4B3D-978A-C4140F193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147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A96212-C6AE-CDC4-8437-C9A8FD02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B36F45-D9B5-471C-3637-67262E8FC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5AC0CA-1DDD-9487-E565-8FAC29A55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C6B3B5-CA56-C9D5-8CF6-AFFC931E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AFFA-C16B-46AE-845E-763A5556BDF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A947DB-E6A9-D0D7-792C-442D75D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BBEA62-700E-7CBB-1B38-AA5BEB27C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FA4-4CFE-4B3D-978A-C4140F193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0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39FD7-AFB2-5FA6-1C0E-2FAFF086F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1B350B-0A02-9A92-294E-09B034274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4F0CC3-7BC3-54A6-4459-0E8D4FECA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80F6EEB-679C-6E2D-6DE2-09DA5D2CE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50E0C55-1665-4D4D-198E-73E847E22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0EF966-C0D3-2296-78C7-50482B5B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AFFA-C16B-46AE-845E-763A5556BDF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07BD2A7-8DA8-3EFE-E257-927384C8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AF1CDE9-12E2-AB7E-DD1B-8808AB5F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FA4-4CFE-4B3D-978A-C4140F193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38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7442B-DFB2-A4ED-1096-DEACA8D9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30BDBE-110A-603D-C40C-AFF1D894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AFFA-C16B-46AE-845E-763A5556BDF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DB247D-38C4-EF13-DEE1-88405EE33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B9608BC-E560-A32A-C785-35EAF10C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FA4-4CFE-4B3D-978A-C4140F193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64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350008-CF5A-9668-1914-3EA70773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AFFA-C16B-46AE-845E-763A5556BDF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DDF9571-69EC-1B59-28D7-3700769A8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36E96A-85FA-E52B-E5FE-7A01F258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FA4-4CFE-4B3D-978A-C4140F193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87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66C9E-5161-A221-5188-85A0CA77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EEB16-EE2C-86BB-4D70-845DAB32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B86FD3-530D-57FB-BC94-6C4485D60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CFBBD8-8711-567F-1E64-4810B75B8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AFFA-C16B-46AE-845E-763A5556BDF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E13E61-D438-9778-73DA-74E777D5F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44FF40-F0CF-E704-04F0-C2D8E841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FA4-4CFE-4B3D-978A-C4140F193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21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BDBD1-64CA-EBEA-57B6-272060453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55C7D5-861C-0446-9674-4FB85DD9B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E7E4B2-FA09-CAE1-27D1-F532C32A0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798797-B87F-E2CB-295E-A274DAB6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AFFA-C16B-46AE-845E-763A5556BDF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20351D-A1D9-4F8B-0C23-9E0AB1DDE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657DAC-6B8D-DB94-A7DB-2AE9F105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38FA4-4CFE-4B3D-978A-C4140F193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23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74000">
              <a:srgbClr val="FDF6F1"/>
            </a:gs>
            <a:gs pos="83000">
              <a:srgbClr val="FCEEE4"/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A6E6A7-53C4-3893-0681-EA6B80242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5C543D-6183-FB4A-A69B-AD152EA9E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862C38-0669-1D22-B3E8-56CDA76997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AFFA-C16B-46AE-845E-763A5556BDF2}" type="datetimeFigureOut">
              <a:rPr lang="ru-RU" smtClean="0"/>
              <a:t>27.04.2025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082956-62BF-596A-EC2E-D826E592A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F2BD70-60D9-35EB-A3C8-88BA4A48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38FA4-4CFE-4B3D-978A-C4140F193B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35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118C0C-F0F6-126E-7C39-F6EAADE43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336"/>
            <a:ext cx="10024872" cy="74371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</a:pP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НОВОСИБИРСКОЙ ОБЛАСТИ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«НОВОСИБИРСКИЙ ХИМИКО-ТЕХНОЛОГИЧЕСКИЙ КОЛЛЕДЖ ИМ. Д.И.МЕНДЕЛЕЕВА»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390E74-1EDE-C752-313B-EA40E30D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272"/>
            <a:ext cx="10515600" cy="4762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на тему:</a:t>
            </a:r>
          </a:p>
          <a:p>
            <a:pPr marL="0" indent="0" algn="ctr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организации работы в групповых проектах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09.02.07 «Информационные системы и программирование»</a:t>
            </a:r>
          </a:p>
          <a:p>
            <a:pPr marL="0" indent="0" algn="ctr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50000"/>
              </a:lnSpc>
              <a:spcBef>
                <a:spcPts val="60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09.07.32</a:t>
            </a:r>
          </a:p>
          <a:p>
            <a:pPr marL="0" indent="0" algn="r">
              <a:lnSpc>
                <a:spcPct val="150000"/>
              </a:lnSpc>
              <a:spcBef>
                <a:spcPts val="60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Дорогин Мирон</a:t>
            </a:r>
          </a:p>
          <a:p>
            <a:pPr marL="0" indent="0" algn="r">
              <a:lnSpc>
                <a:spcPct val="150000"/>
              </a:lnSpc>
              <a:spcBef>
                <a:spcPts val="60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Соломенный Ю.Ю.</a:t>
            </a:r>
          </a:p>
          <a:p>
            <a:pPr marL="0" indent="0" algn="r">
              <a:lnSpc>
                <a:spcPct val="150000"/>
              </a:lnSpc>
              <a:spcBef>
                <a:spcPts val="600"/>
              </a:spcBef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50000"/>
              </a:lnSpc>
              <a:spcBef>
                <a:spcPts val="600"/>
              </a:spcBef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50000"/>
              </a:lnSpc>
              <a:spcBef>
                <a:spcPts val="600"/>
              </a:spcBef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 2025</a:t>
            </a:r>
          </a:p>
        </p:txBody>
      </p:sp>
    </p:spTree>
    <p:extLst>
      <p:ext uri="{BB962C8B-B14F-4D97-AF65-F5344CB8AC3E}">
        <p14:creationId xmlns:p14="http://schemas.microsoft.com/office/powerpoint/2010/main" val="1932316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562F37-74C4-120B-7D80-878F7702C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871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DAAC6-3A00-1969-CCEC-1008512E3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3927"/>
            <a:ext cx="10515600" cy="51630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Актуальность: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 данной темы обусловлена возрастающей потребностью в удобных и эффективных инструментах для организации командной работы. Разработка данного программного обеспечения, учитывающего современные требования пользователей, способствует оптимизации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рабочих процессов и повышению качества выполнения групповых проектов.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Цель: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программного обеспечения для организации работы в групповых проектах.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 </a:t>
            </a:r>
          </a:p>
          <a:p>
            <a:pPr marL="0" indent="0" algn="just">
              <a:lnSpc>
                <a:spcPct val="100000"/>
              </a:lnSpc>
              <a:buNone/>
              <a:tabLst>
                <a:tab pos="2667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	Составление технического задание.</a:t>
            </a:r>
          </a:p>
          <a:p>
            <a:pPr marL="0" indent="0" algn="just">
              <a:lnSpc>
                <a:spcPct val="100000"/>
              </a:lnSpc>
              <a:buNone/>
              <a:tabLst>
                <a:tab pos="2667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	Проанализировать и обосновать выбор инструментария.</a:t>
            </a:r>
          </a:p>
          <a:p>
            <a:pPr marL="0" indent="0" algn="just">
              <a:lnSpc>
                <a:spcPct val="100000"/>
              </a:lnSpc>
              <a:buNone/>
              <a:tabLst>
                <a:tab pos="2667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	Провести анализ предметной области.</a:t>
            </a:r>
          </a:p>
          <a:p>
            <a:pPr marL="0" indent="0" algn="just">
              <a:lnSpc>
                <a:spcPct val="100000"/>
              </a:lnSpc>
              <a:buNone/>
              <a:tabLst>
                <a:tab pos="2667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	Создать макет будущего программного обеспечения.</a:t>
            </a:r>
          </a:p>
          <a:p>
            <a:pPr marL="0" indent="0" algn="just">
              <a:lnSpc>
                <a:spcPct val="100000"/>
              </a:lnSpc>
              <a:buNone/>
              <a:tabLst>
                <a:tab pos="2667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	Разработать программное обеспечение.</a:t>
            </a:r>
          </a:p>
          <a:p>
            <a:pPr marL="0" indent="0" algn="just">
              <a:lnSpc>
                <a:spcPct val="100000"/>
              </a:lnSpc>
              <a:buNone/>
              <a:tabLst>
                <a:tab pos="2667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	Провести тестирование.</a:t>
            </a:r>
          </a:p>
          <a:p>
            <a:pPr marL="0" indent="0" algn="just">
              <a:lnSpc>
                <a:spcPct val="100000"/>
              </a:lnSpc>
              <a:buNone/>
              <a:tabLst>
                <a:tab pos="2667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	Написать инструкцию по инсталляции и эксплуатации.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98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580CF6-AC09-7007-7BAC-421DED037799}"/>
              </a:ext>
            </a:extLst>
          </p:cNvPr>
          <p:cNvSpPr txBox="1"/>
          <p:nvPr/>
        </p:nvSpPr>
        <p:spPr>
          <a:xfrm>
            <a:off x="329682" y="582792"/>
            <a:ext cx="56294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Trello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 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Один из самых популярных сервисов для управления задачами по методологии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Kanban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Его главное преимущество — визуальная простота: задачи представлены в виде карточек, которые можно перемещать между колонками. Это делает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Trello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удобным для небольших проектов и личного использования. Однако сервис слабо подходит для сложных проектов из-за ограниченных возможностей хранения данных и отсутствия встроенных коммуникационных инструментов.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5A68A2FB-92B0-E708-E879-3BA04B45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26" y="2398674"/>
            <a:ext cx="5775381" cy="381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9EDDD-E44E-1475-B697-6143E2D1B138}"/>
              </a:ext>
            </a:extLst>
          </p:cNvPr>
          <p:cNvSpPr txBox="1"/>
          <p:nvPr/>
        </p:nvSpPr>
        <p:spPr>
          <a:xfrm>
            <a:off x="6096000" y="582792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</a:t>
            </a:r>
            <a:r>
              <a:rPr lang="ru-RU" sz="1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Teams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Корпоративный инструмент, ориентированный на коммуникацию и совместную работу. Он интегрирован с Office 365, что делает его удобным для компаний, использующих экосистему Microsoft. Однако управление задачами в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Teams</a:t>
            </a: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реализовано неудобно, а интерфейс слишком сложен для небольших команд или личного использования.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Разработка приложения с расширенными компонентами пользовательского  интерфейса - Teams | Microsoft Learn">
            <a:extLst>
              <a:ext uri="{FF2B5EF4-FFF2-40B4-BE49-F238E27FC236}">
                <a16:creationId xmlns:a16="http://schemas.microsoft.com/office/drawing/2014/main" id="{2B223452-E290-83EE-C293-00E4B5422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256" y="2674776"/>
            <a:ext cx="5725018" cy="323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867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C3FBE-61E6-1FC2-F564-0B106C360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34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приложения и его внешний вид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A80C59-5B30-80BF-2891-2BFCAFB33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540"/>
            <a:ext cx="10515600" cy="497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Меню входа в приложение. Содержит вкладки «Создать группу» и «Войти в группу (код группы)».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создании группы генерируется код группы, который нужно использовать при входе в неё. 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F46C8C1-E775-B493-1911-35C292289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58" y="2637539"/>
            <a:ext cx="3693709" cy="291499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47738D6-7385-B9A8-4078-5CAC3A720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174" y="2637539"/>
            <a:ext cx="3473180" cy="291499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23E2A26-942D-F462-0E8A-A0058D420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161" y="2637539"/>
            <a:ext cx="3480181" cy="291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18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764005-657F-F765-C6AB-5F486042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приложения и его внешний вид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513F2F-43A6-B8D9-44B6-DE687D209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3216"/>
            <a:ext cx="10515600" cy="3866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окно приложения. В нём находятся: Доска заметок, вкладка «Группа», мои задачи, общий чат и</a:t>
            </a:r>
          </a:p>
          <a:p>
            <a:pPr marL="0" indent="0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личные сообщения.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6509C3-A191-C964-27B0-33DBFD645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81" y="1991441"/>
            <a:ext cx="3733997" cy="30387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550FBD-2C16-C638-3676-7FD655B60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7998" y="1991440"/>
            <a:ext cx="3736003" cy="303875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9553FCC-A8D7-DE48-7D0E-2E557AFF1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3722" y="1991440"/>
            <a:ext cx="3736004" cy="303664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CB7153C-CFC3-893D-E678-1E7C02C6EF1F}"/>
              </a:ext>
            </a:extLst>
          </p:cNvPr>
          <p:cNvSpPr txBox="1"/>
          <p:nvPr/>
        </p:nvSpPr>
        <p:spPr>
          <a:xfrm>
            <a:off x="1460649" y="5028081"/>
            <a:ext cx="23404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Доска заметок: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добавить заметку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доску заметок.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E86D8F-02B6-98C9-6479-0AAE75B97F09}"/>
              </a:ext>
            </a:extLst>
          </p:cNvPr>
          <p:cNvSpPr txBox="1"/>
          <p:nvPr/>
        </p:nvSpPr>
        <p:spPr>
          <a:xfrm>
            <a:off x="4825322" y="5028081"/>
            <a:ext cx="312689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Вкладка «Группа»: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администратору исключить участника, а остальным просто покинуть её. Также администратор может удалить группу.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61A603-97EF-851D-E0DB-FA2400B8B1A4}"/>
              </a:ext>
            </a:extLst>
          </p:cNvPr>
          <p:cNvSpPr txBox="1"/>
          <p:nvPr/>
        </p:nvSpPr>
        <p:spPr>
          <a:xfrm>
            <a:off x="8606117" y="5028080"/>
            <a:ext cx="309703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Мои задачи: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 добавить задачу, написать что именно нужно сделать и выставить дедлайн, чтобы видеть сколько осталось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418214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0EDC7-47CB-112C-54CF-B4EB58A5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78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 приложения и его внешний вид</a:t>
            </a:r>
            <a:endParaRPr lang="ru-RU" sz="24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C8C2B4AC-E9EA-5FED-6DB3-1FB1809C0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3591" y="1069910"/>
            <a:ext cx="3724729" cy="3036887"/>
          </a:xfr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AE5274-D1CF-D4E6-7A0C-91F65FC71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069910"/>
            <a:ext cx="3730210" cy="30366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98F164-1563-06B3-03AF-648094E889D1}"/>
              </a:ext>
            </a:extLst>
          </p:cNvPr>
          <p:cNvSpPr txBox="1"/>
          <p:nvPr/>
        </p:nvSpPr>
        <p:spPr>
          <a:xfrm>
            <a:off x="4568408" y="1069910"/>
            <a:ext cx="30497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Общий чат и личные сообщения:</a:t>
            </a:r>
          </a:p>
          <a:p>
            <a:pPr algn="just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общем чате пользователи могут обмениваться сообщениями, которые будут видны всем. В личных сообщениях пользователи могут обмениваться друг с другом сообщениями, которые не будут видны другим пользователям.</a:t>
            </a:r>
            <a:endParaRPr lang="ru-RU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F6DFF-88BD-6C57-72FE-C8E66448738F}"/>
              </a:ext>
            </a:extLst>
          </p:cNvPr>
          <p:cNvSpPr txBox="1"/>
          <p:nvPr/>
        </p:nvSpPr>
        <p:spPr>
          <a:xfrm>
            <a:off x="838199" y="4299780"/>
            <a:ext cx="105101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Дизайн приложения: дизайн 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минималистичный с продуманной эргономикой. Светло-серый фон и мягкие бежевые элементы создают спокойную атмосферу, а темно-зеленые акценты добавляют сдержанности.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Четкий шрифт Inter обеспечивает лёгкое чтение. Интерфейс интуитивен: верхняя панель навигации, боковое меню и рабочая зона вкладок.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Скруглённые кнопки, плавные анимации и удобное расположение элементов делают взаимодействие приятным. Дизайн не отвлекает, помогая сосредоточиться на работе в команде.</a:t>
            </a:r>
          </a:p>
        </p:txBody>
      </p:sp>
    </p:spTree>
    <p:extLst>
      <p:ext uri="{BB962C8B-B14F-4D97-AF65-F5344CB8AC3E}">
        <p14:creationId xmlns:p14="http://schemas.microsoft.com/office/powerpoint/2010/main" val="2450496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1CE6F4-6755-CF4B-F525-F798B5E5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753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4F5441-2112-B989-7158-E7EA552AF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878"/>
            <a:ext cx="10515600" cy="4995085"/>
          </a:xfrm>
        </p:spPr>
        <p:txBody>
          <a:bodyPr>
            <a:normAutofit fontScale="77500" lnSpcReduction="20000"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main.py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основной вход в приложение. Содержит интерфейс главного меню с выбором: создание новой группы или подключение к существующей;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database.py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централизованный модуль работы с СУБД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Содержит более 30 функций для создания, чтения, обновления и удаления данных (CRUD-операции) по всем сущностям проекта;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groupcreate.py / groupjoin.py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модули регистрации новых групп и подключения пользователей к существующим. Обеспечивают простую и понятную навигацию;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main_window.py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основной интерфейс взаимодействия внутри группы. Содержит навигационное меню и загрузку всех вкладок: чатов, задач, доски и информации о группе;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note_board.py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доска с коллективными заметками. Реализована прокрутка, поддержка авторства и возможность удаления;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task_board.py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раздел индивидуальных задач пользователя. Реализованы дедлайны, статус задач, а также визуальные элементы приоритетов;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group_chat.py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общий чат группы. Поддерживает удаление сообщений, автоматическую синхронизацию и отображение времени;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-"/>
              <a:tabLst>
                <a:tab pos="630555" algn="l"/>
              </a:tabLs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personal_chat.py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реализация интерфейса личных сообщений между пользователями. Содержит выбор собеседника и отдельное отображение переписки.</a:t>
            </a:r>
          </a:p>
          <a:p>
            <a:pPr marL="0" indent="0">
              <a:buNone/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33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3176C-CD73-FB9A-C42E-65DE6C8C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6753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680FF0-0213-F2D9-0E6D-5BA3D60FE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878"/>
            <a:ext cx="10515600" cy="499508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итогу выполнения данной курсовой работы была достигнута поставленная цель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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разработка программного обеспечения для организации работы в групповых проектах. В процессе работы было создано десктопное приложение с удобным пользовательским интерфейсом и стабильной работой с базой данных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PostgreSQL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Также в ходе выполнения курсовой работы были реализованы все постав-ленные задачи.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60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363E-8149-3727-AD50-EB2CD7BA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30D84-8349-BDAE-3D61-7AAC3BB4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2336"/>
            <a:ext cx="10024872" cy="743712"/>
          </a:xfrm>
        </p:spPr>
        <p:txBody>
          <a:bodyPr>
            <a:noAutofit/>
          </a:bodyPr>
          <a:lstStyle/>
          <a:p>
            <a:pPr marL="0" indent="0" algn="ctr">
              <a:lnSpc>
                <a:spcPct val="150000"/>
              </a:lnSpc>
            </a:pP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ГОСУДАРСТВЕННОЕ БЮДЖЕТНОЕ ПРОФЕССИОНАЛЬНОЕ ОБРАЗОВАТЕЛЬНОЕ УЧРЕЖДЕНИЕ НОВОСИБИРСКОЙ ОБЛАСТИ</a:t>
            </a:r>
            <a:b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kern="0" spc="-60" dirty="0">
                <a:solidFill>
                  <a:srgbClr val="000000">
                    <a:alpha val="99000"/>
                  </a:srgbClr>
                </a:solidFill>
                <a:latin typeface="Times New Roman" panose="02020603050405020304" pitchFamily="18" charset="0"/>
                <a:ea typeface="Plus Jakarta Sans" pitchFamily="34" charset="-122"/>
                <a:cs typeface="Times New Roman" panose="02020603050405020304" pitchFamily="18" charset="0"/>
              </a:rPr>
              <a:t>«НОВОСИБИРСКИЙ ХИМИКО-ТЕХНОЛОГИЧЕСКИЙ КОЛЛЕДЖ ИМ. Д.И.МЕНДЕЛЕЕВА»</a:t>
            </a:r>
            <a:b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54BB3A-97DC-24EB-F607-6A246735A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4272"/>
            <a:ext cx="10515600" cy="476269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 проект на тему:</a:t>
            </a:r>
          </a:p>
          <a:p>
            <a:pPr marL="0" indent="0" algn="ctr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обеспечения для организации работы в групповых проектах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09.02.07 «Информационные системы и программирование»</a:t>
            </a:r>
          </a:p>
          <a:p>
            <a:pPr marL="0" indent="0" algn="ctr"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50000"/>
              </a:lnSpc>
              <a:spcBef>
                <a:spcPts val="60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группы 09.07.32</a:t>
            </a:r>
          </a:p>
          <a:p>
            <a:pPr marL="0" indent="0" algn="r">
              <a:lnSpc>
                <a:spcPct val="150000"/>
              </a:lnSpc>
              <a:spcBef>
                <a:spcPts val="60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Дорогин Мирон</a:t>
            </a:r>
          </a:p>
          <a:p>
            <a:pPr marL="0" indent="0" algn="r">
              <a:lnSpc>
                <a:spcPct val="150000"/>
              </a:lnSpc>
              <a:spcBef>
                <a:spcPts val="60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Соломенный Ю.Ю.</a:t>
            </a:r>
          </a:p>
          <a:p>
            <a:pPr marL="0" indent="0" algn="r">
              <a:lnSpc>
                <a:spcPct val="150000"/>
              </a:lnSpc>
              <a:spcBef>
                <a:spcPts val="600"/>
              </a:spcBef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50000"/>
              </a:lnSpc>
              <a:spcBef>
                <a:spcPts val="600"/>
              </a:spcBef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r">
              <a:lnSpc>
                <a:spcPct val="150000"/>
              </a:lnSpc>
              <a:spcBef>
                <a:spcPts val="600"/>
              </a:spcBef>
              <a:buNone/>
            </a:pP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Новосибирск 2025</a:t>
            </a:r>
          </a:p>
        </p:txBody>
      </p:sp>
    </p:spTree>
    <p:extLst>
      <p:ext uri="{BB962C8B-B14F-4D97-AF65-F5344CB8AC3E}">
        <p14:creationId xmlns:p14="http://schemas.microsoft.com/office/powerpoint/2010/main" val="40189123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829</Words>
  <Application>Microsoft Office PowerPoint</Application>
  <PresentationFormat>Широкоэкранный</PresentationFormat>
  <Paragraphs>69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Symbol</vt:lpstr>
      <vt:lpstr>Times New Roman</vt:lpstr>
      <vt:lpstr>Тема Office</vt:lpstr>
      <vt:lpstr>ГОСУДАРСТВЕННОЕ БЮДЖЕТНОЕ ПРОФЕССИОНАЛЬНОЕ ОБРАЗОВАТЕЛЬНОЕ УЧРЕЖДЕНИЕ НОВОСИБИРСКОЙ ОБЛАСТИ «НОВОСИБИРСКИЙ ХИМИКО-ТЕХНОЛОГИЧЕСКИЙ КОЛЛЕДЖ ИМ. Д.И.МЕНДЕЛЕЕВА» </vt:lpstr>
      <vt:lpstr>Введение</vt:lpstr>
      <vt:lpstr>Презентация PowerPoint</vt:lpstr>
      <vt:lpstr>Функционал приложения и его внешний вид</vt:lpstr>
      <vt:lpstr>Функционал приложения и его внешний вид</vt:lpstr>
      <vt:lpstr>Функционал приложения и его внешний вид</vt:lpstr>
      <vt:lpstr>Структура приложения</vt:lpstr>
      <vt:lpstr>Заключение</vt:lpstr>
      <vt:lpstr>ГОСУДАРСТВЕННОЕ БЮДЖЕТНОЕ ПРОФЕССИОНАЛЬНОЕ ОБРАЗОВАТЕЛЬНОЕ УЧРЕЖДЕНИЕ НОВОСИБИРСКОЙ ОБЛАСТИ «НОВОСИБИРСКИЙ ХИМИКО-ТЕХНОЛОГИЧЕСКИЙ КОЛЛЕДЖ ИМ. Д.И.МЕНДЕЛЕЕВА»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Дорогин Мирон</dc:creator>
  <cp:lastModifiedBy>Дорогин Мирон</cp:lastModifiedBy>
  <cp:revision>13</cp:revision>
  <dcterms:created xsi:type="dcterms:W3CDTF">2025-04-25T05:13:19Z</dcterms:created>
  <dcterms:modified xsi:type="dcterms:W3CDTF">2025-04-27T05:03:05Z</dcterms:modified>
</cp:coreProperties>
</file>