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261" r:id="rId3"/>
    <p:sldId id="263" r:id="rId4"/>
    <p:sldId id="264" r:id="rId5"/>
    <p:sldId id="265" r:id="rId6"/>
    <p:sldId id="266" r:id="rId7"/>
    <p:sldId id="269" r:id="rId8"/>
    <p:sldId id="267" r:id="rId9"/>
    <p:sldId id="268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9AEE8-E9DA-4886-913E-BA6D59F92B9E}" type="datetimeFigureOut">
              <a:rPr lang="en-US" smtClean="0"/>
              <a:t>04-Feb-19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5E51D-F49E-4AE4-95DA-94DF19235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04-Feb-19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04-Feb-19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04-Feb-19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04-Feb-19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04-Feb-19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04-Feb-19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04-Feb-19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04-Feb-19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04-Feb-19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04-Feb-19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04-Feb-19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04-Feb-19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845" y="514401"/>
            <a:ext cx="11321143" cy="1793370"/>
          </a:xfrm>
        </p:spPr>
        <p:txBody>
          <a:bodyPr/>
          <a:lstStyle/>
          <a:p>
            <a:r>
              <a:rPr lang="sr-Latn-RS" dirty="0" smtClean="0"/>
              <a:t>Inkrementalni 3D </a:t>
            </a:r>
            <a:r>
              <a:rPr lang="en-US" dirty="0" smtClean="0"/>
              <a:t>KONVEKSNI OMOTA</a:t>
            </a:r>
            <a:r>
              <a:rPr lang="sr-Latn-RS" dirty="0" smtClean="0"/>
              <a:t>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2943497"/>
            <a:ext cx="6801612" cy="3204753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Miroslav Mišljenović 1110/2018</a:t>
            </a:r>
          </a:p>
          <a:p>
            <a:r>
              <a:rPr lang="sr-Latn-RS" dirty="0" smtClean="0"/>
              <a:t>Predmet: Konstrukcija i analiza algoritama 2</a:t>
            </a:r>
          </a:p>
          <a:p>
            <a:r>
              <a:rPr lang="sr-Latn-RS" dirty="0" smtClean="0"/>
              <a:t>Nastavnik:  dr Vesna Marinković</a:t>
            </a:r>
          </a:p>
          <a:p>
            <a:r>
              <a:rPr lang="sr-Latn-RS" dirty="0" smtClean="0"/>
              <a:t>Asistent: Mirko Spasić</a:t>
            </a:r>
          </a:p>
          <a:p>
            <a:endParaRPr lang="sr-Latn-RS" dirty="0"/>
          </a:p>
          <a:p>
            <a:r>
              <a:rPr lang="sr-Latn-RS" dirty="0" smtClean="0"/>
              <a:t>Matematički fakultet</a:t>
            </a:r>
          </a:p>
          <a:p>
            <a:r>
              <a:rPr lang="sr-Latn-RS" dirty="0" smtClean="0"/>
              <a:t>Univerziteta u Beogradu</a:t>
            </a:r>
          </a:p>
          <a:p>
            <a:r>
              <a:rPr lang="sr-Latn-RS" dirty="0" smtClean="0"/>
              <a:t>Školska 2018/2019. godina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5" y="526542"/>
            <a:ext cx="11151489" cy="597408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Alternativna rešenja i komentari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4" y="3675288"/>
            <a:ext cx="11073385" cy="2969351"/>
          </a:xfrm>
        </p:spPr>
        <p:txBody>
          <a:bodyPr>
            <a:normAutofit/>
          </a:bodyPr>
          <a:lstStyle/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Osnovni rezultati su dobijeni krajem 20. veka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Većina softvera u javnom vlasništvu je pisana u starijim verzijama Jave i C++ - 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 softver služi i za druge svrhe (dijagrami Voronjeva i Delanijeva trijangulacija)</a:t>
            </a:r>
            <a:b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 ima znatnog viška koda, koji je trebalo prilagoditi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Grafički softver Geomview omogućuje vizuelnu prezentaciju dobijenih </a:t>
            </a: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Posebno treba obratiti pažnju na robusnost softvera, jer </a:t>
            </a:r>
            <a:r>
              <a:rPr lang="sr-Latn-R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tačke uglavnom zadaju </a:t>
            </a: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pokretnom zarezu </a:t>
            </a:r>
            <a:r>
              <a:rPr lang="sr-Latn-R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približne vrednosti</a:t>
            </a:r>
            <a:br>
              <a:rPr lang="sr-Latn-R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Tada se dobijaju strane koje se skoro ne razlikuju što izaziva razne probleme (kolinearnost i komplanarnost)</a:t>
            </a: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sr-Latn-R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30935" y="1542507"/>
            <a:ext cx="9784516" cy="213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3D hull algoritam – pohlepni algoritam, odlične performanse kada postoji mnogo unutrašnjih tačaka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Čanov (eng. Chan) algoritam – kombinacija nekog algoritma za određivanje 3D konveksnog omotača</a:t>
            </a:r>
          </a:p>
          <a:p>
            <a:pPr marL="1654175" lvl="8" indent="0">
              <a:buFont typeface="Arial" panose="020B0604020202020204" pitchFamily="34" charset="0"/>
              <a:buNone/>
            </a:pP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i ¨uvijanja poklona¨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hull algoritam – za dva skupa sa po N/2 tačaka se odrede omotači</a:t>
            </a:r>
          </a:p>
          <a:p>
            <a:pPr marL="457200" lvl="2" indent="0">
              <a:buFont typeface="Arial" panose="020B0604020202020204" pitchFamily="34" charset="0"/>
              <a:buNone/>
            </a:pP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i spoje u finalni konveksni omotač postupkom ˝uvijanja poklona˝</a:t>
            </a:r>
            <a:endParaRPr lang="sr-Latn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5" y="526542"/>
            <a:ext cx="11151489" cy="597408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4" y="1716406"/>
            <a:ext cx="11151489" cy="4722493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Pudney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University of Western Australia, 1998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open source Java code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 de Berg, Otfried Cheong, Marc van Kreveld, Mark Overmars, </a:t>
            </a:r>
            <a:b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Geometry 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Algorithms and Applications, Third edition, Springer, 2008.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M. Mount, Department of Computer Science, University of Maryland, Fall 2002.</a:t>
            </a:r>
            <a:b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Geometry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Dirk Gregorius, The 3D Quick Hull Algorithm, Valve Software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Geomview 1.9.5, Mart 2014. 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sr-Latn-R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http://www.geomview.org</a:t>
            </a:r>
            <a:b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softver za vizualizaciju</a:t>
            </a:r>
          </a:p>
          <a:p>
            <a:pPr lvl="1"/>
            <a:endParaRPr lang="sr-Latn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sr-Latn-R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endParaRPr lang="sr-Latn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9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15000" t="4000" r="34051" b="1500"/>
          <a:stretch>
            <a:fillRect/>
          </a:stretch>
        </p:blipFill>
        <p:spPr bwMode="auto">
          <a:xfrm>
            <a:off x="625410" y="0"/>
            <a:ext cx="5915959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12187" t="31333" r="53435" b="40116"/>
          <a:stretch>
            <a:fillRect/>
          </a:stretch>
        </p:blipFill>
        <p:spPr bwMode="auto">
          <a:xfrm>
            <a:off x="7008465" y="278557"/>
            <a:ext cx="2156420" cy="111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 l="62378" t="58498" r="5417" b="8667"/>
          <a:stretch>
            <a:fillRect/>
          </a:stretch>
        </p:blipFill>
        <p:spPr bwMode="auto">
          <a:xfrm>
            <a:off x="9705925" y="278557"/>
            <a:ext cx="2022709" cy="1288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l="9644" t="19920" r="58069" b="9521"/>
          <a:stretch>
            <a:fillRect/>
          </a:stretch>
        </p:blipFill>
        <p:spPr bwMode="auto">
          <a:xfrm>
            <a:off x="8314531" y="3769901"/>
            <a:ext cx="2051720" cy="280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479" t="50833" r="18438" b="17333"/>
          <a:stretch>
            <a:fillRect/>
          </a:stretch>
        </p:blipFill>
        <p:spPr bwMode="auto">
          <a:xfrm>
            <a:off x="7573049" y="1908614"/>
            <a:ext cx="3237826" cy="14441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05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5" y="526542"/>
            <a:ext cx="11151489" cy="597408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AlGoritam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1533525"/>
            <a:ext cx="7180654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Kreiraj 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tetraedar (najmanji konveksni skup u 3D</a:t>
            </a: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r-Latn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285750"/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Izaberi dve tačke p1 i p2</a:t>
            </a:r>
          </a:p>
          <a:p>
            <a:pPr marL="514350" lvl="1" indent="-285750"/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Pronađi tačku p3 koja nije kolinearna sa pravom -p1-p2-</a:t>
            </a:r>
          </a:p>
          <a:p>
            <a:pPr marL="514350" lvl="1" indent="-285750"/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Pronađi tačku p4 koja ne leži u ravni koju obrazuju tačke p1, p2 i </a:t>
            </a: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b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Odredi 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slučajnu permutaciju preostalih tačaka p5..</a:t>
            </a: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b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Latn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Za 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svako pR iz skupa {p5, ..., pN} dodaj tačku pR u CH(P</a:t>
            </a:r>
            <a:r>
              <a:rPr lang="sr-Latn-R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R-1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71500" lvl="1" indent="-342900"/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Ako je tačka pR unutar ili na granici CH(P</a:t>
            </a:r>
            <a:r>
              <a:rPr lang="sr-Latn-R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R-1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ne radi </a:t>
            </a: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ništa</a:t>
            </a:r>
            <a:endParaRPr lang="sr-Latn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/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Ako je tačka pR izvan CH(P</a:t>
            </a:r>
            <a:r>
              <a:rPr lang="sr-Latn-R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R-1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onda:</a:t>
            </a:r>
            <a:endParaRPr lang="sr-Latn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2" indent="-342900"/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Pronađi i ukloni sve vidljive strane</a:t>
            </a:r>
          </a:p>
          <a:p>
            <a:pPr marL="1028700" lvl="2" indent="-342900"/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Kreiraj nove strane (trouglove) koje povezuju pR sa ivicama </a:t>
            </a: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</a:t>
            </a:r>
          </a:p>
          <a:p>
            <a:pPr marL="1028700" lvl="2" indent="-342900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Ovaj postupak se efikasno realizuje konfliktnim grafom</a:t>
            </a:r>
            <a:endParaRPr lang="sr-Latn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sr-Latn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12187" t="31333" r="41895" b="38055"/>
          <a:stretch>
            <a:fillRect/>
          </a:stretch>
        </p:blipFill>
        <p:spPr bwMode="auto">
          <a:xfrm>
            <a:off x="7811589" y="2020388"/>
            <a:ext cx="3701141" cy="146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62378" t="58498" r="5417" b="8667"/>
          <a:stretch>
            <a:fillRect/>
          </a:stretch>
        </p:blipFill>
        <p:spPr bwMode="auto">
          <a:xfrm>
            <a:off x="7811590" y="4033837"/>
            <a:ext cx="3701141" cy="181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06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5" y="526542"/>
            <a:ext cx="11151489" cy="597408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Konfliktni graf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1533525"/>
            <a:ext cx="7180654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je bipartitni graf koji čine: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Tačke koje još nisu obrađene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Strane tekućeg konveksnog omotača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Grane koje povezuju konfliktne tačke i strane</a:t>
            </a:r>
          </a:p>
          <a:p>
            <a:pPr marL="228600" lvl="1" indent="0">
              <a:buNone/>
            </a:pPr>
            <a:endParaRPr lang="sr-Latn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 se naziva konfliktnim jer grane povezuju tačke i strane</a:t>
            </a:r>
            <a:b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koje ne mogu istovremeno postojati u konveksnom omotaču.</a:t>
            </a:r>
          </a:p>
          <a:p>
            <a:pPr marL="0" indent="0">
              <a:buNone/>
            </a:pPr>
            <a:endParaRPr lang="sr-Latn-R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Tokom rada, održavaju se: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Pconflict(f) – skup tačaka koje vide stranu f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Fconflict(pR) – skup strana vidljivih iz pR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9644" t="19920" r="58069" b="9521"/>
          <a:stretch>
            <a:fillRect/>
          </a:stretch>
        </p:blipFill>
        <p:spPr bwMode="auto">
          <a:xfrm>
            <a:off x="8375491" y="1533525"/>
            <a:ext cx="2954360" cy="403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749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5" y="526542"/>
            <a:ext cx="11151489" cy="597408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Inicijalizacija Konfliktnog grafa i finalno stanje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1533525"/>
            <a:ext cx="7180654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Inicijalizacija: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Tačke {p5, ..., pN} koje nisu u početnom tetraedru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Strane početnog tetraedra (4 strane)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Grane koje povezuju svaku stranu tetraedra sa tačkama koje je vide</a:t>
            </a:r>
            <a:b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(inicijalno nema grana)</a:t>
            </a:r>
            <a:endParaRPr lang="sr-Latn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r-Latn-R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Finalno stanje: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Skup tačaka je iscrpljen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Strane koje čine konveksni omotač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Grane ne postoje</a:t>
            </a:r>
          </a:p>
        </p:txBody>
      </p:sp>
    </p:spTree>
    <p:extLst>
      <p:ext uri="{BB962C8B-B14F-4D97-AF65-F5344CB8AC3E}">
        <p14:creationId xmlns:p14="http://schemas.microsoft.com/office/powerpoint/2010/main" val="1175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5" y="526542"/>
            <a:ext cx="11151489" cy="597408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Vidljivost tačke i strane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479" t="50833" r="18438" b="17333"/>
          <a:stretch>
            <a:fillRect/>
          </a:stretch>
        </p:blipFill>
        <p:spPr bwMode="auto">
          <a:xfrm>
            <a:off x="7274337" y="4135329"/>
            <a:ext cx="4234623" cy="17570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4" y="1675175"/>
            <a:ext cx="4781550" cy="21845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0935" y="184192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Proizvoljna strana f definiše ravan h</a:t>
            </a:r>
            <a:r>
              <a:rPr lang="sr-Latn-R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koja deli prostor na: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Tačke p iz kojih je strana f vidljiva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Tačke q iz kojih se strana f ne vidi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Tačke u ravni h</a:t>
            </a:r>
            <a:r>
              <a:rPr lang="sr-Latn-R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izvan strane f</a:t>
            </a:r>
          </a:p>
        </p:txBody>
      </p:sp>
      <p:sp>
        <p:nvSpPr>
          <p:cNvPr id="9" name="Rectangle 8"/>
          <p:cNvSpPr/>
          <p:nvPr/>
        </p:nvSpPr>
        <p:spPr>
          <a:xfrm>
            <a:off x="630935" y="413532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Tačka može videti jednu ili više strana.</a:t>
            </a:r>
          </a:p>
          <a:p>
            <a:endParaRPr lang="sr-Latn-R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Ukoliko vidi dve strane, ona vidi i ivicu između njih.</a:t>
            </a:r>
          </a:p>
          <a:p>
            <a:endParaRPr lang="sr-Latn-R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Specijalno, ako se iz tačke vidi ivica i jedna incidentna strana,</a:t>
            </a:r>
          </a:p>
          <a:p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 vidi se druga incidenta strana,</a:t>
            </a:r>
          </a:p>
          <a:p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znači da je ivica na horizontu.</a:t>
            </a:r>
          </a:p>
          <a:p>
            <a:endParaRPr lang="sr-Latn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2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5" y="493928"/>
            <a:ext cx="11151489" cy="597408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Algoritam određivanja horizonta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4" y="1315813"/>
            <a:ext cx="7438645" cy="3949607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endParaRPr lang="sr-Latn-R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Neka je data vidljiva strana S omotača, iz tačke pR</a:t>
            </a:r>
          </a:p>
          <a:p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Nalaženje horizonta se suštinski realizuje algoritmom plavljenja</a:t>
            </a:r>
          </a:p>
          <a:p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svakom koraku, rekurzivno prelazimo na incidentnu/susednu stranu T: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Ako je T vidljiva, prelazimo na sledeću susednu stranu</a:t>
            </a:r>
            <a:b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 ne nađemo stranu koja nije vidljiva iz tačke pR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dobijamo prvu ivicu horizonta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Rekurzivnim kretanjem unazad, dobijamo i sve ostale ivice horizonta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228600" lvl="1" indent="0">
              <a:buNone/>
            </a:pPr>
            <a:endParaRPr lang="sr-Latn-R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5" y="526542"/>
            <a:ext cx="11151489" cy="597408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Umetanje nove tačke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5" y="1358537"/>
            <a:ext cx="8139685" cy="5155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Prilikom dodavanja nove tačke pR treba uraditi sledeće:</a:t>
            </a:r>
            <a:endParaRPr lang="sr-Latn-R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Obrisati strane tekućeg konveksnog omotača koje se vide iz tačke pR, </a:t>
            </a:r>
            <a:b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ih ne brisati iz konfliktnog grafa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Pronaći ivice horizonta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 svaku ivicu e sa horizonta, uraditi sledeće:</a:t>
            </a:r>
          </a:p>
          <a:p>
            <a:pPr lvl="2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Kreirati novu stranu f konveksnog omotača, od ivice e i tačke pR i dodatno:</a:t>
            </a:r>
          </a:p>
          <a:p>
            <a:pPr lvl="3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Dodati stranu f u konfliktni graf</a:t>
            </a:r>
          </a:p>
          <a:p>
            <a:pPr lvl="3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Neka su f</a:t>
            </a:r>
            <a:r>
              <a:rPr lang="sr-Latn-RS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f</a:t>
            </a:r>
            <a:r>
              <a:rPr lang="sr-Latn-RS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incidentne strane sa ivicom e</a:t>
            </a:r>
          </a:p>
          <a:p>
            <a:pPr lvl="3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Odrediti uniju tačaka iz kojih su vidljive strane 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sr-Latn-RS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r-Latn-R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sr-Latn-RS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iz nje izdvojiti tačke koje vide stranu f</a:t>
            </a:r>
          </a:p>
          <a:p>
            <a:pPr lvl="3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 konfliktni graf dodati grane od izdvojenih tačaka iz prethodnog koraka do strane f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Obrisati čvor pR iz konfliktnog grafa, zajedno sa pripadnim granama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479" t="50833" r="18438" b="17333"/>
          <a:stretch>
            <a:fillRect/>
          </a:stretch>
        </p:blipFill>
        <p:spPr bwMode="auto">
          <a:xfrm>
            <a:off x="8310880" y="1358537"/>
            <a:ext cx="3471544" cy="1440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424" y="4176576"/>
            <a:ext cx="30480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5" y="526542"/>
            <a:ext cx="11151489" cy="59740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Slo</a:t>
            </a:r>
            <a:r>
              <a:rPr lang="sr-Latn-RS" dirty="0" smtClean="0"/>
              <a:t>ženost 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5" y="1716407"/>
            <a:ext cx="7058734" cy="4457970"/>
          </a:xfrm>
        </p:spPr>
        <p:txBody>
          <a:bodyPr>
            <a:normAutofit/>
          </a:bodyPr>
          <a:lstStyle/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Inicijalizacija =&gt; O(n)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Kreiranje i brisanje strana =&gt; O(n)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Ažuriranje konfliktnog grafa =&gt; O(n)</a:t>
            </a: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Pronalaženje novih konflikata =&gt; O(n log n)</a:t>
            </a:r>
          </a:p>
          <a:p>
            <a:pPr lvl="1"/>
            <a:endParaRPr lang="sr-Latn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Ukupna vremenska složenost algoritma je O(n log n)</a:t>
            </a:r>
          </a:p>
          <a:p>
            <a:pPr lvl="1"/>
            <a:endParaRPr lang="sr-Latn-R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 indent="0">
              <a:buNone/>
            </a:pP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Algoritam je najsporiji kada je zadati skup tačaka</a:t>
            </a:r>
            <a:b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upravo skup tačaka konveksnog omotača.</a:t>
            </a:r>
          </a:p>
        </p:txBody>
      </p:sp>
    </p:spTree>
    <p:extLst>
      <p:ext uri="{BB962C8B-B14F-4D97-AF65-F5344CB8AC3E}">
        <p14:creationId xmlns:p14="http://schemas.microsoft.com/office/powerpoint/2010/main" val="36809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333</TotalTime>
  <Words>453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Times New Roman</vt:lpstr>
      <vt:lpstr>Parcel</vt:lpstr>
      <vt:lpstr>Inkrementalni 3D KONVEKSNI OMOTAČ</vt:lpstr>
      <vt:lpstr>PowerPoint Presentation</vt:lpstr>
      <vt:lpstr>AlGoritam</vt:lpstr>
      <vt:lpstr>Konfliktni graf</vt:lpstr>
      <vt:lpstr>Inicijalizacija Konfliktnog grafa i finalno stanje</vt:lpstr>
      <vt:lpstr>Vidljivost tačke i strane</vt:lpstr>
      <vt:lpstr>Algoritam određivanja horizonta</vt:lpstr>
      <vt:lpstr>Umetanje nove tačke</vt:lpstr>
      <vt:lpstr>Složenost algoritma</vt:lpstr>
      <vt:lpstr>Alternativna rešenja i komentari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KONVEKSNI OMOTAČ</dc:title>
  <dc:creator>Windows User</dc:creator>
  <cp:lastModifiedBy>Windows User</cp:lastModifiedBy>
  <cp:revision>31</cp:revision>
  <dcterms:created xsi:type="dcterms:W3CDTF">2019-01-25T17:15:29Z</dcterms:created>
  <dcterms:modified xsi:type="dcterms:W3CDTF">2019-02-04T14:27:14Z</dcterms:modified>
</cp:coreProperties>
</file>