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61" r:id="rId5"/>
    <p:sldId id="262" r:id="rId6"/>
    <p:sldId id="268" r:id="rId7"/>
    <p:sldId id="26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78" d="100"/>
          <a:sy n="78" d="100"/>
        </p:scale>
        <p:origin x="473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04-Jul-17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04-Jul-17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04-Jul-17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04-Jul-17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04-Jul-17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04-Jul-17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04-Jul-17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04-Jul-17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04-Jul-17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04-Jul-17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04-Jul-17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04-Jul-17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318" y="943554"/>
            <a:ext cx="9966960" cy="292608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effectLst/>
                <a:latin typeface="HelveticaNeueCyr" panose="02000503040000020004" pitchFamily="2" charset="-52"/>
              </a:rPr>
              <a:t>ow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effectLst/>
                <a:latin typeface="HelveticaNeueCyr" panose="02000503040000020004" pitchFamily="2" charset="-52"/>
              </a:rPr>
              <a:t>L</a:t>
            </a:r>
            <a:r>
              <a:rPr lang="en-US" dirty="0">
                <a:solidFill>
                  <a:schemeClr val="accent1"/>
                </a:solidFill>
                <a:effectLst/>
                <a:latin typeface="HelveticaNeueCyr" panose="02000503040000020004" pitchFamily="2" charset="-52"/>
              </a:rPr>
              <a:t>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9980" y="3869634"/>
            <a:ext cx="9966960" cy="2495997"/>
          </a:xfrm>
        </p:spPr>
        <p:txBody>
          <a:bodyPr>
            <a:normAutofit/>
          </a:bodyPr>
          <a:lstStyle/>
          <a:p>
            <a:endParaRPr lang="en-US" dirty="0">
              <a:latin typeface="HelveticaNeueCyr" panose="02000503040000020004" pitchFamily="2" charset="-52"/>
            </a:endParaRPr>
          </a:p>
          <a:p>
            <a:r>
              <a:rPr lang="bg-BG" dirty="0">
                <a:solidFill>
                  <a:schemeClr val="accent2">
                    <a:lumMod val="50000"/>
                  </a:schemeClr>
                </a:solidFill>
                <a:latin typeface="HelveticaNeueCyr" panose="02000503040000020004" pitchFamily="2" charset="-52"/>
              </a:rPr>
              <a:t> Полина Кръстева </a:t>
            </a:r>
            <a:r>
              <a:rPr lang="bg-BG" dirty="0" smtClean="0">
                <a:solidFill>
                  <a:schemeClr val="accent2">
                    <a:lumMod val="50000"/>
                  </a:schemeClr>
                </a:solidFill>
                <a:latin typeface="HelveticaNeueCyr" panose="02000503040000020004" pitchFamily="2" charset="-52"/>
              </a:rPr>
              <a:t>61789, Мирослав </a:t>
            </a:r>
            <a:r>
              <a:rPr lang="bg-BG" dirty="0">
                <a:solidFill>
                  <a:schemeClr val="accent2">
                    <a:lumMod val="50000"/>
                  </a:schemeClr>
                </a:solidFill>
                <a:latin typeface="HelveticaNeueCyr" panose="02000503040000020004" pitchFamily="2" charset="-52"/>
              </a:rPr>
              <a:t>Лалев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HelveticaNeueCyr" panose="02000503040000020004" pitchFamily="2" charset="-52"/>
              </a:rPr>
              <a:t> </a:t>
            </a:r>
            <a:r>
              <a:rPr lang="bg-BG" dirty="0" smtClean="0">
                <a:solidFill>
                  <a:schemeClr val="accent2">
                    <a:lumMod val="50000"/>
                  </a:schemeClr>
                </a:solidFill>
                <a:latin typeface="HelveticaNeueCyr" panose="02000503040000020004" pitchFamily="2" charset="-52"/>
              </a:rPr>
              <a:t>61844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HelveticaNeueCyr" panose="02000503040000020004" pitchFamily="2" charset="-5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920" y="618975"/>
            <a:ext cx="1589080" cy="18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6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chemeClr val="accent2">
                    <a:lumMod val="50000"/>
                  </a:schemeClr>
                </a:solidFill>
                <a:latin typeface="HelveticaNeueCyr" panose="02000503040000020004" pitchFamily="2" charset="-52"/>
              </a:rPr>
              <a:t>Съдържание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HelvLight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latin typeface="HelveticaNeueCyr" panose="02000503040000020004" pitchFamily="2" charset="-52"/>
              </a:rPr>
              <a:t>Обхват, перспективи и потребители на проекта</a:t>
            </a:r>
          </a:p>
          <a:p>
            <a:r>
              <a:rPr lang="bg-BG" dirty="0" smtClean="0">
                <a:latin typeface="HelveticaNeueCyr" panose="02000503040000020004" pitchFamily="2" charset="-52"/>
              </a:rPr>
              <a:t>Функционални </a:t>
            </a:r>
            <a:r>
              <a:rPr lang="bg-BG" dirty="0">
                <a:latin typeface="HelveticaNeueCyr" panose="02000503040000020004" pitchFamily="2" charset="-52"/>
              </a:rPr>
              <a:t>изисквания</a:t>
            </a:r>
          </a:p>
          <a:p>
            <a:r>
              <a:rPr lang="bg-BG" dirty="0">
                <a:latin typeface="HelveticaNeueCyr" panose="02000503040000020004" pitchFamily="2" charset="-52"/>
              </a:rPr>
              <a:t>Нефункционални изисквания</a:t>
            </a:r>
          </a:p>
          <a:p>
            <a:r>
              <a:rPr lang="bg-BG" dirty="0">
                <a:latin typeface="HelveticaNeueCyr" panose="02000503040000020004" pitchFamily="2" charset="-52"/>
              </a:rPr>
              <a:t>Основни потребителски случаи</a:t>
            </a:r>
          </a:p>
          <a:p>
            <a:r>
              <a:rPr lang="bg-BG" dirty="0" smtClean="0">
                <a:latin typeface="HelveticaNeueCyr" panose="02000503040000020004" pitchFamily="2" charset="-52"/>
              </a:rPr>
              <a:t>Използвани </a:t>
            </a:r>
            <a:r>
              <a:rPr lang="bg-BG" dirty="0" smtClean="0">
                <a:latin typeface="HelveticaNeueCyr" panose="02000503040000020004" pitchFamily="2" charset="-52"/>
              </a:rPr>
              <a:t>технологии</a:t>
            </a:r>
          </a:p>
          <a:p>
            <a:r>
              <a:rPr lang="bg-BG" dirty="0" smtClean="0">
                <a:latin typeface="HelveticaNeueCyr" panose="02000503040000020004" pitchFamily="2" charset="-52"/>
              </a:rPr>
              <a:t>Демо</a:t>
            </a:r>
            <a:endParaRPr lang="bg-BG" dirty="0">
              <a:latin typeface="HelveticaNeueCyr" panose="02000503040000020004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599588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58" y="692249"/>
            <a:ext cx="11447584" cy="1356360"/>
          </a:xfrm>
        </p:spPr>
        <p:txBody>
          <a:bodyPr>
            <a:normAutofit fontScale="90000"/>
          </a:bodyPr>
          <a:lstStyle/>
          <a:p>
            <a:r>
              <a:rPr lang="bg-BG" dirty="0">
                <a:solidFill>
                  <a:schemeClr val="accent2">
                    <a:lumMod val="50000"/>
                  </a:schemeClr>
                </a:solidFill>
                <a:latin typeface="HelveticaNeueCyr" panose="02000503040000020004" pitchFamily="2" charset="-52"/>
              </a:rPr>
              <a:t>Обхват, перспективи и потребители на проекта</a:t>
            </a:r>
            <a:br>
              <a:rPr lang="bg-BG" dirty="0">
                <a:solidFill>
                  <a:schemeClr val="accent2">
                    <a:lumMod val="50000"/>
                  </a:schemeClr>
                </a:solidFill>
                <a:latin typeface="HelveticaNeueCyr" panose="02000503040000020004" pitchFamily="2" charset="-52"/>
              </a:rPr>
            </a:b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7346" y="2048609"/>
            <a:ext cx="10981592" cy="3428999"/>
          </a:xfrm>
        </p:spPr>
        <p:txBody>
          <a:bodyPr>
            <a:normAutofit/>
          </a:bodyPr>
          <a:lstStyle/>
          <a:p>
            <a:r>
              <a:rPr lang="bg-BG" dirty="0">
                <a:latin typeface="HelvLight" pitchFamily="2" charset="0"/>
              </a:rPr>
              <a:t>Платформа за онлайн курсове на различни теми</a:t>
            </a:r>
          </a:p>
          <a:p>
            <a:r>
              <a:rPr lang="bg-BG" dirty="0">
                <a:latin typeface="HelvLight" pitchFamily="2" charset="0"/>
              </a:rPr>
              <a:t>Наблюдаване на </a:t>
            </a:r>
            <a:r>
              <a:rPr lang="bg-BG" dirty="0" smtClean="0">
                <a:latin typeface="HelvLight" pitchFamily="2" charset="0"/>
              </a:rPr>
              <a:t>налични </a:t>
            </a:r>
            <a:r>
              <a:rPr lang="bg-BG" dirty="0" smtClean="0">
                <a:latin typeface="HelvLight" pitchFamily="2" charset="0"/>
              </a:rPr>
              <a:t>курсове и лекциите към тях</a:t>
            </a:r>
            <a:endParaRPr lang="bg-BG" dirty="0">
              <a:latin typeface="HelvLight" pitchFamily="2" charset="0"/>
            </a:endParaRPr>
          </a:p>
          <a:p>
            <a:r>
              <a:rPr lang="bg-BG" dirty="0" smtClean="0">
                <a:latin typeface="HelvLight" pitchFamily="2" charset="0"/>
              </a:rPr>
              <a:t>Участие </a:t>
            </a:r>
            <a:r>
              <a:rPr lang="bg-BG" dirty="0">
                <a:latin typeface="HelvLight" pitchFamily="2" charset="0"/>
              </a:rPr>
              <a:t>в </a:t>
            </a:r>
            <a:r>
              <a:rPr lang="bg-BG" dirty="0" smtClean="0">
                <a:latin typeface="HelvLight" pitchFamily="2" charset="0"/>
              </a:rPr>
              <a:t>курсове </a:t>
            </a:r>
            <a:r>
              <a:rPr lang="bg-BG" dirty="0">
                <a:latin typeface="HelvLight" pitchFamily="2" charset="0"/>
              </a:rPr>
              <a:t>с оценяване на домашни задания</a:t>
            </a:r>
          </a:p>
          <a:p>
            <a:r>
              <a:rPr lang="bg-BG" dirty="0">
                <a:latin typeface="HelvLight" pitchFamily="2" charset="0"/>
              </a:rPr>
              <a:t>Възможност за активно участие на потребителите в оценяването и дискутирането на предлаганите обучения</a:t>
            </a:r>
          </a:p>
          <a:p>
            <a:r>
              <a:rPr lang="bg-BG" dirty="0">
                <a:latin typeface="HelvLight" pitchFamily="2" charset="0"/>
              </a:rPr>
              <a:t>Две основни потребителски групи</a:t>
            </a:r>
          </a:p>
          <a:p>
            <a:pPr lvl="1"/>
            <a:r>
              <a:rPr lang="bg-BG" dirty="0">
                <a:solidFill>
                  <a:schemeClr val="accent2">
                    <a:lumMod val="50000"/>
                  </a:schemeClr>
                </a:solidFill>
                <a:latin typeface="HelvLight" pitchFamily="2" charset="0"/>
              </a:rPr>
              <a:t>учители</a:t>
            </a:r>
            <a:r>
              <a:rPr lang="bg-BG" dirty="0">
                <a:latin typeface="HelvLight" pitchFamily="2" charset="0"/>
              </a:rPr>
              <a:t> – създаване и администриране на курсове</a:t>
            </a:r>
          </a:p>
          <a:p>
            <a:pPr lvl="1"/>
            <a:r>
              <a:rPr lang="bg-BG" dirty="0">
                <a:solidFill>
                  <a:schemeClr val="accent2">
                    <a:lumMod val="50000"/>
                  </a:schemeClr>
                </a:solidFill>
                <a:latin typeface="HelvLight" pitchFamily="2" charset="0"/>
              </a:rPr>
              <a:t>ученици</a:t>
            </a:r>
            <a:r>
              <a:rPr lang="bg-BG" dirty="0">
                <a:latin typeface="HelvLight" pitchFamily="2" charset="0"/>
              </a:rPr>
              <a:t> – директни ползватели на платформата с цел обучение</a:t>
            </a:r>
          </a:p>
          <a:p>
            <a:endParaRPr lang="bg-BG" dirty="0">
              <a:latin typeface="HelvLight" pitchFamily="2" charset="0"/>
            </a:endParaRPr>
          </a:p>
          <a:p>
            <a:endParaRPr lang="en-US" dirty="0">
              <a:latin typeface="Helv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162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accent2">
                    <a:lumMod val="50000"/>
                  </a:schemeClr>
                </a:solidFill>
                <a:latin typeface="HelveticaNeueCyr" panose="02000503040000020004" pitchFamily="2" charset="-52"/>
              </a:rPr>
              <a:t>Функционални изисквания</a:t>
            </a:r>
            <a:br>
              <a:rPr lang="bg-BG" dirty="0">
                <a:solidFill>
                  <a:schemeClr val="accent2">
                    <a:lumMod val="50000"/>
                  </a:schemeClr>
                </a:solidFill>
                <a:latin typeface="HelveticaNeueCyr" panose="02000503040000020004" pitchFamily="2" charset="-52"/>
              </a:rPr>
            </a:b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4547" y="1521070"/>
            <a:ext cx="10233356" cy="4566138"/>
          </a:xfrm>
        </p:spPr>
        <p:txBody>
          <a:bodyPr>
            <a:normAutofit fontScale="92500" lnSpcReduction="10000"/>
          </a:bodyPr>
          <a:lstStyle/>
          <a:p>
            <a:r>
              <a:rPr lang="bg-BG" dirty="0" smtClean="0"/>
              <a:t>Регистрация на потребител</a:t>
            </a:r>
          </a:p>
          <a:p>
            <a:r>
              <a:rPr lang="bg-BG" dirty="0" smtClean="0"/>
              <a:t>Управление на профил</a:t>
            </a:r>
          </a:p>
          <a:p>
            <a:r>
              <a:rPr lang="bg-BG" dirty="0"/>
              <a:t>Създаване на </a:t>
            </a:r>
            <a:r>
              <a:rPr lang="bg-BG" dirty="0" smtClean="0"/>
              <a:t>курс</a:t>
            </a:r>
          </a:p>
          <a:p>
            <a:r>
              <a:rPr lang="bg-BG" dirty="0"/>
              <a:t>Преглеждане на наличните </a:t>
            </a:r>
            <a:r>
              <a:rPr lang="bg-BG" dirty="0" smtClean="0"/>
              <a:t>курсове</a:t>
            </a:r>
          </a:p>
          <a:p>
            <a:r>
              <a:rPr lang="bg-BG" dirty="0"/>
              <a:t>Записване за </a:t>
            </a:r>
            <a:r>
              <a:rPr lang="bg-BG" dirty="0" smtClean="0"/>
              <a:t>курс</a:t>
            </a:r>
          </a:p>
          <a:p>
            <a:r>
              <a:rPr lang="bg-BG" dirty="0"/>
              <a:t>Добавяне на </a:t>
            </a:r>
            <a:r>
              <a:rPr lang="bg-BG" dirty="0" smtClean="0"/>
              <a:t>ресурси</a:t>
            </a:r>
          </a:p>
          <a:p>
            <a:r>
              <a:rPr lang="bg-BG" dirty="0"/>
              <a:t>Коментиране на курс</a:t>
            </a:r>
          </a:p>
          <a:p>
            <a:r>
              <a:rPr lang="bg-BG" dirty="0"/>
              <a:t>Оценяване на курс</a:t>
            </a:r>
          </a:p>
          <a:p>
            <a:r>
              <a:rPr lang="bg-BG" dirty="0" smtClean="0"/>
              <a:t>Предаване на домашна работа</a:t>
            </a:r>
          </a:p>
          <a:p>
            <a:r>
              <a:rPr lang="bg-BG" dirty="0"/>
              <a:t>Оценяване на домашна </a:t>
            </a:r>
            <a:r>
              <a:rPr lang="bg-BG" dirty="0" smtClean="0"/>
              <a:t>работа</a:t>
            </a:r>
          </a:p>
          <a:p>
            <a:r>
              <a:rPr lang="bg-BG" dirty="0" smtClean="0"/>
              <a:t>Коментиране и оценка на курс/урок</a:t>
            </a:r>
          </a:p>
        </p:txBody>
      </p:sp>
    </p:spTree>
    <p:extLst>
      <p:ext uri="{BB962C8B-B14F-4D97-AF65-F5344CB8AC3E}">
        <p14:creationId xmlns:p14="http://schemas.microsoft.com/office/powerpoint/2010/main" val="2011660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accent2">
                    <a:lumMod val="50000"/>
                  </a:schemeClr>
                </a:solidFill>
              </a:rPr>
              <a:t>Нефункционални изисквания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Производителност</a:t>
            </a:r>
          </a:p>
          <a:p>
            <a:r>
              <a:rPr lang="bg-BG" dirty="0" smtClean="0"/>
              <a:t>Сигурност</a:t>
            </a:r>
          </a:p>
          <a:p>
            <a:r>
              <a:rPr lang="bg-BG" dirty="0" smtClean="0"/>
              <a:t>Наличност</a:t>
            </a:r>
          </a:p>
          <a:p>
            <a:r>
              <a:rPr lang="bg-BG" dirty="0" smtClean="0"/>
              <a:t>Използваемост</a:t>
            </a:r>
          </a:p>
          <a:p>
            <a:r>
              <a:rPr lang="bg-BG" dirty="0" smtClean="0"/>
              <a:t>Преносимост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1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>
                <a:solidFill>
                  <a:schemeClr val="accent2">
                    <a:lumMod val="50000"/>
                  </a:schemeClr>
                </a:solidFill>
              </a:rPr>
              <a:t>Реализация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Front end</a:t>
            </a:r>
          </a:p>
          <a:p>
            <a:pPr lvl="1"/>
            <a:r>
              <a:rPr lang="en-US" dirty="0" smtClean="0"/>
              <a:t>React.js</a:t>
            </a:r>
            <a:endParaRPr lang="en-US" dirty="0" smtClean="0"/>
          </a:p>
          <a:p>
            <a:pPr lvl="1"/>
            <a:r>
              <a:rPr lang="en-US" dirty="0" smtClean="0"/>
              <a:t>React Bootstrap</a:t>
            </a:r>
            <a:endParaRPr lang="bg-BG" dirty="0" smtClean="0"/>
          </a:p>
          <a:p>
            <a:r>
              <a:rPr lang="en-US" sz="2400" dirty="0" smtClean="0"/>
              <a:t>Back end</a:t>
            </a:r>
          </a:p>
          <a:p>
            <a:pPr lvl="1"/>
            <a:r>
              <a:rPr lang="en-US" dirty="0" smtClean="0"/>
              <a:t>Node.js</a:t>
            </a:r>
          </a:p>
          <a:p>
            <a:pPr lvl="1"/>
            <a:r>
              <a:rPr lang="en-US" dirty="0" smtClean="0"/>
              <a:t>Express.js</a:t>
            </a:r>
            <a:endParaRPr lang="en-US" dirty="0" smtClean="0"/>
          </a:p>
          <a:p>
            <a:r>
              <a:rPr lang="en-US" sz="2400" dirty="0" smtClean="0"/>
              <a:t>Database</a:t>
            </a:r>
          </a:p>
          <a:p>
            <a:pPr lvl="1"/>
            <a:r>
              <a:rPr lang="en-US" dirty="0" err="1" smtClean="0"/>
              <a:t>pg</a:t>
            </a:r>
            <a:r>
              <a:rPr lang="en-US" dirty="0" smtClean="0"/>
              <a:t>-promise</a:t>
            </a:r>
          </a:p>
          <a:p>
            <a:pPr lvl="1"/>
            <a:r>
              <a:rPr lang="en-US" dirty="0" smtClean="0"/>
              <a:t>n</a:t>
            </a:r>
            <a:r>
              <a:rPr lang="en-US" dirty="0" smtClean="0"/>
              <a:t>ode-</a:t>
            </a:r>
            <a:r>
              <a:rPr lang="en-US" dirty="0" err="1" smtClean="0"/>
              <a:t>pg</a:t>
            </a:r>
            <a:r>
              <a:rPr lang="en-US" dirty="0" smtClean="0"/>
              <a:t>-migrate</a:t>
            </a:r>
          </a:p>
          <a:p>
            <a:r>
              <a:rPr lang="en-US" dirty="0" smtClean="0"/>
              <a:t>Authentication</a:t>
            </a:r>
          </a:p>
          <a:p>
            <a:pPr lvl="1"/>
            <a:r>
              <a:rPr lang="en-US" dirty="0" smtClean="0"/>
              <a:t>Passport.js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465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68" y="1055077"/>
            <a:ext cx="8535312" cy="4988169"/>
          </a:xfrm>
        </p:spPr>
      </p:pic>
    </p:spTree>
    <p:extLst>
      <p:ext uri="{BB962C8B-B14F-4D97-AF65-F5344CB8AC3E}">
        <p14:creationId xmlns:p14="http://schemas.microsoft.com/office/powerpoint/2010/main" val="470945765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Custom 4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F3A447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235</TotalTime>
  <Words>152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Corbel</vt:lpstr>
      <vt:lpstr>HelveticaNeueCyr</vt:lpstr>
      <vt:lpstr>HelvLight</vt:lpstr>
      <vt:lpstr>Basis</vt:lpstr>
      <vt:lpstr>owLearning</vt:lpstr>
      <vt:lpstr>Съдържание</vt:lpstr>
      <vt:lpstr>Обхват, перспективи и потребители на проекта </vt:lpstr>
      <vt:lpstr>Функционални изисквания </vt:lpstr>
      <vt:lpstr>Нефункционални изисквания</vt:lpstr>
      <vt:lpstr>Реализация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owLearning</dc:title>
  <dc:creator>Polina Krusteva</dc:creator>
  <cp:lastModifiedBy>Polina Krusteva</cp:lastModifiedBy>
  <cp:revision>20</cp:revision>
  <dcterms:created xsi:type="dcterms:W3CDTF">2017-05-29T21:12:30Z</dcterms:created>
  <dcterms:modified xsi:type="dcterms:W3CDTF">2017-07-04T20:29:15Z</dcterms:modified>
</cp:coreProperties>
</file>