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4"/>
  </p:sldMasterIdLst>
  <p:notesMasterIdLst>
    <p:notesMasterId r:id="rId43"/>
  </p:notesMasterIdLst>
  <p:handoutMasterIdLst>
    <p:handoutMasterId r:id="rId44"/>
  </p:handoutMasterIdLst>
  <p:sldIdLst>
    <p:sldId id="274" r:id="rId5"/>
    <p:sldId id="276" r:id="rId6"/>
    <p:sldId id="492" r:id="rId7"/>
    <p:sldId id="522" r:id="rId8"/>
    <p:sldId id="523" r:id="rId9"/>
    <p:sldId id="525" r:id="rId10"/>
    <p:sldId id="526" r:id="rId11"/>
    <p:sldId id="527" r:id="rId12"/>
    <p:sldId id="528" r:id="rId13"/>
    <p:sldId id="494" r:id="rId14"/>
    <p:sldId id="495" r:id="rId15"/>
    <p:sldId id="496" r:id="rId16"/>
    <p:sldId id="520" r:id="rId17"/>
    <p:sldId id="521" r:id="rId18"/>
    <p:sldId id="497" r:id="rId19"/>
    <p:sldId id="498" r:id="rId20"/>
    <p:sldId id="499" r:id="rId21"/>
    <p:sldId id="500" r:id="rId22"/>
    <p:sldId id="501" r:id="rId23"/>
    <p:sldId id="502" r:id="rId24"/>
    <p:sldId id="503" r:id="rId25"/>
    <p:sldId id="504" r:id="rId26"/>
    <p:sldId id="505" r:id="rId27"/>
    <p:sldId id="512" r:id="rId28"/>
    <p:sldId id="513" r:id="rId29"/>
    <p:sldId id="514" r:id="rId30"/>
    <p:sldId id="515" r:id="rId31"/>
    <p:sldId id="517" r:id="rId32"/>
    <p:sldId id="518" r:id="rId33"/>
    <p:sldId id="529" r:id="rId34"/>
    <p:sldId id="530" r:id="rId35"/>
    <p:sldId id="532" r:id="rId36"/>
    <p:sldId id="531" r:id="rId37"/>
    <p:sldId id="533" r:id="rId38"/>
    <p:sldId id="519" r:id="rId39"/>
    <p:sldId id="401" r:id="rId40"/>
    <p:sldId id="493" r:id="rId41"/>
    <p:sldId id="40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2AB955C-ABFE-4273-AD47-6387994D6508}">
          <p14:sldIdLst>
            <p14:sldId id="274"/>
            <p14:sldId id="276"/>
            <p14:sldId id="492"/>
          </p14:sldIdLst>
        </p14:section>
        <p14:section name="Project Architecture" id="{596A24C6-B85C-4FB5-99D2-41B76F9C515D}">
          <p14:sldIdLst>
            <p14:sldId id="522"/>
            <p14:sldId id="523"/>
            <p14:sldId id="525"/>
            <p14:sldId id="526"/>
            <p14:sldId id="527"/>
            <p14:sldId id="528"/>
          </p14:sldIdLst>
        </p14:section>
        <p14:section name="Classes" id="{C4AFAD78-CD9C-48E9-8A4B-50A4EF9875BA}">
          <p14:sldIdLst>
            <p14:sldId id="494"/>
            <p14:sldId id="495"/>
            <p14:sldId id="496"/>
            <p14:sldId id="520"/>
            <p14:sldId id="521"/>
            <p14:sldId id="497"/>
            <p14:sldId id="498"/>
          </p14:sldIdLst>
        </p14:section>
        <p14:section name="Scope and Namespace" id="{2BD1FAFE-9F4F-437E-AF56-5D864BBE668C}">
          <p14:sldIdLst>
            <p14:sldId id="499"/>
            <p14:sldId id="500"/>
            <p14:sldId id="501"/>
            <p14:sldId id="502"/>
            <p14:sldId id="503"/>
            <p14:sldId id="504"/>
            <p14:sldId id="505"/>
          </p14:sldIdLst>
        </p14:section>
        <p14:section name="The Class Object" id="{C5A52A6A-782A-4D79-994A-1A764065F57C}">
          <p14:sldIdLst>
            <p14:sldId id="512"/>
            <p14:sldId id="513"/>
            <p14:sldId id="514"/>
            <p14:sldId id="515"/>
            <p14:sldId id="517"/>
            <p14:sldId id="518"/>
          </p14:sldIdLst>
        </p14:section>
        <p14:section name="Metaclasses" id="{62B1A6D4-70B9-42FA-AF76-CACD0DFAB66C}">
          <p14:sldIdLst>
            <p14:sldId id="529"/>
            <p14:sldId id="530"/>
            <p14:sldId id="532"/>
            <p14:sldId id="531"/>
            <p14:sldId id="533"/>
          </p14:sldIdLst>
        </p14:section>
        <p14:section name="Conclusion" id="{E4CCF42D-370F-443A-9607-CEADDB0CBB0C}">
          <p14:sldIdLst>
            <p14:sldId id="51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0BABC6-A37D-49BD-81BA-7618C2271EA9}" v="10" dt="2019-11-25T13:52:17.49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5214" autoAdjust="0"/>
  </p:normalViewPr>
  <p:slideViewPr>
    <p:cSldViewPr showGuides="1">
      <p:cViewPr varScale="1">
        <p:scale>
          <a:sx n="115" d="100"/>
          <a:sy n="115" d="100"/>
        </p:scale>
        <p:origin x="366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260BABC6-A37D-49BD-81BA-7618C2271EA9}"/>
    <pc:docChg chg="modSld modSection">
      <pc:chgData name="antonoaatanasova" userId="63f01c8f-a50b-4279-b3c6-a33faf65220b" providerId="ADAL" clId="{260BABC6-A37D-49BD-81BA-7618C2271EA9}" dt="2019-11-25T13:52:24.169" v="17" actId="1076"/>
      <pc:docMkLst>
        <pc:docMk/>
      </pc:docMkLst>
      <pc:sldChg chg="modSp">
        <pc:chgData name="antonoaatanasova" userId="63f01c8f-a50b-4279-b3c6-a33faf65220b" providerId="ADAL" clId="{260BABC6-A37D-49BD-81BA-7618C2271EA9}" dt="2019-11-25T13:48:40.356" v="8" actId="404"/>
        <pc:sldMkLst>
          <pc:docMk/>
          <pc:sldMk cId="3238686216" sldId="276"/>
        </pc:sldMkLst>
        <pc:spChg chg="mod">
          <ac:chgData name="antonoaatanasova" userId="63f01c8f-a50b-4279-b3c6-a33faf65220b" providerId="ADAL" clId="{260BABC6-A37D-49BD-81BA-7618C2271EA9}" dt="2019-11-25T13:48:40.356" v="8" actId="404"/>
          <ac:spMkLst>
            <pc:docMk/>
            <pc:sldMk cId="3238686216" sldId="276"/>
            <ac:spMk id="444419" creationId="{00000000-0000-0000-0000-000000000000}"/>
          </ac:spMkLst>
        </pc:spChg>
      </pc:sldChg>
      <pc:sldChg chg="modSp">
        <pc:chgData name="antonoaatanasova" userId="63f01c8f-a50b-4279-b3c6-a33faf65220b" providerId="ADAL" clId="{260BABC6-A37D-49BD-81BA-7618C2271EA9}" dt="2019-11-25T13:47:55.952" v="1" actId="20577"/>
        <pc:sldMkLst>
          <pc:docMk/>
          <pc:sldMk cId="3857536934" sldId="494"/>
        </pc:sldMkLst>
        <pc:spChg chg="mod">
          <ac:chgData name="antonoaatanasova" userId="63f01c8f-a50b-4279-b3c6-a33faf65220b" providerId="ADAL" clId="{260BABC6-A37D-49BD-81BA-7618C2271EA9}" dt="2019-11-25T13:47:55.952" v="1" actId="20577"/>
          <ac:spMkLst>
            <pc:docMk/>
            <pc:sldMk cId="3857536934" sldId="494"/>
            <ac:spMk id="2" creationId="{17351954-999E-4F69-A23E-1C928A8D19FE}"/>
          </ac:spMkLst>
        </pc:spChg>
      </pc:sldChg>
      <pc:sldChg chg="addSp modSp">
        <pc:chgData name="antonoaatanasova" userId="63f01c8f-a50b-4279-b3c6-a33faf65220b" providerId="ADAL" clId="{260BABC6-A37D-49BD-81BA-7618C2271EA9}" dt="2019-11-25T13:51:18.793" v="13" actId="27614"/>
        <pc:sldMkLst>
          <pc:docMk/>
          <pc:sldMk cId="760758569" sldId="505"/>
        </pc:sldMkLst>
        <pc:spChg chg="mod">
          <ac:chgData name="antonoaatanasova" userId="63f01c8f-a50b-4279-b3c6-a33faf65220b" providerId="ADAL" clId="{260BABC6-A37D-49BD-81BA-7618C2271EA9}" dt="2019-11-25T13:51:06.943" v="9" actId="1076"/>
          <ac:spMkLst>
            <pc:docMk/>
            <pc:sldMk cId="760758569" sldId="505"/>
            <ac:spMk id="8" creationId="{00000000-0000-0000-0000-000000000000}"/>
          </ac:spMkLst>
        </pc:spChg>
        <pc:spChg chg="mod">
          <ac:chgData name="antonoaatanasova" userId="63f01c8f-a50b-4279-b3c6-a33faf65220b" providerId="ADAL" clId="{260BABC6-A37D-49BD-81BA-7618C2271EA9}" dt="2019-11-25T13:51:08.972" v="10" actId="1076"/>
          <ac:spMkLst>
            <pc:docMk/>
            <pc:sldMk cId="760758569" sldId="505"/>
            <ac:spMk id="9" creationId="{00000000-0000-0000-0000-000000000000}"/>
          </ac:spMkLst>
        </pc:spChg>
        <pc:picChg chg="add mod">
          <ac:chgData name="antonoaatanasova" userId="63f01c8f-a50b-4279-b3c6-a33faf65220b" providerId="ADAL" clId="{260BABC6-A37D-49BD-81BA-7618C2271EA9}" dt="2019-11-25T13:51:18.793" v="13" actId="27614"/>
          <ac:picMkLst>
            <pc:docMk/>
            <pc:sldMk cId="760758569" sldId="505"/>
            <ac:picMk id="3" creationId="{A5DA2A2A-1169-4143-8223-3C932916D395}"/>
          </ac:picMkLst>
        </pc:picChg>
      </pc:sldChg>
      <pc:sldChg chg="modSp">
        <pc:chgData name="antonoaatanasova" userId="63f01c8f-a50b-4279-b3c6-a33faf65220b" providerId="ADAL" clId="{260BABC6-A37D-49BD-81BA-7618C2271EA9}" dt="2019-11-25T13:52:02.137" v="14" actId="1076"/>
        <pc:sldMkLst>
          <pc:docMk/>
          <pc:sldMk cId="3601554050" sldId="516"/>
        </pc:sldMkLst>
        <pc:spChg chg="mod">
          <ac:chgData name="antonoaatanasova" userId="63f01c8f-a50b-4279-b3c6-a33faf65220b" providerId="ADAL" clId="{260BABC6-A37D-49BD-81BA-7618C2271EA9}" dt="2019-11-25T13:52:02.137" v="14" actId="1076"/>
          <ac:spMkLst>
            <pc:docMk/>
            <pc:sldMk cId="3601554050" sldId="516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260BABC6-A37D-49BD-81BA-7618C2271EA9}" dt="2019-11-25T13:52:17.496" v="16" actId="207"/>
        <pc:sldMkLst>
          <pc:docMk/>
          <pc:sldMk cId="736970712" sldId="517"/>
        </pc:sldMkLst>
        <pc:spChg chg="mod">
          <ac:chgData name="antonoaatanasova" userId="63f01c8f-a50b-4279-b3c6-a33faf65220b" providerId="ADAL" clId="{260BABC6-A37D-49BD-81BA-7618C2271EA9}" dt="2019-11-25T13:52:17.496" v="16" actId="207"/>
          <ac:spMkLst>
            <pc:docMk/>
            <pc:sldMk cId="736970712" sldId="517"/>
            <ac:spMk id="7" creationId="{00000000-0000-0000-0000-000000000000}"/>
          </ac:spMkLst>
        </pc:spChg>
      </pc:sldChg>
      <pc:sldChg chg="modSp">
        <pc:chgData name="antonoaatanasova" userId="63f01c8f-a50b-4279-b3c6-a33faf65220b" providerId="ADAL" clId="{260BABC6-A37D-49BD-81BA-7618C2271EA9}" dt="2019-11-25T13:52:24.169" v="17" actId="1076"/>
        <pc:sldMkLst>
          <pc:docMk/>
          <pc:sldMk cId="1335656347" sldId="518"/>
        </pc:sldMkLst>
        <pc:spChg chg="mod">
          <ac:chgData name="antonoaatanasova" userId="63f01c8f-a50b-4279-b3c6-a33faf65220b" providerId="ADAL" clId="{260BABC6-A37D-49BD-81BA-7618C2271EA9}" dt="2019-11-25T13:52:24.169" v="17" actId="1076"/>
          <ac:spMkLst>
            <pc:docMk/>
            <pc:sldMk cId="1335656347" sldId="518"/>
            <ac:spMk id="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5.2.2021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6539384-E4EE-4161-924B-B66E179EDF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12872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BED5D1B-F043-420E-AD4A-AF971D364C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5101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31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399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6830FB3-FF45-4C8A-AFCF-BD118C9C0D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0366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8C3E6D-9365-4DA8-925D-C1C84D59D4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0055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05D4EC1-6758-4B59-86AC-54B20B2969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017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A03299B-5532-4C8A-BFFC-129788C548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1703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27668122-6437-4C96-B334-7F37E2A08C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204C19D8-F3EA-4DEF-A9AD-2BE844FDDF8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5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438E1FEE-BF95-4CEA-B8AB-A86246FAF03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64CA4D0-B886-4268-A8E6-318C3B7C92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4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17985FF9-AE16-47C0-96B1-830F8A78039D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4D266A0E-29BE-47E6-BEB1-BC983EFA389C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BF198AA6-DA95-4BB7-9ADB-55B671763B0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4A8CCBAC-04B2-4993-8CB4-BB43915B9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54B550D1-2007-478C-86BA-9CAE85A3FEC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2AFB8D9F-A086-46A6-B4BB-BFEB1DB1E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F91E242-01B3-4429-8D66-28208DB36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BFCD7F53-C233-4EE1-8965-E3AC8FB3F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5A47A9B7-2B1B-4DCC-B78A-D7C12C4BA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DB377B3B-DBC0-495A-80A8-F9FBFE2AB8E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1EFC0879-14B0-4563-A85E-D346FDC8445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506736C0-1A72-418D-9617-8521AFDE0786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513E0E8C-61AB-4BAD-8B21-0CDD5124EC41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947B5AF0-D616-45FB-A1DB-2895A3846328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2DA7BC11-0F94-43AD-9B75-A31849A80708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ED672334-8F6F-4DC4-A0E3-5FE70CB75A4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AE2730AC-26EC-4ED1-86E9-F7822C135B7B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3B57E6CD-C4CC-4C01-89E5-714416BB9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DB3D5AB7-BEC2-4F14-BD72-0DB2A5BE264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2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5A1584DB-0261-4CF1-89FE-E1675E66BE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347949BA-E486-4A80-AB1A-908E275AE46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62821733-1860-44DA-838D-B3E3B2433358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B23C01DB-7CB0-4D32-9CEF-C61C7A8B1707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05806E0F-2AA3-40AA-B487-EBC71389D75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8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187726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59279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70AB32D9-CBE0-43A3-A306-640CABB7672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4D2D2AFA-1069-4CFD-BA3A-7CD19D9C3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8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0FFF74D2-B823-4EF4-A413-5ED479D08B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9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3E7ED7DD-BDF9-43A2-B7D5-0E442FCD20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A75C3D3C-EB9C-4558-A8E9-7A0F37EBE33A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F050773D-69C5-4729-BDAE-A46BFA236D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71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759D0AD9-E901-44D0-A817-46B4576936D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BFE02A4B-1225-4E34-BA54-1321C123D3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4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5C8BFC17-D6A7-43DA-A15F-0B69A9671147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08045B4-73E4-49A9-BEFA-A2A8F71D69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2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D8F9B6C-3688-4BDE-BF12-9904F88DFA4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C219B16A-2CAF-4CE3-9D4F-CEE64BAAC7E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1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C86C3485-EEFA-4A16-9775-19ECD4F929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Jan-2021/Python-OOP/01-Defining-Classes/scope_mess_broken.zip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li.do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Classes</a:t>
            </a:r>
          </a:p>
        </p:txBody>
      </p:sp>
      <p:pic>
        <p:nvPicPr>
          <p:cNvPr id="1026" name="Picture 2" descr="Резултат с изображение за class programmi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00" y="2343699"/>
            <a:ext cx="2170601" cy="217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26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04948DC-C4DC-4E90-BA28-314857CEAC1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Building Data Functionality Together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51954-999E-4F69-A23E-1C928A8D19F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612" y="1452578"/>
            <a:ext cx="2316776" cy="231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3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Classes </a:t>
            </a:r>
            <a:r>
              <a:rPr lang="en-US" sz="3600" dirty="0" smtClean="0"/>
              <a:t>provide the </a:t>
            </a:r>
            <a:r>
              <a:rPr lang="en-US" sz="3600" dirty="0"/>
              <a:t>means of building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data </a:t>
            </a:r>
            <a:r>
              <a:rPr lang="en-US" sz="3600" dirty="0"/>
              <a:t>functionality together</a:t>
            </a:r>
          </a:p>
          <a:p>
            <a:r>
              <a:rPr lang="en-US" sz="3600" dirty="0"/>
              <a:t>Classes create new types of </a:t>
            </a:r>
            <a:r>
              <a:rPr lang="en-US" sz="3600" b="1" dirty="0">
                <a:solidFill>
                  <a:schemeClr val="bg1"/>
                </a:solidFill>
              </a:rPr>
              <a:t>objects</a:t>
            </a:r>
            <a:r>
              <a:rPr lang="en-US" sz="3600" dirty="0"/>
              <a:t> that allow </a:t>
            </a:r>
            <a:r>
              <a:rPr lang="en-US" sz="3600" b="1" dirty="0">
                <a:solidFill>
                  <a:schemeClr val="bg1"/>
                </a:solidFill>
              </a:rPr>
              <a:t>instances</a:t>
            </a:r>
            <a:r>
              <a:rPr lang="en-US" sz="3600" dirty="0"/>
              <a:t> of that type to be made</a:t>
            </a:r>
          </a:p>
          <a:p>
            <a:r>
              <a:rPr lang="en-US" sz="3600" dirty="0"/>
              <a:t>Each class instance can have </a:t>
            </a:r>
            <a:r>
              <a:rPr lang="en-US" sz="3600" b="1" dirty="0">
                <a:solidFill>
                  <a:schemeClr val="bg1"/>
                </a:solidFill>
              </a:rPr>
              <a:t>attributes</a:t>
            </a:r>
            <a:r>
              <a:rPr lang="en-US" sz="3600" dirty="0"/>
              <a:t> for maintaining its state</a:t>
            </a:r>
          </a:p>
          <a:p>
            <a:r>
              <a:rPr lang="en-US" sz="3600" dirty="0"/>
              <a:t>Class instances can also have </a:t>
            </a:r>
            <a:r>
              <a:rPr lang="en-US" sz="3600" b="1" dirty="0">
                <a:solidFill>
                  <a:schemeClr val="bg1"/>
                </a:solidFill>
              </a:rPr>
              <a:t>methods</a:t>
            </a:r>
            <a:r>
              <a:rPr lang="en-US" sz="3600" dirty="0"/>
              <a:t> for modifying its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323DDA-307C-4252-BFE4-6E120A3538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8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7C742-CFD5-42FC-946F-17D0DB3BFC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1000" y="2799000"/>
            <a:ext cx="6149766" cy="1751542"/>
          </a:xfrm>
        </p:spPr>
        <p:txBody>
          <a:bodyPr/>
          <a:lstStyle/>
          <a:p>
            <a:r>
              <a:rPr lang="en-US" sz="2400" dirty="0"/>
              <a:t>class Person: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name, age):</a:t>
            </a:r>
          </a:p>
          <a:p>
            <a:r>
              <a:rPr lang="en-US" sz="2400" dirty="0"/>
              <a:t>        self.name = name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self.age</a:t>
            </a:r>
            <a:r>
              <a:rPr lang="en-US" sz="2400" dirty="0"/>
              <a:t> = age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Definition Syntax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881000" y="2158301"/>
            <a:ext cx="2062264" cy="578882"/>
          </a:xfrm>
          <a:prstGeom prst="wedgeRoundRectCallout">
            <a:avLst>
              <a:gd name="adj1" fmla="val -32397"/>
              <a:gd name="adj2" fmla="val 773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Name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1821000" y="3648040"/>
            <a:ext cx="2303193" cy="578882"/>
          </a:xfrm>
          <a:prstGeom prst="wedgeRoundRectCallout">
            <a:avLst>
              <a:gd name="adj1" fmla="val 59451"/>
              <a:gd name="adj2" fmla="val -434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Method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5376000" y="4612359"/>
            <a:ext cx="2966747" cy="578882"/>
          </a:xfrm>
          <a:prstGeom prst="wedgeRoundRectCallout">
            <a:avLst>
              <a:gd name="adj1" fmla="val -31622"/>
              <a:gd name="adj2" fmla="val -755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 Attribute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CC2B0D4-061A-462C-8139-C59BB9B2FD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6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When a class defines an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__init__()</a:t>
            </a:r>
            <a:r>
              <a:rPr lang="en-US" sz="3600" dirty="0"/>
              <a:t> method, this method is invoked for the newly-created class instance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__init__()</a:t>
            </a:r>
            <a:r>
              <a:rPr lang="en-US" dirty="0"/>
              <a:t> Method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721000" y="5010427"/>
            <a:ext cx="7734380" cy="618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my_laptop = Laptop("Inspiron 15", "Dell")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4825E2C-B614-4011-B7BB-563CB43A18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721000" y="2993418"/>
            <a:ext cx="7734380" cy="18985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class Laptop:</a:t>
            </a:r>
          </a:p>
          <a:p>
            <a:r>
              <a:rPr lang="en-US" sz="2600" dirty="0"/>
              <a:t>    def </a:t>
            </a:r>
            <a:r>
              <a:rPr lang="en-US" sz="2600" dirty="0">
                <a:solidFill>
                  <a:schemeClr val="bg1"/>
                </a:solidFill>
              </a:rPr>
              <a:t>__init__(</a:t>
            </a:r>
            <a:r>
              <a:rPr lang="en-US" sz="2600" dirty="0"/>
              <a:t>self, name, model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/>
              <a:t>:</a:t>
            </a:r>
          </a:p>
          <a:p>
            <a:r>
              <a:rPr lang="en-US" sz="2600" dirty="0"/>
              <a:t>        self.name = name</a:t>
            </a:r>
          </a:p>
          <a:p>
            <a:r>
              <a:rPr lang="en-US" sz="2600" dirty="0"/>
              <a:t>        self.model = model</a:t>
            </a:r>
          </a:p>
        </p:txBody>
      </p:sp>
    </p:spTree>
    <p:extLst>
      <p:ext uri="{BB962C8B-B14F-4D97-AF65-F5344CB8AC3E}">
        <p14:creationId xmlns:p14="http://schemas.microsoft.com/office/powerpoint/2010/main" val="397627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self</a:t>
            </a:r>
            <a:r>
              <a:rPr lang="en-US" sz="3600" dirty="0" smtClean="0"/>
              <a:t> is used to represent </a:t>
            </a:r>
            <a:r>
              <a:rPr lang="en-US" sz="3600" b="1" dirty="0" smtClean="0">
                <a:solidFill>
                  <a:schemeClr val="bg1"/>
                </a:solidFill>
              </a:rPr>
              <a:t>the instance of the class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 smtClean="0"/>
              <a:t>You can access </a:t>
            </a:r>
            <a:r>
              <a:rPr lang="en-US" sz="3600" b="1" dirty="0" smtClean="0">
                <a:solidFill>
                  <a:schemeClr val="bg1"/>
                </a:solidFill>
              </a:rPr>
              <a:t>the attributes and methods </a:t>
            </a:r>
            <a:r>
              <a:rPr lang="en-US" sz="3600" dirty="0" smtClean="0"/>
              <a:t>of the class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 smtClean="0"/>
              <a:t>It </a:t>
            </a:r>
            <a:r>
              <a:rPr lang="en-US" sz="3600" b="1" dirty="0" smtClean="0">
                <a:solidFill>
                  <a:schemeClr val="bg1"/>
                </a:solidFill>
              </a:rPr>
              <a:t>binds the attributes </a:t>
            </a:r>
            <a:r>
              <a:rPr lang="en-US" sz="3600" dirty="0" smtClean="0"/>
              <a:t>with the given arguments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self</a:t>
            </a:r>
            <a:r>
              <a:rPr lang="en-US" dirty="0"/>
              <a:t> keyword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4825E2C-B614-4011-B7BB-563CB43A18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3036000" y="4464000"/>
            <a:ext cx="7734380" cy="18985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class Laptop:</a:t>
            </a:r>
          </a:p>
          <a:p>
            <a:r>
              <a:rPr lang="en-US" sz="2600" dirty="0"/>
              <a:t>    def __init__(</a:t>
            </a:r>
            <a:r>
              <a:rPr lang="en-US" sz="2600" dirty="0">
                <a:solidFill>
                  <a:schemeClr val="bg1"/>
                </a:solidFill>
              </a:rPr>
              <a:t>self</a:t>
            </a:r>
            <a:r>
              <a:rPr lang="en-US" sz="2600" dirty="0"/>
              <a:t>, name, model):</a:t>
            </a:r>
          </a:p>
          <a:p>
            <a:r>
              <a:rPr lang="en-US" sz="2600" dirty="0"/>
              <a:t>        </a:t>
            </a:r>
            <a:r>
              <a:rPr lang="en-US" sz="2600" dirty="0">
                <a:solidFill>
                  <a:schemeClr val="bg1"/>
                </a:solidFill>
              </a:rPr>
              <a:t>self</a:t>
            </a:r>
            <a:r>
              <a:rPr lang="en-US" sz="2600" dirty="0"/>
              <a:t>.name = name</a:t>
            </a:r>
          </a:p>
          <a:p>
            <a:r>
              <a:rPr lang="en-US" sz="2600" dirty="0"/>
              <a:t>        </a:t>
            </a:r>
            <a:r>
              <a:rPr lang="en-US" sz="2600" dirty="0">
                <a:solidFill>
                  <a:schemeClr val="bg1"/>
                </a:solidFill>
              </a:rPr>
              <a:t>self</a:t>
            </a:r>
            <a:r>
              <a:rPr lang="en-US" sz="2600" dirty="0"/>
              <a:t>.model = model</a:t>
            </a:r>
          </a:p>
        </p:txBody>
      </p:sp>
    </p:spTree>
    <p:extLst>
      <p:ext uri="{BB962C8B-B14F-4D97-AF65-F5344CB8AC3E}">
        <p14:creationId xmlns:p14="http://schemas.microsoft.com/office/powerpoint/2010/main" val="116729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7010" y="4660520"/>
            <a:ext cx="5845334" cy="1750324"/>
          </a:xfrm>
        </p:spPr>
        <p:txBody>
          <a:bodyPr/>
          <a:lstStyle/>
          <a:p>
            <a:r>
              <a:rPr lang="en-US" dirty="0"/>
              <a:t>book = Book("My Book", "Me", 200)</a:t>
            </a:r>
          </a:p>
          <a:p>
            <a:r>
              <a:rPr lang="en-US" dirty="0"/>
              <a:t>print(book.name)</a:t>
            </a:r>
          </a:p>
          <a:p>
            <a:r>
              <a:rPr lang="en-US" dirty="0"/>
              <a:t>print(book.author)</a:t>
            </a:r>
          </a:p>
          <a:p>
            <a:r>
              <a:rPr lang="en-US" dirty="0"/>
              <a:t>print(book.pages)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Upon initialization it should receive a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pages</a:t>
            </a:r>
            <a:r>
              <a:rPr lang="en-US" sz="3600" dirty="0"/>
              <a:t> (number)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the class in the judge system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Use test code to test your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Class Book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6871650" y="5317316"/>
            <a:ext cx="559559" cy="43672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690515" y="4845410"/>
            <a:ext cx="1680491" cy="1380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My Book</a:t>
            </a:r>
          </a:p>
          <a:p>
            <a:r>
              <a:rPr lang="en-US" dirty="0"/>
              <a:t>Me</a:t>
            </a:r>
          </a:p>
          <a:p>
            <a:r>
              <a:rPr lang="en-US" dirty="0"/>
              <a:t>200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33264AD-C10F-48AC-A820-537C5589D0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44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28EB9-A1E4-49FC-9421-F1A1E6B1C0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1899000"/>
            <a:ext cx="7859766" cy="2139341"/>
          </a:xfrm>
        </p:spPr>
        <p:txBody>
          <a:bodyPr/>
          <a:lstStyle/>
          <a:p>
            <a:r>
              <a:rPr lang="en-US" sz="2400" dirty="0"/>
              <a:t>class Book: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name, author, pages):</a:t>
            </a:r>
          </a:p>
          <a:p>
            <a:r>
              <a:rPr lang="en-US" sz="2400" dirty="0"/>
              <a:t>        self.name = name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self.author</a:t>
            </a:r>
            <a:r>
              <a:rPr lang="en-US" sz="2400" dirty="0"/>
              <a:t> = author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self.pages</a:t>
            </a:r>
            <a:r>
              <a:rPr lang="en-US" sz="2400" dirty="0"/>
              <a:t> = pages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Class Book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C19CB5-E05C-45EE-93AD-CC20E9F8AF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E2B1B-0471-41EC-8D50-203796DAA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00" y="4313321"/>
            <a:ext cx="2323084" cy="232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3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30B366B-123D-4FE9-A31F-4814D517F1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Local, Global and Built-In Namespace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CD1E0-EE00-4933-9413-E0394FC1267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Scope and Namespace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231" y="1324023"/>
            <a:ext cx="2597537" cy="259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0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sz="3600" dirty="0"/>
              <a:t>A mapping from names to objects</a:t>
            </a:r>
          </a:p>
          <a:p>
            <a:r>
              <a:rPr lang="en-US" sz="3600" dirty="0"/>
              <a:t>Examples: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Built-in</a:t>
            </a:r>
            <a:r>
              <a:rPr lang="en-US" sz="3400" dirty="0"/>
              <a:t> names for example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abs()</a:t>
            </a:r>
            <a:r>
              <a:rPr lang="en-US" sz="3400" dirty="0"/>
              <a:t> function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Global</a:t>
            </a:r>
            <a:r>
              <a:rPr lang="en-US" sz="3400" dirty="0"/>
              <a:t> names in a module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Local</a:t>
            </a:r>
            <a:r>
              <a:rPr lang="en-US" sz="3400" dirty="0"/>
              <a:t> names on a function invocation</a:t>
            </a:r>
          </a:p>
          <a:p>
            <a:r>
              <a:rPr lang="en-US" sz="3600" dirty="0"/>
              <a:t>There is no relation between names in different </a:t>
            </a:r>
            <a:r>
              <a:rPr lang="en-US" sz="3600" b="1" dirty="0">
                <a:solidFill>
                  <a:schemeClr val="bg1"/>
                </a:solidFill>
              </a:rPr>
              <a:t>namespaces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Namespace?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0032A0A-4E1B-4050-8E7C-88EC42404A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9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3FBCE16-2B88-4EE2-A435-F27F01C70D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 Order</a:t>
            </a:r>
          </a:p>
        </p:txBody>
      </p:sp>
      <p:pic>
        <p:nvPicPr>
          <p:cNvPr id="3074" name="Picture 2" descr="Резултат с изображение за namespace module fun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766" y="1172825"/>
            <a:ext cx="5384190" cy="538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49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Architecture</a:t>
            </a:r>
          </a:p>
          <a:p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Class </a:t>
            </a:r>
            <a:r>
              <a:rPr lang="en-US" dirty="0"/>
              <a:t>Definition Syntax</a:t>
            </a:r>
          </a:p>
          <a:p>
            <a:r>
              <a:rPr lang="en-US" dirty="0"/>
              <a:t>Scope and Namespace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</a:t>
            </a:r>
            <a:r>
              <a:rPr lang="en-US" dirty="0" smtClean="0"/>
              <a:t>Object</a:t>
            </a:r>
          </a:p>
          <a:p>
            <a:r>
              <a:rPr lang="en-US"/>
              <a:t>Metaclasses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E5694B4-5854-44B6-9A9B-7FE68EADBE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8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A region in a program where a </a:t>
            </a:r>
            <a:r>
              <a:rPr lang="en-US" sz="3600" b="1" dirty="0">
                <a:solidFill>
                  <a:schemeClr val="bg1"/>
                </a:solidFill>
              </a:rPr>
              <a:t>namespace</a:t>
            </a:r>
            <a:r>
              <a:rPr lang="en-US" sz="3600" dirty="0"/>
              <a:t> is directly accessible</a:t>
            </a:r>
          </a:p>
          <a:p>
            <a:r>
              <a:rPr lang="en-US" sz="3600" dirty="0"/>
              <a:t>In most of the cases there are at least three nested </a:t>
            </a:r>
            <a:r>
              <a:rPr lang="en-US" sz="3600" b="1" dirty="0">
                <a:solidFill>
                  <a:schemeClr val="bg1"/>
                </a:solidFill>
              </a:rPr>
              <a:t>scopes</a:t>
            </a:r>
            <a:r>
              <a:rPr lang="en-US" sz="3600" dirty="0"/>
              <a:t>:</a:t>
            </a:r>
          </a:p>
          <a:p>
            <a:pPr lvl="1"/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innermost</a:t>
            </a:r>
            <a:r>
              <a:rPr lang="en-US" sz="3400" dirty="0"/>
              <a:t> which is searched first</a:t>
            </a:r>
          </a:p>
          <a:p>
            <a:pPr lvl="1"/>
            <a:r>
              <a:rPr lang="en-US" sz="3400" dirty="0"/>
              <a:t>The scopes of any </a:t>
            </a:r>
            <a:r>
              <a:rPr lang="en-US" sz="3400" b="1" dirty="0">
                <a:solidFill>
                  <a:schemeClr val="bg1"/>
                </a:solidFill>
              </a:rPr>
              <a:t>enclosing functions</a:t>
            </a:r>
          </a:p>
          <a:p>
            <a:pPr lvl="1"/>
            <a:r>
              <a:rPr lang="en-US" sz="3400" dirty="0"/>
              <a:t>The next-to-last scope (module's </a:t>
            </a:r>
            <a:r>
              <a:rPr lang="en-US" sz="3400" b="1" dirty="0">
                <a:solidFill>
                  <a:schemeClr val="bg1"/>
                </a:solidFill>
              </a:rPr>
              <a:t>global </a:t>
            </a:r>
            <a:r>
              <a:rPr lang="en-US" sz="3400" dirty="0"/>
              <a:t>names)</a:t>
            </a:r>
          </a:p>
          <a:p>
            <a:pPr lvl="1"/>
            <a:r>
              <a:rPr lang="en-US" sz="3400" dirty="0"/>
              <a:t>The outermost (</a:t>
            </a:r>
            <a:r>
              <a:rPr lang="en-US" sz="3400" b="1" dirty="0">
                <a:solidFill>
                  <a:schemeClr val="bg1"/>
                </a:solidFill>
              </a:rPr>
              <a:t>built-in </a:t>
            </a:r>
            <a:r>
              <a:rPr lang="en-US" sz="3400" dirty="0"/>
              <a:t>names)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Scope?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AA3F727-8001-4C3A-8382-4B745B7956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7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0CADB0-0B0E-4D11-871E-CC417231C5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6233" y="1356020"/>
            <a:ext cx="5354297" cy="1750324"/>
          </a:xfrm>
        </p:spPr>
        <p:txBody>
          <a:bodyPr/>
          <a:lstStyle/>
          <a:p>
            <a:r>
              <a:rPr lang="en-US" dirty="0"/>
              <a:t>def scopes():</a:t>
            </a:r>
          </a:p>
          <a:p>
            <a:r>
              <a:rPr lang="en-US" dirty="0"/>
              <a:t>    def </a:t>
            </a:r>
            <a:r>
              <a:rPr lang="en-US" dirty="0" err="1"/>
              <a:t>local_scope</a:t>
            </a:r>
            <a:r>
              <a:rPr lang="en-US" dirty="0"/>
              <a:t>():</a:t>
            </a:r>
          </a:p>
          <a:p>
            <a:r>
              <a:rPr lang="en-US" dirty="0"/>
              <a:t>        text = "local text"</a:t>
            </a:r>
          </a:p>
          <a:p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 Example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578007" y="1803724"/>
            <a:ext cx="2120629" cy="578882"/>
          </a:xfrm>
          <a:prstGeom prst="wedgeRoundRectCallout">
            <a:avLst>
              <a:gd name="adj1" fmla="val -58326"/>
              <a:gd name="adj2" fmla="val 306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Scope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6786563" y="3781808"/>
            <a:ext cx="2639437" cy="578882"/>
          </a:xfrm>
          <a:prstGeom prst="wedgeRoundRectCallout">
            <a:avLst>
              <a:gd name="adj1" fmla="val -64265"/>
              <a:gd name="adj2" fmla="val 262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Nonlocal Scope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786562" y="5428136"/>
            <a:ext cx="2639437" cy="578882"/>
          </a:xfrm>
          <a:prstGeom prst="wedgeRoundRectCallout">
            <a:avLst>
              <a:gd name="adj1" fmla="val -63152"/>
              <a:gd name="adj2" fmla="val 249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 Scope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99E0F7C-FD3B-4AA6-9FF8-9949D30C7D2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3D11171-FF33-414A-89D0-4988958B702E}"/>
              </a:ext>
            </a:extLst>
          </p:cNvPr>
          <p:cNvSpPr txBox="1">
            <a:spLocks/>
          </p:cNvSpPr>
          <p:nvPr/>
        </p:nvSpPr>
        <p:spPr>
          <a:xfrm>
            <a:off x="845530" y="3369747"/>
            <a:ext cx="5355000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 </a:t>
            </a:r>
            <a:r>
              <a:rPr lang="en-US" dirty="0" err="1"/>
              <a:t>nonlocal_scope</a:t>
            </a:r>
            <a:r>
              <a:rPr lang="en-US" dirty="0"/>
              <a:t>():</a:t>
            </a:r>
          </a:p>
          <a:p>
            <a:r>
              <a:rPr lang="en-US" dirty="0"/>
              <a:t>        nonlocal text</a:t>
            </a:r>
          </a:p>
          <a:p>
            <a:r>
              <a:rPr lang="en-US" dirty="0"/>
              <a:t>        text = "nonlocal text"</a:t>
            </a: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BBCC6237-17C8-42EE-B771-0EDF76EF0072}"/>
              </a:ext>
            </a:extLst>
          </p:cNvPr>
          <p:cNvSpPr txBox="1">
            <a:spLocks/>
          </p:cNvSpPr>
          <p:nvPr/>
        </p:nvSpPr>
        <p:spPr>
          <a:xfrm>
            <a:off x="846234" y="5036154"/>
            <a:ext cx="5354296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 </a:t>
            </a:r>
            <a:r>
              <a:rPr lang="en-US" dirty="0" err="1"/>
              <a:t>global_scope</a:t>
            </a:r>
            <a:r>
              <a:rPr lang="en-US" dirty="0"/>
              <a:t>():</a:t>
            </a:r>
          </a:p>
          <a:p>
            <a:r>
              <a:rPr lang="en-US" dirty="0"/>
              <a:t>        global text</a:t>
            </a:r>
          </a:p>
          <a:p>
            <a:r>
              <a:rPr lang="en-US" dirty="0"/>
              <a:t>        text = "global text"</a:t>
            </a:r>
          </a:p>
        </p:txBody>
      </p:sp>
    </p:spTree>
    <p:extLst>
      <p:ext uri="{BB962C8B-B14F-4D97-AF65-F5344CB8AC3E}">
        <p14:creationId xmlns:p14="http://schemas.microsoft.com/office/powerpoint/2010/main" val="251058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9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777694" y="3428998"/>
            <a:ext cx="3168102" cy="2542977"/>
          </a:xfrm>
        </p:spPr>
        <p:txBody>
          <a:bodyPr/>
          <a:lstStyle/>
          <a:p>
            <a:r>
              <a:rPr lang="en-US" i="1" dirty="0">
                <a:solidFill>
                  <a:schemeClr val="accent2"/>
                </a:solidFill>
              </a:rPr>
              <a:t># current output</a:t>
            </a:r>
          </a:p>
          <a:p>
            <a:r>
              <a:rPr lang="en-US" dirty="0"/>
              <a:t>global</a:t>
            </a:r>
          </a:p>
          <a:p>
            <a:r>
              <a:rPr lang="en-US" dirty="0"/>
              <a:t>outer: local</a:t>
            </a:r>
          </a:p>
          <a:p>
            <a:r>
              <a:rPr lang="en-US" dirty="0"/>
              <a:t>inner: nonlocal</a:t>
            </a:r>
          </a:p>
          <a:p>
            <a:r>
              <a:rPr lang="en-US" dirty="0"/>
              <a:t>outer: local</a:t>
            </a:r>
          </a:p>
          <a:p>
            <a:r>
              <a:rPr lang="en-US" dirty="0"/>
              <a:t>global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Fix the provided code, so it prints the result expected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Download code from </a:t>
            </a:r>
            <a:r>
              <a:rPr lang="en-US" sz="3600" b="1" dirty="0">
                <a:hlinkClick r:id="rId2"/>
              </a:rPr>
              <a:t>here</a:t>
            </a:r>
            <a:endParaRPr lang="en-US" sz="3600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Scope Mess </a:t>
            </a:r>
          </a:p>
        </p:txBody>
      </p:sp>
      <p:sp>
        <p:nvSpPr>
          <p:cNvPr id="11" name="Text Placeholder 9"/>
          <p:cNvSpPr txBox="1">
            <a:spLocks/>
          </p:cNvSpPr>
          <p:nvPr/>
        </p:nvSpPr>
        <p:spPr>
          <a:xfrm>
            <a:off x="7246206" y="3428999"/>
            <a:ext cx="3168102" cy="25429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chemeClr val="accent2"/>
                </a:solidFill>
              </a:rPr>
              <a:t># expected output</a:t>
            </a:r>
          </a:p>
          <a:p>
            <a:r>
              <a:rPr lang="en-US" dirty="0"/>
              <a:t>global</a:t>
            </a:r>
          </a:p>
          <a:p>
            <a:r>
              <a:rPr lang="en-US" dirty="0"/>
              <a:t>outer: local</a:t>
            </a:r>
          </a:p>
          <a:p>
            <a:r>
              <a:rPr lang="en-US" dirty="0"/>
              <a:t>inner: nonlocal</a:t>
            </a:r>
          </a:p>
          <a:p>
            <a:r>
              <a:rPr lang="en-US" dirty="0"/>
              <a:t>outer: nonlocal</a:t>
            </a:r>
          </a:p>
          <a:p>
            <a:r>
              <a:rPr lang="en-US" dirty="0"/>
              <a:t>global: changed!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CA70275-EDC4-487C-AAA7-977550C0405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831000" y="2113239"/>
            <a:ext cx="5069634" cy="1879270"/>
          </a:xfrm>
        </p:spPr>
        <p:txBody>
          <a:bodyPr/>
          <a:lstStyle/>
          <a:p>
            <a:r>
              <a:rPr lang="en-US" sz="2600" dirty="0"/>
              <a:t>def inner():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nonlocal x</a:t>
            </a:r>
          </a:p>
          <a:p>
            <a:r>
              <a:rPr lang="en-US" sz="2600" dirty="0"/>
              <a:t>    x = "nonlocal"</a:t>
            </a:r>
          </a:p>
          <a:p>
            <a:r>
              <a:rPr lang="en-US" sz="2600" dirty="0"/>
              <a:t>    print("inner:", x)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Here are the changes that need to be made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Scope Mess 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831000" y="4284000"/>
            <a:ext cx="5069634" cy="1459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def change_global():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global x</a:t>
            </a:r>
          </a:p>
          <a:p>
            <a:r>
              <a:rPr lang="en-US" sz="2600" dirty="0"/>
              <a:t>    x = "global: changed!"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327D1A4-AD79-481D-B831-2998EDFCC5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A5DA2A2A-1169-4143-8223-3C932916D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35" y="3429000"/>
            <a:ext cx="4048095" cy="38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7EAB-4CA8-489F-9922-BE5B190FFA3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Class Object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974" y="1556426"/>
            <a:ext cx="2258132" cy="225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8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9073" y="1121143"/>
            <a:ext cx="10036163" cy="5552031"/>
          </a:xfrm>
        </p:spPr>
        <p:txBody>
          <a:bodyPr>
            <a:normAutofit/>
          </a:bodyPr>
          <a:lstStyle/>
          <a:p>
            <a:r>
              <a:rPr lang="en-US" sz="3600" dirty="0"/>
              <a:t>They support two kinds of operations: </a:t>
            </a:r>
            <a:r>
              <a:rPr lang="en-US" sz="3600" b="1" dirty="0">
                <a:solidFill>
                  <a:schemeClr val="bg1"/>
                </a:solidFill>
              </a:rPr>
              <a:t>attribute references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instantiation</a:t>
            </a:r>
          </a:p>
          <a:p>
            <a:r>
              <a:rPr lang="en-US" sz="3600" dirty="0"/>
              <a:t>Attribute references</a:t>
            </a:r>
          </a:p>
          <a:p>
            <a:pPr lvl="1"/>
            <a:r>
              <a:rPr lang="en-US" sz="3400" dirty="0"/>
              <a:t>Use standard syntax: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obj.name</a:t>
            </a:r>
          </a:p>
          <a:p>
            <a:pPr lvl="1"/>
            <a:r>
              <a:rPr lang="en-US" sz="3400" dirty="0">
                <a:latin typeface="+mj-lt"/>
              </a:rPr>
              <a:t>Valid attribute names are the ones in the class's namespace</a:t>
            </a:r>
          </a:p>
          <a:p>
            <a:r>
              <a:rPr lang="en-US" sz="3600" dirty="0">
                <a:latin typeface="+mj-lt"/>
              </a:rPr>
              <a:t>Instantiation</a:t>
            </a:r>
          </a:p>
          <a:p>
            <a:pPr lvl="1"/>
            <a:r>
              <a:rPr lang="en-US" sz="3400" dirty="0">
                <a:latin typeface="+mj-lt"/>
              </a:rPr>
              <a:t>Uses function notation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Objects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F812D24-72D7-4F92-AEF0-14A0E4ED32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6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056000" y="1447499"/>
            <a:ext cx="5993574" cy="2525279"/>
          </a:xfrm>
        </p:spPr>
        <p:txBody>
          <a:bodyPr/>
          <a:lstStyle/>
          <a:p>
            <a:r>
              <a:rPr lang="en-US" dirty="0"/>
              <a:t>class MyClass:</a:t>
            </a:r>
          </a:p>
          <a:p>
            <a:r>
              <a:rPr lang="en-US" dirty="0"/>
              <a:t>    """A simple example class"""</a:t>
            </a:r>
          </a:p>
          <a:p>
            <a:r>
              <a:rPr lang="en-US" dirty="0"/>
              <a:t>    i = 12345</a:t>
            </a:r>
          </a:p>
          <a:p>
            <a:endParaRPr lang="en-US" dirty="0"/>
          </a:p>
          <a:p>
            <a:r>
              <a:rPr lang="en-US" dirty="0"/>
              <a:t>    def f(self):</a:t>
            </a:r>
          </a:p>
          <a:p>
            <a:r>
              <a:rPr lang="en-US" dirty="0"/>
              <a:t>        return 'hello world'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51" y="4206846"/>
            <a:ext cx="11811097" cy="2344772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MyClass.i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MyClass.f</a:t>
            </a:r>
            <a:r>
              <a:rPr lang="en-US" sz="3600" dirty="0"/>
              <a:t> are valid attribute references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Class attributes can also be assigned, so you can change the value of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MyClass.i</a:t>
            </a:r>
            <a:r>
              <a:rPr lang="en-US" sz="3600" dirty="0"/>
              <a:t> by assignment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References Example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65B3411-01D3-4D75-8078-D41ED4730C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64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51000" y="1290042"/>
            <a:ext cx="3259990" cy="711450"/>
          </a:xfrm>
        </p:spPr>
        <p:txBody>
          <a:bodyPr/>
          <a:lstStyle/>
          <a:p>
            <a:r>
              <a:rPr lang="en-US" sz="3200" dirty="0"/>
              <a:t>x = MyClass()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900410"/>
            <a:ext cx="11811097" cy="4351947"/>
          </a:xfrm>
        </p:spPr>
        <p:txBody>
          <a:bodyPr>
            <a:noAutofit/>
          </a:bodyPr>
          <a:lstStyle/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Creates a new </a:t>
            </a:r>
            <a:r>
              <a:rPr lang="en-US" sz="3600" b="1" dirty="0">
                <a:solidFill>
                  <a:schemeClr val="bg1"/>
                </a:solidFill>
              </a:rPr>
              <a:t>instance</a:t>
            </a:r>
            <a:r>
              <a:rPr lang="en-US" sz="3600" dirty="0"/>
              <a:t> of the class and assigns this object to the </a:t>
            </a:r>
            <a:r>
              <a:rPr lang="en-US" sz="3600" b="1" dirty="0">
                <a:solidFill>
                  <a:schemeClr val="bg1"/>
                </a:solidFill>
              </a:rPr>
              <a:t>local</a:t>
            </a:r>
            <a:r>
              <a:rPr lang="en-US" sz="3600" dirty="0"/>
              <a:t> variable x</a:t>
            </a: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The instantiation operation creates an </a:t>
            </a:r>
            <a:r>
              <a:rPr lang="en-US" sz="3600" b="1" dirty="0">
                <a:solidFill>
                  <a:schemeClr val="bg1"/>
                </a:solidFill>
              </a:rPr>
              <a:t>empty object</a:t>
            </a: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Many classes create objects with instances customized to a specific initial state</a:t>
            </a: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Therefore a class may </a:t>
            </a:r>
            <a:r>
              <a:rPr lang="en-US" sz="3600" b="1" dirty="0">
                <a:solidFill>
                  <a:schemeClr val="bg1"/>
                </a:solidFill>
              </a:rPr>
              <a:t>define</a:t>
            </a:r>
            <a:r>
              <a:rPr lang="en-US" sz="3600" dirty="0"/>
              <a:t> a special method named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sz="3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__()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Instantiation Example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2A9BB48-810D-4F40-808E-25995ABEB8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14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04733" cy="5607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Music</a:t>
            </a:r>
            <a:r>
              <a:rPr lang="en-US" sz="3600" dirty="0"/>
              <a:t> that receives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artist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lyrics</a:t>
            </a:r>
            <a:r>
              <a:rPr lang="en-US" sz="3600" dirty="0"/>
              <a:t> upon initialization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should have 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2 methods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get_info()</a:t>
            </a:r>
            <a:r>
              <a:rPr lang="en-US" sz="3400" dirty="0"/>
              <a:t> - returns </a:t>
            </a:r>
            <a:r>
              <a:rPr lang="en-US" sz="3400" b="1" dirty="0">
                <a:latin typeface="Consolas" panose="020B0609020204030204" pitchFamily="49" charset="0"/>
              </a:rPr>
              <a:t>'This is {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3400" b="1" dirty="0">
                <a:latin typeface="Consolas" panose="020B0609020204030204" pitchFamily="49" charset="0"/>
              </a:rPr>
              <a:t>} from {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artist</a:t>
            </a:r>
            <a:r>
              <a:rPr lang="en-US" sz="3400" b="1" dirty="0">
                <a:latin typeface="Consolas" panose="020B0609020204030204" pitchFamily="49" charset="0"/>
              </a:rPr>
              <a:t>}'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play()</a:t>
            </a:r>
            <a:r>
              <a:rPr lang="en-US" sz="3400" dirty="0"/>
              <a:t> - returns the lyrics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the class in the judge system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Test your code with your own examples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Music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2B89EFB-FE68-4EF0-8DE2-9C59A7CAAE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7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33473-7F47-47E4-B82D-6F4912A2D3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000" y="1584000"/>
            <a:ext cx="10949531" cy="4462669"/>
          </a:xfrm>
        </p:spPr>
        <p:txBody>
          <a:bodyPr/>
          <a:lstStyle/>
          <a:p>
            <a:r>
              <a:rPr lang="en-US" dirty="0"/>
              <a:t>class Music: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title, artist, lyrics):</a:t>
            </a:r>
          </a:p>
          <a:p>
            <a:r>
              <a:rPr lang="en-US" dirty="0"/>
              <a:t>        </a:t>
            </a:r>
            <a:r>
              <a:rPr lang="en-US" dirty="0" err="1"/>
              <a:t>self.title</a:t>
            </a:r>
            <a:r>
              <a:rPr lang="en-US" dirty="0"/>
              <a:t> = title</a:t>
            </a:r>
          </a:p>
          <a:p>
            <a:r>
              <a:rPr lang="en-US" dirty="0"/>
              <a:t>        </a:t>
            </a:r>
            <a:r>
              <a:rPr lang="en-US" dirty="0" err="1"/>
              <a:t>self.artist</a:t>
            </a:r>
            <a:r>
              <a:rPr lang="en-US" dirty="0"/>
              <a:t> = artist</a:t>
            </a:r>
          </a:p>
          <a:p>
            <a:r>
              <a:rPr lang="en-US" dirty="0"/>
              <a:t>        </a:t>
            </a:r>
            <a:r>
              <a:rPr lang="en-US" dirty="0" err="1"/>
              <a:t>self.lyrics</a:t>
            </a:r>
            <a:r>
              <a:rPr lang="en-US" dirty="0"/>
              <a:t> = lyrics</a:t>
            </a:r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print_info</a:t>
            </a:r>
            <a:r>
              <a:rPr lang="en-US" dirty="0"/>
              <a:t>(self):</a:t>
            </a:r>
          </a:p>
          <a:p>
            <a:r>
              <a:rPr lang="en-US" dirty="0"/>
              <a:t>        return </a:t>
            </a:r>
            <a:r>
              <a:rPr lang="en-US" dirty="0" err="1"/>
              <a:t>f'This</a:t>
            </a:r>
            <a:r>
              <a:rPr lang="en-US" dirty="0"/>
              <a:t> is "{</a:t>
            </a:r>
            <a:r>
              <a:rPr lang="en-US" dirty="0" err="1"/>
              <a:t>self.title</a:t>
            </a:r>
            <a:r>
              <a:rPr lang="en-US" dirty="0"/>
              <a:t>}" from "{</a:t>
            </a:r>
            <a:r>
              <a:rPr lang="en-US" dirty="0" err="1"/>
              <a:t>self.artist</a:t>
            </a:r>
            <a:r>
              <a:rPr lang="en-US" dirty="0"/>
              <a:t>}"'</a:t>
            </a:r>
          </a:p>
          <a:p>
            <a:endParaRPr lang="en-US" dirty="0"/>
          </a:p>
          <a:p>
            <a:r>
              <a:rPr lang="en-US" dirty="0"/>
              <a:t>    def play(self):</a:t>
            </a:r>
          </a:p>
          <a:p>
            <a:r>
              <a:rPr lang="en-US" dirty="0"/>
              <a:t>        return </a:t>
            </a:r>
            <a:r>
              <a:rPr lang="en-US" dirty="0" err="1"/>
              <a:t>self.lyrics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Music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047D3A3-AF90-4F1B-8C07-98CC3D22DC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DD6041F3-B271-493E-B322-30C23A2DC5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  <a:hlinkClick r:id="rId2" action="ppaction://hlinkfile"/>
              </a:rPr>
              <a:t>sli.do</a:t>
            </a:r>
            <a:endParaRPr lang="en-US" sz="88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9500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smtClean="0"/>
              <a:t>&amp; </a:t>
            </a:r>
            <a:r>
              <a:rPr lang="en-US" dirty="0" err="1" smtClean="0"/>
              <a:t>Metaclasses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47EAB-4CA8-489F-9922-BE5B190FFA3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Metaprogramming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974" y="1556426"/>
            <a:ext cx="2258132" cy="225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 smtClean="0"/>
              <a:t>A programming </a:t>
            </a:r>
            <a:r>
              <a:rPr lang="en-US" sz="3600" dirty="0"/>
              <a:t>technique in </a:t>
            </a:r>
            <a:r>
              <a:rPr lang="en-US" sz="3600" b="1" dirty="0">
                <a:solidFill>
                  <a:schemeClr val="bg1"/>
                </a:solidFill>
              </a:rPr>
              <a:t>which computer programs</a:t>
            </a:r>
            <a:r>
              <a:rPr lang="en-US" sz="3600" dirty="0"/>
              <a:t> have the ability to </a:t>
            </a:r>
            <a:r>
              <a:rPr lang="en-US" sz="3600" b="1" dirty="0">
                <a:solidFill>
                  <a:schemeClr val="bg1"/>
                </a:solidFill>
              </a:rPr>
              <a:t>treat other programs as their </a:t>
            </a:r>
            <a:r>
              <a:rPr lang="en-US" sz="3600" b="1" dirty="0" smtClean="0">
                <a:solidFill>
                  <a:schemeClr val="bg1"/>
                </a:solidFill>
              </a:rPr>
              <a:t>data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 smtClean="0"/>
              <a:t>A </a:t>
            </a:r>
            <a:r>
              <a:rPr lang="en-US" sz="3600" dirty="0"/>
              <a:t>program </a:t>
            </a:r>
            <a:r>
              <a:rPr lang="en-US" sz="3600" b="1" dirty="0">
                <a:solidFill>
                  <a:schemeClr val="bg1"/>
                </a:solidFill>
              </a:rPr>
              <a:t>can be designed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to </a:t>
            </a:r>
            <a:r>
              <a:rPr lang="en-US" sz="3600" b="1" dirty="0">
                <a:solidFill>
                  <a:schemeClr val="bg1"/>
                </a:solidFill>
              </a:rPr>
              <a:t>read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generate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analyze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/>
                </a:solidFill>
              </a:rPr>
              <a:t>transform</a:t>
            </a:r>
            <a:r>
              <a:rPr lang="en-US" sz="3600" dirty="0"/>
              <a:t> other programs, and even </a:t>
            </a:r>
            <a:r>
              <a:rPr lang="en-US" sz="3600" b="1" dirty="0">
                <a:solidFill>
                  <a:schemeClr val="bg1"/>
                </a:solidFill>
              </a:rPr>
              <a:t>modify itself </a:t>
            </a:r>
            <a:r>
              <a:rPr lang="en-US" sz="3600" dirty="0"/>
              <a:t>while </a:t>
            </a:r>
            <a:r>
              <a:rPr lang="en-US" sz="3600" dirty="0" smtClean="0"/>
              <a:t>running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 smtClean="0"/>
              <a:t>Python </a:t>
            </a:r>
            <a:r>
              <a:rPr lang="en-US" sz="3600" b="1" dirty="0">
                <a:solidFill>
                  <a:schemeClr val="bg1"/>
                </a:solidFill>
              </a:rPr>
              <a:t>supports a form </a:t>
            </a:r>
            <a:r>
              <a:rPr lang="en-US" sz="3600" dirty="0"/>
              <a:t>of metaprogramming for classes called </a:t>
            </a:r>
            <a:r>
              <a:rPr lang="en-US" sz="3600" b="1" dirty="0" err="1" smtClean="0">
                <a:solidFill>
                  <a:schemeClr val="bg1"/>
                </a:solidFill>
              </a:rPr>
              <a:t>metaclasses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Metaprogramming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2B89EFB-FE68-4EF0-8DE2-9C59A7CAAE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3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 fontScale="925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 smtClean="0"/>
              <a:t>Metaprogramming </a:t>
            </a:r>
            <a:r>
              <a:rPr lang="en-US" sz="3600" b="1" dirty="0" smtClean="0">
                <a:solidFill>
                  <a:schemeClr val="bg1"/>
                </a:solidFill>
              </a:rPr>
              <a:t>relies </a:t>
            </a:r>
            <a:r>
              <a:rPr lang="en-US" sz="3600" b="1" dirty="0">
                <a:solidFill>
                  <a:schemeClr val="bg1"/>
                </a:solidFill>
              </a:rPr>
              <a:t>on </a:t>
            </a:r>
            <a:r>
              <a:rPr lang="en-US" sz="3600" b="1" dirty="0" smtClean="0">
                <a:solidFill>
                  <a:schemeClr val="bg1"/>
                </a:solidFill>
              </a:rPr>
              <a:t>a type</a:t>
            </a:r>
            <a:r>
              <a:rPr lang="en-US" sz="3600" dirty="0" smtClean="0"/>
              <a:t> </a:t>
            </a:r>
            <a:r>
              <a:rPr lang="en-US" sz="3600" dirty="0"/>
              <a:t>of </a:t>
            </a:r>
            <a:r>
              <a:rPr lang="en-US" sz="3600" dirty="0" smtClean="0"/>
              <a:t>class</a:t>
            </a:r>
            <a:br>
              <a:rPr lang="en-US" sz="3600" dirty="0" smtClean="0"/>
            </a:br>
            <a:r>
              <a:rPr lang="en-US" sz="3600" dirty="0" smtClean="0"/>
              <a:t> </a:t>
            </a:r>
            <a:r>
              <a:rPr lang="en-US" sz="3600" dirty="0"/>
              <a:t>that is called </a:t>
            </a:r>
            <a:r>
              <a:rPr lang="en-US" sz="3600" dirty="0" smtClean="0"/>
              <a:t>the </a:t>
            </a:r>
            <a:r>
              <a:rPr lang="en-US" sz="3600" b="1" dirty="0" smtClean="0">
                <a:solidFill>
                  <a:schemeClr val="bg1"/>
                </a:solidFill>
              </a:rPr>
              <a:t>"</a:t>
            </a:r>
            <a:r>
              <a:rPr lang="en-US" sz="3600" b="1" dirty="0" err="1" smtClean="0">
                <a:solidFill>
                  <a:schemeClr val="bg1"/>
                </a:solidFill>
              </a:rPr>
              <a:t>metaclass</a:t>
            </a:r>
            <a:r>
              <a:rPr lang="en-US" sz="3600" b="1" dirty="0" smtClean="0">
                <a:solidFill>
                  <a:schemeClr val="bg1"/>
                </a:solidFill>
              </a:rPr>
              <a:t>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 smtClean="0"/>
              <a:t>A </a:t>
            </a:r>
            <a:r>
              <a:rPr lang="en-US" sz="3600" b="1" dirty="0" smtClean="0">
                <a:solidFill>
                  <a:schemeClr val="bg1"/>
                </a:solidFill>
              </a:rPr>
              <a:t>"</a:t>
            </a:r>
            <a:r>
              <a:rPr lang="en-US" sz="3600" b="1" dirty="0" err="1" smtClean="0">
                <a:solidFill>
                  <a:schemeClr val="bg1"/>
                </a:solidFill>
              </a:rPr>
              <a:t>metaclass</a:t>
            </a:r>
            <a:r>
              <a:rPr lang="en-US" sz="3600" b="1" dirty="0" smtClean="0">
                <a:solidFill>
                  <a:schemeClr val="bg1"/>
                </a:solidFill>
              </a:rPr>
              <a:t>" </a:t>
            </a:r>
            <a:r>
              <a:rPr lang="en-US" sz="3600" dirty="0"/>
              <a:t>is the </a:t>
            </a:r>
            <a:r>
              <a:rPr lang="en-US" sz="3600" b="1" dirty="0">
                <a:solidFill>
                  <a:schemeClr val="bg1"/>
                </a:solidFill>
              </a:rPr>
              <a:t>class of a </a:t>
            </a:r>
            <a:r>
              <a:rPr lang="en-US" sz="3600" b="1" dirty="0" smtClean="0">
                <a:solidFill>
                  <a:schemeClr val="bg1"/>
                </a:solidFill>
              </a:rPr>
              <a:t>class</a:t>
            </a:r>
          </a:p>
          <a:p>
            <a:pPr marL="457200" indent="-457200"/>
            <a:r>
              <a:rPr lang="en-US" sz="3600" dirty="0"/>
              <a:t>This type of class </a:t>
            </a:r>
            <a:r>
              <a:rPr lang="en-US" sz="3600" b="1" dirty="0">
                <a:solidFill>
                  <a:schemeClr val="bg1"/>
                </a:solidFill>
              </a:rPr>
              <a:t>holds the instructions </a:t>
            </a:r>
            <a:r>
              <a:rPr lang="en-US" sz="3600" dirty="0"/>
              <a:t>about the </a:t>
            </a:r>
            <a:r>
              <a:rPr lang="en-US" sz="3600" b="1" dirty="0">
                <a:solidFill>
                  <a:schemeClr val="bg1"/>
                </a:solidFill>
              </a:rPr>
              <a:t>behind-the-scenes code generation </a:t>
            </a:r>
            <a:r>
              <a:rPr lang="en-US" sz="3600" dirty="0"/>
              <a:t>that takes place </a:t>
            </a:r>
            <a:r>
              <a:rPr lang="en-US" sz="3600" b="1" dirty="0">
                <a:solidFill>
                  <a:schemeClr val="bg1"/>
                </a:solidFill>
              </a:rPr>
              <a:t>when another piece of code </a:t>
            </a:r>
            <a:r>
              <a:rPr lang="en-US" sz="3600" dirty="0"/>
              <a:t>is being </a:t>
            </a:r>
            <a:r>
              <a:rPr lang="en-US" sz="3600" dirty="0" smtClean="0"/>
              <a:t>executed</a:t>
            </a:r>
          </a:p>
          <a:p>
            <a:pPr marL="457200" indent="-457200"/>
            <a:r>
              <a:rPr lang="en-US" sz="3600" dirty="0" smtClean="0"/>
              <a:t>A </a:t>
            </a:r>
            <a:r>
              <a:rPr lang="en-US" sz="3600" b="1" dirty="0">
                <a:solidFill>
                  <a:schemeClr val="bg1"/>
                </a:solidFill>
              </a:rPr>
              <a:t>class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defines how an instance </a:t>
            </a:r>
            <a:r>
              <a:rPr lang="en-US" sz="3600" dirty="0"/>
              <a:t>of the class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(</a:t>
            </a:r>
            <a:r>
              <a:rPr lang="en-US" sz="3600" dirty="0"/>
              <a:t>i.e. an object) behaves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while </a:t>
            </a:r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"</a:t>
            </a:r>
            <a:r>
              <a:rPr lang="en-US" sz="3600" b="1" dirty="0" err="1">
                <a:solidFill>
                  <a:schemeClr val="bg1"/>
                </a:solidFill>
              </a:rPr>
              <a:t>metaclass</a:t>
            </a:r>
            <a:r>
              <a:rPr lang="en-US" sz="3600" b="1" dirty="0">
                <a:solidFill>
                  <a:schemeClr val="bg1"/>
                </a:solidFill>
              </a:rPr>
              <a:t>"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defines how a class </a:t>
            </a:r>
            <a:r>
              <a:rPr lang="en-US" sz="3600" b="1" dirty="0" smtClean="0">
                <a:solidFill>
                  <a:schemeClr val="bg1"/>
                </a:solidFill>
              </a:rPr>
              <a:t>behaves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Metaclasses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2B89EFB-FE68-4EF0-8DE2-9C59A7CAAE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4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046000" y="1404000"/>
            <a:ext cx="7358923" cy="2542977"/>
          </a:xfrm>
        </p:spPr>
        <p:txBody>
          <a:bodyPr/>
          <a:lstStyle/>
          <a:p>
            <a:r>
              <a:rPr lang="en-US" dirty="0" smtClean="0"/>
              <a:t>class Person:</a:t>
            </a:r>
          </a:p>
          <a:p>
            <a:r>
              <a:rPr lang="en-US" dirty="0" smtClean="0"/>
              <a:t>    pass</a:t>
            </a:r>
          </a:p>
          <a:p>
            <a:endParaRPr lang="en-US" dirty="0" smtClean="0"/>
          </a:p>
          <a:p>
            <a:r>
              <a:rPr lang="en-US" dirty="0" smtClean="0"/>
              <a:t>person </a:t>
            </a:r>
            <a:r>
              <a:rPr lang="en-US" dirty="0"/>
              <a:t>= </a:t>
            </a:r>
            <a:r>
              <a:rPr lang="en-US" dirty="0" smtClean="0"/>
              <a:t>Person()</a:t>
            </a:r>
          </a:p>
          <a:p>
            <a:r>
              <a:rPr lang="en-US" dirty="0" smtClean="0"/>
              <a:t>type(</a:t>
            </a:r>
            <a:r>
              <a:rPr lang="en-US" dirty="0"/>
              <a:t>person</a:t>
            </a:r>
            <a:r>
              <a:rPr lang="en-US" dirty="0" smtClean="0"/>
              <a:t>) </a:t>
            </a:r>
            <a:r>
              <a:rPr lang="en-US" i="1" dirty="0" smtClean="0">
                <a:solidFill>
                  <a:schemeClr val="accent2"/>
                </a:solidFill>
              </a:rPr>
              <a:t># &lt;</a:t>
            </a:r>
            <a:r>
              <a:rPr lang="en-US" i="1" dirty="0">
                <a:solidFill>
                  <a:schemeClr val="accent2"/>
                </a:solidFill>
              </a:rPr>
              <a:t>class '__</a:t>
            </a:r>
            <a:r>
              <a:rPr lang="en-US" i="1" dirty="0" err="1">
                <a:solidFill>
                  <a:schemeClr val="accent2"/>
                </a:solidFill>
              </a:rPr>
              <a:t>main</a:t>
            </a:r>
            <a:r>
              <a:rPr lang="en-US" i="1" dirty="0" err="1" smtClean="0">
                <a:solidFill>
                  <a:schemeClr val="accent2"/>
                </a:solidFill>
              </a:rPr>
              <a:t>__.Person</a:t>
            </a:r>
            <a:r>
              <a:rPr lang="en-US" i="1" dirty="0" smtClean="0">
                <a:solidFill>
                  <a:schemeClr val="accent2"/>
                </a:solidFill>
              </a:rPr>
              <a:t>'&gt;</a:t>
            </a:r>
          </a:p>
          <a:p>
            <a:r>
              <a:rPr lang="en-US" dirty="0" smtClean="0"/>
              <a:t>type(Person) </a:t>
            </a:r>
            <a:r>
              <a:rPr lang="en-US" i="1" dirty="0" smtClean="0">
                <a:solidFill>
                  <a:schemeClr val="accent2"/>
                </a:solidFill>
              </a:rPr>
              <a:t># &lt;</a:t>
            </a:r>
            <a:r>
              <a:rPr lang="en-US" i="1" dirty="0">
                <a:solidFill>
                  <a:schemeClr val="accent2"/>
                </a:solidFill>
              </a:rPr>
              <a:t>class 'type'&gt;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2966" y="4824000"/>
            <a:ext cx="11811097" cy="1974862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the Python realm, a class can be </a:t>
            </a:r>
            <a:r>
              <a:rPr lang="en-US" b="1" dirty="0">
                <a:solidFill>
                  <a:schemeClr val="bg1"/>
                </a:solidFill>
              </a:rPr>
              <a:t>one of two varieties</a:t>
            </a:r>
            <a:r>
              <a:rPr lang="en-US" dirty="0"/>
              <a:t>, referred to as </a:t>
            </a:r>
            <a:r>
              <a:rPr lang="en-US" b="1" dirty="0">
                <a:solidFill>
                  <a:schemeClr val="bg1"/>
                </a:solidFill>
              </a:rPr>
              <a:t>old-style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new-style</a:t>
            </a:r>
            <a:r>
              <a:rPr lang="en-US" dirty="0"/>
              <a:t> </a:t>
            </a:r>
            <a:r>
              <a:rPr lang="en-US" dirty="0" smtClean="0"/>
              <a:t>classes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Python 3.x </a:t>
            </a:r>
            <a:r>
              <a:rPr lang="en-US" b="1" dirty="0" smtClean="0">
                <a:solidFill>
                  <a:schemeClr val="bg1"/>
                </a:solidFill>
              </a:rPr>
              <a:t>supports only the new-style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Metaclasses (2)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2B89EFB-FE68-4EF0-8DE2-9C59A7CAAE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52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81000" y="4144721"/>
            <a:ext cx="3645000" cy="1975688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 smtClean="0"/>
              <a:t>This </a:t>
            </a:r>
            <a:r>
              <a:rPr lang="en-US" sz="3600" dirty="0"/>
              <a:t>syntax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is </a:t>
            </a:r>
            <a:r>
              <a:rPr lang="en-US" sz="3600" dirty="0"/>
              <a:t>a substitute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for </a:t>
            </a:r>
            <a:r>
              <a:rPr lang="en-US" sz="3600" dirty="0"/>
              <a:t>type </a:t>
            </a:r>
            <a:r>
              <a:rPr lang="en-US" sz="3600" dirty="0" smtClean="0"/>
              <a:t>class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90406" y="1224000"/>
            <a:ext cx="5185594" cy="1979169"/>
          </a:xfrm>
        </p:spPr>
        <p:txBody>
          <a:bodyPr/>
          <a:lstStyle/>
          <a:p>
            <a:r>
              <a:rPr lang="en-US" sz="2200" dirty="0"/>
              <a:t>class </a:t>
            </a:r>
            <a:r>
              <a:rPr lang="en-US" sz="2200" dirty="0" err="1" smtClean="0"/>
              <a:t>FoodType</a:t>
            </a:r>
            <a:r>
              <a:rPr lang="en-US" sz="2200" dirty="0" smtClean="0"/>
              <a:t>(object):</a:t>
            </a:r>
          </a:p>
          <a:p>
            <a:r>
              <a:rPr lang="en-US" sz="2200" dirty="0" smtClean="0"/>
              <a:t>    </a:t>
            </a:r>
            <a:r>
              <a:rPr lang="en-US" sz="2200" dirty="0" err="1" smtClean="0"/>
              <a:t>def</a:t>
            </a:r>
            <a:r>
              <a:rPr lang="en-US" sz="2200" dirty="0" smtClean="0"/>
              <a:t> </a:t>
            </a:r>
            <a:r>
              <a:rPr lang="en-US" sz="2200" dirty="0"/>
              <a:t>__</a:t>
            </a:r>
            <a:r>
              <a:rPr lang="en-US" sz="2200" dirty="0" err="1"/>
              <a:t>init</a:t>
            </a:r>
            <a:r>
              <a:rPr lang="en-US" sz="2200" dirty="0"/>
              <a:t>__(self, </a:t>
            </a:r>
            <a:r>
              <a:rPr lang="en-US" sz="2200" dirty="0" err="1" smtClean="0"/>
              <a:t>f_type</a:t>
            </a:r>
            <a:r>
              <a:rPr lang="en-US" sz="2200" dirty="0" smtClean="0"/>
              <a:t>):</a:t>
            </a:r>
          </a:p>
          <a:p>
            <a:r>
              <a:rPr lang="en-US" sz="2200" dirty="0" smtClean="0"/>
              <a:t>        </a:t>
            </a:r>
            <a:r>
              <a:rPr lang="en-US" sz="2200" dirty="0" err="1" smtClean="0"/>
              <a:t>self.f_type</a:t>
            </a:r>
            <a:r>
              <a:rPr lang="en-US" sz="2200" dirty="0" smtClean="0"/>
              <a:t> </a:t>
            </a:r>
            <a:r>
              <a:rPr lang="en-US" sz="2200" dirty="0"/>
              <a:t>= </a:t>
            </a:r>
            <a:r>
              <a:rPr lang="en-US" sz="2200" dirty="0" err="1" smtClean="0"/>
              <a:t>f_type</a:t>
            </a:r>
            <a:endParaRPr lang="en-US" sz="2200" dirty="0" smtClean="0"/>
          </a:p>
          <a:p>
            <a:r>
              <a:rPr lang="en-US" sz="2200" dirty="0" smtClean="0"/>
              <a:t>    </a:t>
            </a:r>
            <a:r>
              <a:rPr lang="en-US" sz="2200" dirty="0" err="1" smtClean="0"/>
              <a:t>def</a:t>
            </a:r>
            <a:r>
              <a:rPr lang="en-US" sz="2200" dirty="0" smtClean="0"/>
              <a:t> </a:t>
            </a:r>
            <a:r>
              <a:rPr lang="en-US" sz="2200" dirty="0" err="1" smtClean="0"/>
              <a:t>get_f_type</a:t>
            </a:r>
            <a:r>
              <a:rPr lang="en-US" sz="2200" dirty="0" smtClean="0"/>
              <a:t>(self):</a:t>
            </a:r>
          </a:p>
          <a:p>
            <a:r>
              <a:rPr lang="en-US" sz="2200" dirty="0" smtClean="0"/>
              <a:t>        return </a:t>
            </a:r>
            <a:r>
              <a:rPr lang="en-US" sz="2200" dirty="0" err="1" smtClean="0"/>
              <a:t>self.f_type</a:t>
            </a:r>
            <a:r>
              <a:rPr lang="en-US" sz="2200" dirty="0" smtClean="0"/>
              <a:t> </a:t>
            </a:r>
            <a:endParaRPr lang="en-US" sz="2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Metaclasses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2B89EFB-FE68-4EF0-8DE2-9C59A7CAAE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4926000" y="3402903"/>
            <a:ext cx="6749619" cy="34010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/>
              <a:t>def</a:t>
            </a:r>
            <a:r>
              <a:rPr lang="en-US" sz="2200" dirty="0"/>
              <a:t> </a:t>
            </a:r>
            <a:r>
              <a:rPr lang="en-US" sz="2200" dirty="0" err="1"/>
              <a:t>init</a:t>
            </a:r>
            <a:r>
              <a:rPr lang="en-US" sz="2200" dirty="0"/>
              <a:t>(self, </a:t>
            </a:r>
            <a:r>
              <a:rPr lang="en-US" sz="2200" dirty="0" err="1" smtClean="0"/>
              <a:t>f_type</a:t>
            </a:r>
            <a:r>
              <a:rPr lang="en-US" sz="2200" dirty="0" smtClean="0"/>
              <a:t>):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</a:t>
            </a:r>
            <a:r>
              <a:rPr lang="en-US" sz="2200" dirty="0" err="1" smtClean="0"/>
              <a:t>self.f_type</a:t>
            </a:r>
            <a:r>
              <a:rPr lang="en-US" sz="2200" dirty="0" smtClean="0"/>
              <a:t> </a:t>
            </a:r>
            <a:r>
              <a:rPr lang="en-US" sz="2200" dirty="0"/>
              <a:t>= </a:t>
            </a:r>
            <a:r>
              <a:rPr lang="en-US" sz="2200" dirty="0" err="1" smtClean="0"/>
              <a:t>f_type</a:t>
            </a:r>
            <a:endParaRPr lang="en-US" sz="2200" dirty="0" smtClean="0"/>
          </a:p>
          <a:p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/>
              <a:t>def</a:t>
            </a:r>
            <a:r>
              <a:rPr lang="en-US" sz="2200" dirty="0" smtClean="0"/>
              <a:t> </a:t>
            </a:r>
            <a:r>
              <a:rPr lang="en-US" sz="2200" dirty="0" err="1" smtClean="0"/>
              <a:t>get_f_type</a:t>
            </a:r>
            <a:r>
              <a:rPr lang="en-US" sz="2200" dirty="0" smtClean="0"/>
              <a:t>(self):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return </a:t>
            </a:r>
            <a:r>
              <a:rPr lang="en-US" sz="2200" dirty="0" err="1" smtClean="0"/>
              <a:t>self.f_type</a:t>
            </a: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 smtClean="0"/>
          </a:p>
          <a:p>
            <a:r>
              <a:rPr lang="en-US" sz="2200" dirty="0" err="1" smtClean="0"/>
              <a:t>FoodType</a:t>
            </a:r>
            <a:r>
              <a:rPr lang="en-US" sz="2200" dirty="0" smtClean="0"/>
              <a:t> </a:t>
            </a:r>
            <a:r>
              <a:rPr lang="en-US" sz="2200" dirty="0"/>
              <a:t>= </a:t>
            </a:r>
            <a:r>
              <a:rPr lang="en-US" sz="2200" dirty="0">
                <a:solidFill>
                  <a:schemeClr val="bg1"/>
                </a:solidFill>
              </a:rPr>
              <a:t>type</a:t>
            </a:r>
            <a:r>
              <a:rPr lang="en-US" sz="2200" dirty="0"/>
              <a:t>('</a:t>
            </a:r>
            <a:r>
              <a:rPr lang="en-US" sz="2200" dirty="0" err="1"/>
              <a:t>FoodType</a:t>
            </a:r>
            <a:r>
              <a:rPr lang="en-US" sz="2200" dirty="0"/>
              <a:t>', </a:t>
            </a:r>
            <a:r>
              <a:rPr lang="en-US" sz="2200" dirty="0">
                <a:solidFill>
                  <a:schemeClr val="bg1"/>
                </a:solidFill>
              </a:rPr>
              <a:t>(object, )</a:t>
            </a:r>
            <a:r>
              <a:rPr lang="en-US" sz="2200" dirty="0"/>
              <a:t>, { 	'__</a:t>
            </a:r>
            <a:r>
              <a:rPr lang="en-US" sz="2200" dirty="0" err="1"/>
              <a:t>init</a:t>
            </a:r>
            <a:r>
              <a:rPr lang="en-US" sz="2200" dirty="0"/>
              <a:t>__': </a:t>
            </a:r>
            <a:r>
              <a:rPr lang="en-US" sz="2200" dirty="0" err="1"/>
              <a:t>init</a:t>
            </a:r>
            <a:r>
              <a:rPr lang="en-US" sz="2200" dirty="0" smtClean="0"/>
              <a:t>,</a:t>
            </a:r>
          </a:p>
          <a:p>
            <a:r>
              <a:rPr lang="en-US" sz="2200" dirty="0"/>
              <a:t>	</a:t>
            </a:r>
            <a:r>
              <a:rPr lang="en-US" sz="2200" dirty="0" smtClean="0"/>
              <a:t>'</a:t>
            </a:r>
            <a:r>
              <a:rPr lang="en-US" sz="2200" dirty="0" err="1" smtClean="0"/>
              <a:t>get_f_type</a:t>
            </a:r>
            <a:r>
              <a:rPr lang="en-US" sz="2200" dirty="0"/>
              <a:t>' : </a:t>
            </a:r>
            <a:r>
              <a:rPr lang="en-US" sz="2200" dirty="0" err="1" smtClean="0"/>
              <a:t>get_f_type</a:t>
            </a:r>
            <a:r>
              <a:rPr lang="en-US" sz="2200" dirty="0" smtClean="0"/>
              <a:t>,}) </a:t>
            </a:r>
            <a:endParaRPr lang="en-US" sz="2200" dirty="0"/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6051000" y="1314000"/>
            <a:ext cx="5805000" cy="1980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 smtClean="0"/>
              <a:t>Normally, we define</a:t>
            </a:r>
            <a:br>
              <a:rPr lang="en-US" sz="3600" dirty="0" smtClean="0"/>
            </a:br>
            <a:r>
              <a:rPr lang="en-US" sz="3600" dirty="0" smtClean="0"/>
              <a:t>a class using </a:t>
            </a:r>
            <a:br>
              <a:rPr lang="en-US" sz="3600" dirty="0" smtClean="0"/>
            </a:br>
            <a:r>
              <a:rPr lang="en-US" sz="3600" dirty="0" smtClean="0"/>
              <a:t>the class keyword</a:t>
            </a:r>
          </a:p>
        </p:txBody>
      </p:sp>
    </p:spTree>
    <p:extLst>
      <p:ext uri="{BB962C8B-B14F-4D97-AF65-F5344CB8AC3E}">
        <p14:creationId xmlns:p14="http://schemas.microsoft.com/office/powerpoint/2010/main" val="134721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05DFE2A4-17D0-4A1B-9598-64D7935D47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000" y="1716113"/>
            <a:ext cx="8094453" cy="4862887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Classes</a:t>
            </a:r>
            <a:r>
              <a:rPr lang="en-US" sz="3000" dirty="0"/>
              <a:t> provide means of building data functionality together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000" dirty="0"/>
              <a:t>A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namespace</a:t>
            </a:r>
            <a:r>
              <a:rPr lang="en-US" sz="3000" dirty="0"/>
              <a:t> is a mapping from names to objects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000" dirty="0"/>
              <a:t>A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scope</a:t>
            </a:r>
            <a:r>
              <a:rPr lang="en-US" sz="3000" dirty="0"/>
              <a:t> is a region in a program where a namespace is directly accessible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Class Objects </a:t>
            </a:r>
            <a:r>
              <a:rPr lang="en-US" sz="3000" dirty="0"/>
              <a:t>support two kinds of operations: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attribute references </a:t>
            </a:r>
            <a:r>
              <a:rPr lang="en-US" sz="3000" dirty="0"/>
              <a:t>and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instantiation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5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4212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87B0DE7-1F1A-4BC4-99E9-6A8309B4AB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</a:t>
            </a:r>
            <a:r>
              <a:rPr lang="en-US"/>
              <a:t>– </a:t>
            </a:r>
            <a:r>
              <a:rPr lang="en-US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7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A36912-C17E-47C4-9558-8C62FD230CC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4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Architecture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Splitting Code into Logical Parts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40F542-784B-486A-9B0C-C65CB227A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953" y="1190624"/>
            <a:ext cx="3036094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600" dirty="0"/>
              <a:t>We use </a:t>
            </a:r>
            <a:r>
              <a:rPr lang="en-GB" sz="3600" b="1" dirty="0">
                <a:solidFill>
                  <a:schemeClr val="bg1"/>
                </a:solidFill>
              </a:rPr>
              <a:t>methods</a:t>
            </a:r>
            <a:r>
              <a:rPr lang="en-GB" sz="3600" dirty="0"/>
              <a:t> to split code into functional blocks</a:t>
            </a:r>
          </a:p>
          <a:p>
            <a:pPr lvl="1"/>
            <a:r>
              <a:rPr lang="en-GB" sz="3400" dirty="0"/>
              <a:t>Improves code </a:t>
            </a:r>
            <a:r>
              <a:rPr lang="en-GB" sz="3400" b="1" dirty="0">
                <a:solidFill>
                  <a:schemeClr val="bg1"/>
                </a:solidFill>
              </a:rPr>
              <a:t>readability</a:t>
            </a:r>
          </a:p>
          <a:p>
            <a:pPr lvl="1"/>
            <a:r>
              <a:rPr lang="en-GB" sz="3400" dirty="0"/>
              <a:t>Allows for easier </a:t>
            </a:r>
            <a:r>
              <a:rPr lang="en-GB" sz="3400" b="1" dirty="0">
                <a:solidFill>
                  <a:schemeClr val="bg1"/>
                </a:solidFill>
              </a:rPr>
              <a:t>debugging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606001" y="3485336"/>
            <a:ext cx="54900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dirty="0"/>
              <a:t>for move in moves:</a:t>
            </a:r>
          </a:p>
          <a:p>
            <a:r>
              <a:rPr lang="en-US" sz="2000" dirty="0"/>
              <a:t>  for row in range(len(room)):</a:t>
            </a:r>
          </a:p>
          <a:p>
            <a:r>
              <a:rPr lang="en-US" sz="2000" dirty="0"/>
              <a:t>    for col in range(len(room[row])):</a:t>
            </a:r>
          </a:p>
          <a:p>
            <a:r>
              <a:rPr lang="en-US" sz="2000" dirty="0"/>
              <a:t>      if room[row][col] == 'b':</a:t>
            </a:r>
          </a:p>
          <a:p>
            <a:r>
              <a:rPr lang="en-US" sz="2000" dirty="0"/>
              <a:t>        …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7941000" y="3716165"/>
            <a:ext cx="3483100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dirty="0"/>
              <a:t>for move in moves:</a:t>
            </a:r>
          </a:p>
          <a:p>
            <a:r>
              <a:rPr lang="en-US" sz="2000" dirty="0"/>
              <a:t>    move_enemies()</a:t>
            </a:r>
          </a:p>
          <a:p>
            <a:r>
              <a:rPr lang="en-US" sz="2000" dirty="0"/>
              <a:t>    killer_check()</a:t>
            </a:r>
          </a:p>
          <a:p>
            <a:r>
              <a:rPr lang="en-US" sz="2000" dirty="0"/>
              <a:t>    move_player(move)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3AE8BD6-6B45-460B-9AC1-78F61D6CEA60}"/>
              </a:ext>
            </a:extLst>
          </p:cNvPr>
          <p:cNvSpPr/>
          <p:nvPr/>
        </p:nvSpPr>
        <p:spPr bwMode="auto">
          <a:xfrm>
            <a:off x="6732296" y="4511518"/>
            <a:ext cx="572408" cy="32017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831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r>
              <a:rPr lang="en-GB" sz="3600" dirty="0"/>
              <a:t>A </a:t>
            </a:r>
            <a:r>
              <a:rPr lang="en-GB" sz="3600" b="1" dirty="0">
                <a:solidFill>
                  <a:schemeClr val="bg1"/>
                </a:solidFill>
              </a:rPr>
              <a:t>single</a:t>
            </a:r>
            <a:r>
              <a:rPr lang="en-GB" sz="3600" dirty="0"/>
              <a:t> method should complete a </a:t>
            </a:r>
            <a:r>
              <a:rPr lang="en-GB" sz="3600" b="1" dirty="0">
                <a:solidFill>
                  <a:schemeClr val="bg1"/>
                </a:solidFill>
              </a:rPr>
              <a:t>single task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728152A-94B5-475B-BA95-25AF0353651C}"/>
              </a:ext>
            </a:extLst>
          </p:cNvPr>
          <p:cNvSpPr txBox="1">
            <a:spLocks/>
          </p:cNvSpPr>
          <p:nvPr/>
        </p:nvSpPr>
        <p:spPr>
          <a:xfrm>
            <a:off x="2718306" y="4506043"/>
            <a:ext cx="3177238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withdraw</a:t>
            </a:r>
            <a:r>
              <a:rPr lang="en-US" sz="2400" dirty="0"/>
              <a:t> ( … )</a:t>
            </a:r>
          </a:p>
          <a:p>
            <a:r>
              <a:rPr lang="en-US" sz="2400" dirty="0">
                <a:solidFill>
                  <a:schemeClr val="bg1"/>
                </a:solidFill>
              </a:rPr>
              <a:t>deposit</a:t>
            </a:r>
            <a:r>
              <a:rPr lang="en-US" sz="2400" dirty="0"/>
              <a:t> ( … )</a:t>
            </a:r>
          </a:p>
          <a:p>
            <a:r>
              <a:rPr lang="en-US" sz="2400" dirty="0">
                <a:solidFill>
                  <a:schemeClr val="bg1"/>
                </a:solidFill>
              </a:rPr>
              <a:t>getBalance</a:t>
            </a:r>
            <a:r>
              <a:rPr lang="en-US" sz="2400" dirty="0"/>
              <a:t> ( … )</a:t>
            </a:r>
          </a:p>
          <a:p>
            <a:r>
              <a:rPr lang="en-US" sz="2400" dirty="0">
                <a:solidFill>
                  <a:schemeClr val="bg1"/>
                </a:solidFill>
              </a:rPr>
              <a:t>toString</a:t>
            </a:r>
            <a:r>
              <a:rPr lang="en-US" sz="2400" dirty="0"/>
              <a:t> ( … 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AC825D2-9E1E-4F89-B19B-C5E1EABD398D}"/>
              </a:ext>
            </a:extLst>
          </p:cNvPr>
          <p:cNvSpPr txBox="1">
            <a:spLocks/>
          </p:cNvSpPr>
          <p:nvPr/>
        </p:nvSpPr>
        <p:spPr>
          <a:xfrm>
            <a:off x="915731" y="1874203"/>
            <a:ext cx="6763639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do_magic</a:t>
            </a:r>
            <a:r>
              <a:rPr lang="en-US" sz="2400" dirty="0"/>
              <a:t> ( … )</a:t>
            </a:r>
          </a:p>
          <a:p>
            <a:r>
              <a:rPr lang="en-US" sz="2400" dirty="0">
                <a:solidFill>
                  <a:schemeClr val="bg1"/>
                </a:solidFill>
              </a:rPr>
              <a:t>deposit_or_withdraw</a:t>
            </a:r>
            <a:r>
              <a:rPr lang="en-US" sz="2400" dirty="0"/>
              <a:t> ( … )</a:t>
            </a:r>
          </a:p>
          <a:p>
            <a:r>
              <a:rPr lang="en-US" sz="2400" dirty="0">
                <a:solidFill>
                  <a:schemeClr val="bg1"/>
                </a:solidFill>
              </a:rPr>
              <a:t>deposit_and_get_balance</a:t>
            </a:r>
            <a:r>
              <a:rPr lang="en-US" sz="2400" dirty="0"/>
              <a:t> ( … )</a:t>
            </a:r>
          </a:p>
          <a:p>
            <a:r>
              <a:rPr lang="en-US" sz="2400" dirty="0">
                <a:solidFill>
                  <a:schemeClr val="bg1"/>
                </a:solidFill>
              </a:rPr>
              <a:t>parse_data_and_return_result</a:t>
            </a:r>
            <a:r>
              <a:rPr lang="en-US" sz="2400" dirty="0"/>
              <a:t> ( … )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4170357" y="4084406"/>
            <a:ext cx="254386" cy="3685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hq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698" y="2523185"/>
            <a:ext cx="2988764" cy="298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7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Draw on the console a rhombus of stars</a:t>
            </a:r>
            <a:r>
              <a:rPr lang="bg-BG" sz="3600" dirty="0"/>
              <a:t> </a:t>
            </a:r>
            <a:r>
              <a:rPr lang="en-US" sz="3600" dirty="0" smtClean="0"/>
              <a:t>with a size of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Rhombus of Stars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3299730"/>
            <a:ext cx="1205294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*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 *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*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 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1905692"/>
            <a:ext cx="12052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3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210658" y="2737893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139229" y="3330600"/>
            <a:ext cx="800796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*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 *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*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936979" y="1905692"/>
            <a:ext cx="120529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</a:t>
            </a:r>
            <a:r>
              <a:rPr lang="bg-BG" sz="2400" b="1" noProof="1">
                <a:latin typeface="Consolas" pitchFamily="49" charset="0"/>
              </a:rPr>
              <a:t>2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3387227" y="2731474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496727" y="3330600"/>
            <a:ext cx="43774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113547" y="1905692"/>
            <a:ext cx="120529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</a:t>
            </a:r>
            <a:r>
              <a:rPr lang="bg-BG" sz="2400" b="1" noProof="1">
                <a:latin typeface="Consolas" pitchFamily="49" charset="0"/>
              </a:rPr>
              <a:t>1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5563796" y="2728063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A3A9BBBA-0B6B-4C6C-BAF7-334530434543}"/>
              </a:ext>
            </a:extLst>
          </p:cNvPr>
          <p:cNvSpPr/>
          <p:nvPr/>
        </p:nvSpPr>
        <p:spPr bwMode="auto">
          <a:xfrm>
            <a:off x="7491172" y="1923662"/>
            <a:ext cx="2442738" cy="3738213"/>
          </a:xfrm>
          <a:prstGeom prst="flowChartDecision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146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Rhombus of Stars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71000" y="2034000"/>
            <a:ext cx="7165594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size = int(input())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for star_count in range(1, size):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print_row(</a:t>
            </a:r>
            <a:r>
              <a:rPr lang="en-US" sz="2600" b="1" noProof="1">
                <a:latin typeface="Consolas" pitchFamily="49" charset="0"/>
              </a:rPr>
              <a:t>size, star_count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for star_count in range(size, 0, -1):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print_row(</a:t>
            </a:r>
            <a:r>
              <a:rPr lang="en-US" sz="2600" b="1" noProof="1">
                <a:latin typeface="Consolas" pitchFamily="49" charset="0"/>
              </a:rPr>
              <a:t>size, star_count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 Continues to the next slide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7575469" y="3024000"/>
            <a:ext cx="1922249" cy="659520"/>
          </a:xfrm>
          <a:prstGeom prst="wedgeRoundRectCallout">
            <a:avLst>
              <a:gd name="adj1" fmla="val -60448"/>
              <a:gd name="adj2" fmla="val -1027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Reusing code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69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Rhombus of Stars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866000" y="2079000"/>
            <a:ext cx="7650000" cy="3788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 Continues from previous slide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def print_row(size, star_count):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  for row in range(size – star_count):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      print(" ", end="")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  for row in range(1, star_count):</a:t>
            </a:r>
            <a:br>
              <a:rPr lang="en-US" sz="2600" b="1" noProof="1">
                <a:latin typeface="Consolas" pitchFamily="49" charset="0"/>
              </a:rPr>
            </a:br>
            <a:r>
              <a:rPr lang="en-US" sz="2600" b="1" noProof="1">
                <a:latin typeface="Consolas" pitchFamily="49" charset="0"/>
              </a:rPr>
              <a:t>	 print("*", end=" 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  print("*")</a:t>
            </a:r>
          </a:p>
        </p:txBody>
      </p:sp>
    </p:spTree>
    <p:extLst>
      <p:ext uri="{BB962C8B-B14F-4D97-AF65-F5344CB8AC3E}">
        <p14:creationId xmlns:p14="http://schemas.microsoft.com/office/powerpoint/2010/main" val="349002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005958-0D85-4E39-BE08-DA3CA0F9D6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98064C-68CD-46CF-ACF0-4E91CC273507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b1da4528-fe13-414f-b133-a49aeaaa47fa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elements/1.1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CEAEB68-0E3D-422D-A2DD-DCA547EC70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3507</TotalTime>
  <Words>1488</Words>
  <Application>Microsoft Office PowerPoint</Application>
  <PresentationFormat>Widescreen</PresentationFormat>
  <Paragraphs>317</Paragraphs>
  <Slides>38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Defining Classes</vt:lpstr>
      <vt:lpstr>Table of Contents</vt:lpstr>
      <vt:lpstr>Have a Question?</vt:lpstr>
      <vt:lpstr>PowerPoint Presentation</vt:lpstr>
      <vt:lpstr>Splitting Code into Methods</vt:lpstr>
      <vt:lpstr>Splitting Code into Methods</vt:lpstr>
      <vt:lpstr>Problem: Rhombus of Stars</vt:lpstr>
      <vt:lpstr>Solution: Rhombus of Stars</vt:lpstr>
      <vt:lpstr>Solution: Rhombus of Stars </vt:lpstr>
      <vt:lpstr>Classes</vt:lpstr>
      <vt:lpstr>Classes Definition</vt:lpstr>
      <vt:lpstr>Class Definition Syntax</vt:lpstr>
      <vt:lpstr>The __init__() Method</vt:lpstr>
      <vt:lpstr>self keyword</vt:lpstr>
      <vt:lpstr>Problem: Class Book</vt:lpstr>
      <vt:lpstr>Solution: Class Book</vt:lpstr>
      <vt:lpstr>Scope and Namespace</vt:lpstr>
      <vt:lpstr>What is Namespace?</vt:lpstr>
      <vt:lpstr>Namespaces Order</vt:lpstr>
      <vt:lpstr>What is a Scope?</vt:lpstr>
      <vt:lpstr>Scopes Example</vt:lpstr>
      <vt:lpstr>Problem: Scope Mess </vt:lpstr>
      <vt:lpstr>Solution: Scope Mess </vt:lpstr>
      <vt:lpstr>The Class Object</vt:lpstr>
      <vt:lpstr>Class Objects</vt:lpstr>
      <vt:lpstr>Attribute References Example</vt:lpstr>
      <vt:lpstr>Instantiation Example</vt:lpstr>
      <vt:lpstr>Problem: Music </vt:lpstr>
      <vt:lpstr>Solution: Music </vt:lpstr>
      <vt:lpstr>Metaprogramming</vt:lpstr>
      <vt:lpstr>Metaprogramming</vt:lpstr>
      <vt:lpstr>Metaclasses</vt:lpstr>
      <vt:lpstr>Metaclasses (2)</vt:lpstr>
      <vt:lpstr>Metaclasses (3)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Defining Classes</dc:title>
  <dc:subject>Python OOP – Practical Training Course @ SoftUni</dc:subject>
  <dc:creator>Software University</dc:creator>
  <cp:keywords>python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Software University</cp:lastModifiedBy>
  <cp:revision>113</cp:revision>
  <dcterms:created xsi:type="dcterms:W3CDTF">2018-05-23T13:08:44Z</dcterms:created>
  <dcterms:modified xsi:type="dcterms:W3CDTF">2021-02-05T06:38:19Z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