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notesMasterIdLst>
    <p:notesMasterId r:id="rId47"/>
  </p:notesMasterIdLst>
  <p:handoutMasterIdLst>
    <p:handoutMasterId r:id="rId48"/>
  </p:handoutMasterIdLst>
  <p:sldIdLst>
    <p:sldId id="256" r:id="rId5"/>
    <p:sldId id="295" r:id="rId6"/>
    <p:sldId id="258" r:id="rId7"/>
    <p:sldId id="304" r:id="rId8"/>
    <p:sldId id="317" r:id="rId9"/>
    <p:sldId id="319" r:id="rId10"/>
    <p:sldId id="308" r:id="rId11"/>
    <p:sldId id="309" r:id="rId12"/>
    <p:sldId id="296" r:id="rId13"/>
    <p:sldId id="297" r:id="rId14"/>
    <p:sldId id="310" r:id="rId15"/>
    <p:sldId id="271" r:id="rId16"/>
    <p:sldId id="311" r:id="rId17"/>
    <p:sldId id="272" r:id="rId18"/>
    <p:sldId id="273" r:id="rId19"/>
    <p:sldId id="274" r:id="rId20"/>
    <p:sldId id="275" r:id="rId21"/>
    <p:sldId id="276" r:id="rId22"/>
    <p:sldId id="277" r:id="rId23"/>
    <p:sldId id="312" r:id="rId24"/>
    <p:sldId id="313" r:id="rId25"/>
    <p:sldId id="316" r:id="rId26"/>
    <p:sldId id="314" r:id="rId27"/>
    <p:sldId id="298" r:id="rId28"/>
    <p:sldId id="320" r:id="rId29"/>
    <p:sldId id="300" r:id="rId30"/>
    <p:sldId id="280" r:id="rId31"/>
    <p:sldId id="281" r:id="rId32"/>
    <p:sldId id="282" r:id="rId33"/>
    <p:sldId id="283" r:id="rId34"/>
    <p:sldId id="259" r:id="rId35"/>
    <p:sldId id="260" r:id="rId36"/>
    <p:sldId id="261" r:id="rId37"/>
    <p:sldId id="262" r:id="rId38"/>
    <p:sldId id="263" r:id="rId39"/>
    <p:sldId id="264" r:id="rId40"/>
    <p:sldId id="265" r:id="rId41"/>
    <p:sldId id="266" r:id="rId42"/>
    <p:sldId id="284" r:id="rId43"/>
    <p:sldId id="290" r:id="rId44"/>
    <p:sldId id="292" r:id="rId45"/>
    <p:sldId id="29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A5072C9-E6E2-42EF-A247-CB3ADC81C2DF}">
          <p14:sldIdLst>
            <p14:sldId id="256"/>
            <p14:sldId id="295"/>
            <p14:sldId id="258"/>
          </p14:sldIdLst>
        </p14:section>
        <p14:section name="Testing" id="{ECE170B1-DD59-4873-B2DF-8B47E7252C1B}">
          <p14:sldIdLst>
            <p14:sldId id="304"/>
            <p14:sldId id="317"/>
            <p14:sldId id="319"/>
            <p14:sldId id="308"/>
            <p14:sldId id="309"/>
          </p14:sldIdLst>
        </p14:section>
        <p14:section name="Unit Testing" id="{3CEAD99F-3A4F-4E43-921E-60EC686B0383}">
          <p14:sldIdLst>
            <p14:sldId id="296"/>
            <p14:sldId id="297"/>
            <p14:sldId id="310"/>
          </p14:sldIdLst>
        </p14:section>
        <p14:section name="Unit Testing Framework" id="{5EDDF95F-4F15-44F1-9FE1-B2C9348C5D48}">
          <p14:sldIdLst>
            <p14:sldId id="271"/>
            <p14:sldId id="311"/>
            <p14:sldId id="272"/>
            <p14:sldId id="273"/>
            <p14:sldId id="274"/>
            <p14:sldId id="275"/>
            <p14:sldId id="276"/>
            <p14:sldId id="277"/>
            <p14:sldId id="312"/>
            <p14:sldId id="313"/>
            <p14:sldId id="316"/>
            <p14:sldId id="314"/>
          </p14:sldIdLst>
        </p14:section>
        <p14:section name="Mocking" id="{D2F14676-B815-429A-9172-B9CFA43F7902}">
          <p14:sldIdLst>
            <p14:sldId id="298"/>
            <p14:sldId id="320"/>
            <p14:sldId id="300"/>
          </p14:sldIdLst>
        </p14:section>
        <p14:section name="Good Practices" id="{F197DC39-0710-4335-BB31-99A807F6C847}">
          <p14:sldIdLst>
            <p14:sldId id="280"/>
            <p14:sldId id="281"/>
            <p14:sldId id="282"/>
            <p14:sldId id="283"/>
          </p14:sldIdLst>
        </p14:section>
        <p14:section name="Seven Testing Principles" id="{388EDD04-BCC4-4E9A-BBBD-5F98C924E638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Conclusion" id="{7F2E0B43-606D-4C29-BD75-743022F2ECAA}">
          <p14:sldIdLst>
            <p14:sldId id="284"/>
            <p14:sldId id="290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564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9981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1842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67780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5767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3985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48879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0988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your opinion which operation is most likely to cause your Operation system to fail?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Microsoft Word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IE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10 different application all at the same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5781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85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3EEDCC7-D420-4F73-9D19-416624332A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EE249354-1668-4BC7-8F21-ECEDA22203E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BC687D7-51AC-4DA5-BAC5-85E02599308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3BEBDE04-D55E-4C06-BA6D-A41F410AD9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0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046F592-0295-4A69-B939-5F3A69E7E8F0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F06BEAC0-9ADF-48CC-A7D9-5BCC432704C2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CB9D648F-F329-4135-BA6C-BF5531B8A28D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56A4B00-D10E-4F4C-BE85-9BF46BCAD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0FADB2F9-BDFA-4F1E-A6E6-DDFB5EDE7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46CBFC40-1A91-4033-A8E6-2E23E60B8F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91EC8124-6D36-4459-AB78-22BEC83C3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58796EBE-F759-479B-BCBD-E9CFD4803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B2550200-EE73-4895-B27B-F88826D23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30296834-80B7-4505-B5E7-08F50150E5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2F8C45A3-D7E8-4249-B9B6-B4DD44B86E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0A641E8-0B38-45BB-9564-2A91F4CA2018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30C69B43-0AC5-4971-892C-65F0B3ADCA5C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46DA0798-C5F7-4DCF-92B0-E36D88680D82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276960F-A58E-4510-B209-1E285559C2E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348AE9F2-42D1-4CCB-B3C5-88F86553DF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B780D6C-3FA0-425E-A131-20FF1E0B7319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EBE91E1-0D11-43AD-8D82-D09F8F75D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0197FE1-747B-43ED-981A-DFD1C60A086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3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A63BB26-3860-415C-B87B-B73F10E267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4E87C93C-5F6D-49ED-9869-A42F14F5717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E3EDE7F2-82D3-44DC-8099-EADE6BF41D0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B238196-CE82-4F6B-9F80-E4E625085753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A7A309E-4CD2-4840-BEBE-6BEC1B966B6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5450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59DA3BF-1499-4E6E-92D1-061BAD7F75F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55045834-57DF-4FFA-B07F-52A387BF95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9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86CE007B-5FE4-44A4-A530-3D27BA5508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0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C4D31B21-8C56-4296-BDD0-CA113FF091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9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9C465E57-E95C-4D0A-93AB-40C45C3B3D93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77EA33C2-2FB2-4530-A1F8-DC153DC86A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60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1A5D0D1E-929D-4402-8466-D76069AF53F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01162C8-7750-41E9-B430-5F829480EA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3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100E31C5-5A9D-43CF-BA13-714BEB0855C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BD5F5264-621A-4577-920D-3C88A4B713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0969F469-80E4-43B6-951B-FF8B701D68B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4464EF9-FDA2-4141-B810-ED24649CC2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2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156ABCA5-E114-47E2-BF91-613D0ADC8E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4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88265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4400" dirty="0"/>
              <a:t>Building Rock-Solid Software</a:t>
            </a: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Unit Testing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9F1BDA-F97C-4297-B733-9377B9EBC4AA}"/>
              </a:ext>
            </a:extLst>
          </p:cNvPr>
          <p:cNvGrpSpPr/>
          <p:nvPr/>
        </p:nvGrpSpPr>
        <p:grpSpPr>
          <a:xfrm>
            <a:off x="603742" y="2857469"/>
            <a:ext cx="3086328" cy="1246531"/>
            <a:chOff x="3954672" y="2553477"/>
            <a:chExt cx="4282656" cy="1729714"/>
          </a:xfrm>
        </p:grpSpPr>
        <p:grpSp>
          <p:nvGrpSpPr>
            <p:cNvPr id="13" name="Group 12"/>
            <p:cNvGrpSpPr/>
            <p:nvPr/>
          </p:nvGrpSpPr>
          <p:grpSpPr>
            <a:xfrm>
              <a:off x="3954672" y="2613531"/>
              <a:ext cx="1786155" cy="1600500"/>
              <a:chOff x="9845969" y="4403679"/>
              <a:chExt cx="1564686" cy="14478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6584603" y="2553477"/>
              <a:ext cx="1652725" cy="1729714"/>
              <a:chOff x="9542415" y="4380964"/>
              <a:chExt cx="1733597" cy="1873556"/>
            </a:xfrm>
          </p:grpSpPr>
          <p:grpSp>
            <p:nvGrpSpPr>
              <p:cNvPr id="23" name="Group 2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24" name="Straight Connector 23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21"/>
            <p:cNvSpPr/>
            <p:nvPr/>
          </p:nvSpPr>
          <p:spPr>
            <a:xfrm rot="16200000">
              <a:off x="5983016" y="3195475"/>
              <a:ext cx="359397" cy="534205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41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708F6-BB84-4BCF-A1D5-0795DCEA9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028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Unit Testing</a:t>
            </a:r>
            <a:r>
              <a:rPr lang="en-US" sz="3600" b="1" dirty="0"/>
              <a:t> </a:t>
            </a:r>
            <a:r>
              <a:rPr lang="en-US" sz="3600" dirty="0"/>
              <a:t>is a type of software testing where individual units or components of a software are tested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The purpose is to validate that each unit of the software code </a:t>
            </a:r>
            <a:r>
              <a:rPr lang="en-US" sz="3600" b="1" dirty="0">
                <a:solidFill>
                  <a:schemeClr val="bg1"/>
                </a:solidFill>
              </a:rPr>
              <a:t>performs as expected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Unit Testing is done </a:t>
            </a:r>
            <a:r>
              <a:rPr lang="en-US" sz="3600" b="1" dirty="0">
                <a:solidFill>
                  <a:schemeClr val="bg1"/>
                </a:solidFill>
              </a:rPr>
              <a:t>during the development </a:t>
            </a:r>
            <a:r>
              <a:rPr lang="en-US" sz="3600" dirty="0"/>
              <a:t>(coding phase) of an application by the developers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B1E2D-D9A6-4222-B2EC-BB54EFFC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7101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859234" cy="5457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Done through an </a:t>
            </a:r>
            <a:r>
              <a:rPr lang="en-US" sz="3600" b="1" dirty="0">
                <a:solidFill>
                  <a:schemeClr val="bg1"/>
                </a:solidFill>
              </a:rPr>
              <a:t>automation tool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Higher </a:t>
            </a:r>
            <a:r>
              <a:rPr lang="en-US" sz="3600" b="1" dirty="0">
                <a:solidFill>
                  <a:schemeClr val="bg1"/>
                </a:solidFill>
              </a:rPr>
              <a:t>accuracy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Better </a:t>
            </a:r>
            <a:r>
              <a:rPr lang="en-US" sz="3600" b="1" dirty="0">
                <a:solidFill>
                  <a:schemeClr val="bg1"/>
                </a:solidFill>
              </a:rPr>
              <a:t>reporting capabilities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Increased </a:t>
            </a:r>
            <a:r>
              <a:rPr lang="en-US" sz="3600" b="1" dirty="0">
                <a:solidFill>
                  <a:schemeClr val="bg1"/>
                </a:solidFill>
              </a:rPr>
              <a:t>coverage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Improved </a:t>
            </a:r>
            <a:r>
              <a:rPr lang="en-US" sz="3600" b="1" dirty="0">
                <a:solidFill>
                  <a:schemeClr val="bg1"/>
                </a:solidFill>
              </a:rPr>
              <a:t>bug detection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Increased </a:t>
            </a:r>
            <a:r>
              <a:rPr lang="en-US" sz="3600" b="1" dirty="0">
                <a:solidFill>
                  <a:schemeClr val="bg1"/>
                </a:solidFill>
              </a:rPr>
              <a:t>reusability</a:t>
            </a:r>
            <a:endParaRPr lang="bg-BG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/>
              <a:t>Stability</a:t>
            </a:r>
            <a:endParaRPr lang="bg-BG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Testing</a:t>
            </a:r>
          </a:p>
        </p:txBody>
      </p:sp>
    </p:spTree>
    <p:extLst>
      <p:ext uri="{BB962C8B-B14F-4D97-AF65-F5344CB8AC3E}">
        <p14:creationId xmlns:p14="http://schemas.microsoft.com/office/powerpoint/2010/main" val="31320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952" y="1314000"/>
            <a:ext cx="2708095" cy="27080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Unit Testing Framework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2260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00000" cy="5682857"/>
          </a:xfrm>
        </p:spPr>
        <p:txBody>
          <a:bodyPr>
            <a:normAutofit/>
          </a:bodyPr>
          <a:lstStyle/>
          <a:p>
            <a:r>
              <a:rPr lang="en-US" sz="3600" dirty="0"/>
              <a:t>Individual </a:t>
            </a:r>
            <a:r>
              <a:rPr lang="en-US" sz="3600" b="1" dirty="0">
                <a:solidFill>
                  <a:schemeClr val="bg1"/>
                </a:solidFill>
              </a:rPr>
              <a:t>units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components</a:t>
            </a:r>
            <a:r>
              <a:rPr lang="en-US" sz="3600" dirty="0"/>
              <a:t> are being tested</a:t>
            </a:r>
          </a:p>
          <a:p>
            <a:r>
              <a:rPr lang="en-US" sz="3600" dirty="0"/>
              <a:t>Validate </a:t>
            </a:r>
            <a:r>
              <a:rPr lang="en-US" sz="3600" b="1" dirty="0">
                <a:solidFill>
                  <a:schemeClr val="bg1"/>
                </a:solidFill>
              </a:rPr>
              <a:t>each unit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to perform as expected</a:t>
            </a:r>
          </a:p>
          <a:p>
            <a:r>
              <a:rPr lang="en-US" sz="3600" dirty="0"/>
              <a:t>A unit may be an </a:t>
            </a:r>
            <a:r>
              <a:rPr lang="en-US" sz="3600" b="1" dirty="0">
                <a:solidFill>
                  <a:schemeClr val="bg1"/>
                </a:solidFill>
              </a:rPr>
              <a:t>individual</a:t>
            </a:r>
            <a:r>
              <a:rPr lang="en-US" sz="3600" dirty="0"/>
              <a:t>:</a:t>
            </a:r>
          </a:p>
          <a:p>
            <a:pPr lvl="1"/>
            <a:r>
              <a:rPr lang="en-US" sz="3400" dirty="0" smtClean="0"/>
              <a:t>Function</a:t>
            </a:r>
            <a:endParaRPr lang="en-US" sz="3400" dirty="0"/>
          </a:p>
          <a:p>
            <a:pPr lvl="1"/>
            <a:r>
              <a:rPr lang="en-US" sz="3400" dirty="0" smtClean="0"/>
              <a:t>Method</a:t>
            </a:r>
            <a:endParaRPr lang="en-US" sz="3400" dirty="0"/>
          </a:p>
          <a:p>
            <a:pPr lvl="1"/>
            <a:r>
              <a:rPr lang="en-US" sz="3400" dirty="0" smtClean="0"/>
              <a:t>Procedure</a:t>
            </a:r>
            <a:endParaRPr lang="en-US" sz="3400" dirty="0"/>
          </a:p>
          <a:p>
            <a:pPr lvl="1"/>
            <a:r>
              <a:rPr lang="en-US" sz="3400" dirty="0"/>
              <a:t>M</a:t>
            </a:r>
            <a:r>
              <a:rPr lang="en-US" sz="3400" dirty="0" smtClean="0"/>
              <a:t>odules</a:t>
            </a:r>
            <a:endParaRPr lang="en-US" sz="3400" dirty="0"/>
          </a:p>
          <a:p>
            <a:pPr lvl="1"/>
            <a:r>
              <a:rPr lang="en-US" sz="3400" dirty="0"/>
              <a:t>O</a:t>
            </a:r>
            <a:r>
              <a:rPr lang="en-US" sz="3400" dirty="0" smtClean="0"/>
              <a:t>bject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Testing Framework</a:t>
            </a:r>
          </a:p>
        </p:txBody>
      </p:sp>
    </p:spTree>
    <p:extLst>
      <p:ext uri="{BB962C8B-B14F-4D97-AF65-F5344CB8AC3E}">
        <p14:creationId xmlns:p14="http://schemas.microsoft.com/office/powerpoint/2010/main" val="288844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Test fixture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baseline</a:t>
            </a:r>
            <a:r>
              <a:rPr lang="en-US" sz="3400" dirty="0"/>
              <a:t> for running tests to ensure there is a </a:t>
            </a:r>
            <a:r>
              <a:rPr lang="en-US" sz="3400" b="1" dirty="0">
                <a:solidFill>
                  <a:schemeClr val="bg1"/>
                </a:solidFill>
              </a:rPr>
              <a:t>fixed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environment</a:t>
            </a:r>
            <a:r>
              <a:rPr lang="en-US" sz="3400" dirty="0"/>
              <a:t> in which tests are run so that results are </a:t>
            </a:r>
            <a:r>
              <a:rPr lang="en-US" sz="3400" b="1" dirty="0">
                <a:solidFill>
                  <a:schemeClr val="bg1"/>
                </a:solidFill>
              </a:rPr>
              <a:t>repeatable</a:t>
            </a:r>
          </a:p>
          <a:p>
            <a:r>
              <a:rPr lang="en-US" sz="3600" dirty="0"/>
              <a:t>Test case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set of conditions</a:t>
            </a:r>
            <a:r>
              <a:rPr lang="en-US" sz="3400" b="1" dirty="0"/>
              <a:t> </a:t>
            </a:r>
            <a:r>
              <a:rPr lang="en-US" sz="3400" dirty="0"/>
              <a:t>used to determine if a system works </a:t>
            </a:r>
            <a:r>
              <a:rPr lang="en-US" sz="3400" b="1" dirty="0">
                <a:solidFill>
                  <a:schemeClr val="bg1"/>
                </a:solidFill>
              </a:rPr>
              <a:t>correctly</a:t>
            </a:r>
          </a:p>
          <a:p>
            <a:r>
              <a:rPr lang="en-US" sz="3600" dirty="0"/>
              <a:t>Test suite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collection</a:t>
            </a:r>
            <a:r>
              <a:rPr lang="en-US" sz="3400" dirty="0">
                <a:solidFill>
                  <a:schemeClr val="bg1"/>
                </a:solidFill>
              </a:rPr>
              <a:t> of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testcases</a:t>
            </a:r>
            <a:r>
              <a:rPr lang="en-US" sz="3400" dirty="0"/>
              <a:t> used to test a software if it has some specified set of behaviors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Concepts Behind </a:t>
            </a:r>
            <a:r>
              <a:rPr lang="en-US" dirty="0">
                <a:latin typeface="Consolas" panose="020B0609020204030204" pitchFamily="49" charset="0"/>
              </a:rPr>
              <a:t>unittest</a:t>
            </a:r>
            <a:r>
              <a:rPr lang="en-US" dirty="0"/>
              <a:t> (1)</a:t>
            </a:r>
          </a:p>
        </p:txBody>
      </p:sp>
    </p:spTree>
    <p:extLst>
      <p:ext uri="{BB962C8B-B14F-4D97-AF65-F5344CB8AC3E}">
        <p14:creationId xmlns:p14="http://schemas.microsoft.com/office/powerpoint/2010/main" val="396833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72876"/>
          </a:xfrm>
        </p:spPr>
        <p:txBody>
          <a:bodyPr>
            <a:normAutofit/>
          </a:bodyPr>
          <a:lstStyle/>
          <a:p>
            <a:r>
              <a:rPr lang="en-US" sz="3600" dirty="0"/>
              <a:t>Test runner</a:t>
            </a:r>
          </a:p>
          <a:p>
            <a:pPr lvl="1"/>
            <a:r>
              <a:rPr lang="en-US" sz="3400" dirty="0"/>
              <a:t>A component which </a:t>
            </a:r>
            <a:r>
              <a:rPr lang="en-US" sz="3400" b="1" dirty="0">
                <a:solidFill>
                  <a:schemeClr val="bg1"/>
                </a:solidFill>
              </a:rPr>
              <a:t>sets up the execution</a:t>
            </a:r>
            <a:r>
              <a:rPr lang="en-US" sz="3400" b="1" dirty="0"/>
              <a:t> </a:t>
            </a:r>
            <a:r>
              <a:rPr lang="en-US" sz="3400" dirty="0"/>
              <a:t>of tests and provides the </a:t>
            </a:r>
            <a:r>
              <a:rPr lang="en-US" sz="3400" b="1" dirty="0">
                <a:solidFill>
                  <a:schemeClr val="bg1"/>
                </a:solidFill>
              </a:rPr>
              <a:t>outcome</a:t>
            </a:r>
            <a:r>
              <a:rPr lang="en-US" sz="3400" dirty="0"/>
              <a:t> to the user</a:t>
            </a:r>
            <a:endParaRPr lang="en-US" sz="3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Concepts Behind </a:t>
            </a:r>
            <a:r>
              <a:rPr lang="en-US" dirty="0">
                <a:latin typeface="Consolas" panose="020B0609020204030204" pitchFamily="49" charset="0"/>
              </a:rPr>
              <a:t>unittest</a:t>
            </a:r>
            <a:r>
              <a:rPr lang="en-US" dirty="0"/>
              <a:t>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01000" y="3156764"/>
            <a:ext cx="6525000" cy="3531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 unittest</a:t>
            </a:r>
            <a:endParaRPr lang="en-GB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class SimpleTest(unittest.TestCase):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  def test_upper(self):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      result = 'foo'.upper()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      expected_result = 'FOO'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      self.</a:t>
            </a:r>
            <a:r>
              <a:rPr lang="en-GB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assertEqual</a:t>
            </a:r>
            <a:r>
              <a:rPr lang="en-GB" b="1" noProof="1">
                <a:latin typeface="Consolas" pitchFamily="49" charset="0"/>
                <a:cs typeface="Consolas" pitchFamily="49" charset="0"/>
              </a:rPr>
              <a:t>(result, expected_result)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endParaRPr lang="en-GB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if __name__ == '__main__':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  unittest.main()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6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82875"/>
          </a:xfrm>
        </p:spPr>
        <p:txBody>
          <a:bodyPr>
            <a:normAutofit/>
          </a:bodyPr>
          <a:lstStyle/>
          <a:p>
            <a:r>
              <a:rPr lang="en-US" sz="3600" dirty="0"/>
              <a:t>Run by the following block of code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Results printed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Tests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000" y="1989000"/>
            <a:ext cx="4995000" cy="11208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__name__ == '__main__':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unittest.main()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6000" y="4076589"/>
            <a:ext cx="4995000" cy="1623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----------------------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Ran 1 test in 0.00s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OK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371000" y="5623435"/>
            <a:ext cx="2561771" cy="578882"/>
          </a:xfrm>
          <a:prstGeom prst="wedgeRoundRectCallout">
            <a:avLst>
              <a:gd name="adj1" fmla="val -57136"/>
              <a:gd name="adj2" fmla="val -456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outcome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805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10875"/>
          </a:xfrm>
        </p:spPr>
        <p:txBody>
          <a:bodyPr>
            <a:normAutofit/>
          </a:bodyPr>
          <a:lstStyle/>
          <a:p>
            <a:r>
              <a:rPr lang="en-US" sz="3600" dirty="0"/>
              <a:t>The possible outcomes are</a:t>
            </a:r>
          </a:p>
          <a:p>
            <a:pPr lvl="1"/>
            <a:r>
              <a:rPr lang="en-US" sz="3400" dirty="0"/>
              <a:t>OK – </a:t>
            </a:r>
            <a:r>
              <a:rPr lang="en-US" sz="3400" b="1" dirty="0">
                <a:solidFill>
                  <a:schemeClr val="bg1"/>
                </a:solidFill>
              </a:rPr>
              <a:t>all</a:t>
            </a:r>
            <a:r>
              <a:rPr lang="en-US" sz="3400" dirty="0"/>
              <a:t> tests </a:t>
            </a:r>
            <a:r>
              <a:rPr lang="en-US" sz="3400" b="1" dirty="0">
                <a:solidFill>
                  <a:schemeClr val="bg1"/>
                </a:solidFill>
              </a:rPr>
              <a:t>passed</a:t>
            </a:r>
          </a:p>
          <a:p>
            <a:pPr lvl="1"/>
            <a:r>
              <a:rPr lang="en-US" sz="3400" dirty="0"/>
              <a:t>FAIL – </a:t>
            </a:r>
            <a:r>
              <a:rPr lang="en-US" sz="3400" b="1" dirty="0">
                <a:solidFill>
                  <a:schemeClr val="bg1"/>
                </a:solidFill>
              </a:rPr>
              <a:t>one or many</a:t>
            </a:r>
            <a:r>
              <a:rPr lang="en-US" sz="3400" b="1" dirty="0"/>
              <a:t> </a:t>
            </a:r>
            <a:r>
              <a:rPr lang="en-US" sz="3400" dirty="0"/>
              <a:t>tests </a:t>
            </a:r>
            <a:r>
              <a:rPr lang="en-US" sz="3400" b="1" dirty="0">
                <a:solidFill>
                  <a:schemeClr val="bg1"/>
                </a:solidFill>
              </a:rPr>
              <a:t>failed</a:t>
            </a:r>
            <a:r>
              <a:rPr lang="en-US" sz="3400" dirty="0"/>
              <a:t> and an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AssertionError</a:t>
            </a:r>
            <a:r>
              <a:rPr lang="en-US" sz="3400" dirty="0"/>
              <a:t> exception is raised</a:t>
            </a:r>
          </a:p>
          <a:p>
            <a:pPr lvl="1"/>
            <a:r>
              <a:rPr lang="en-US" sz="3400" dirty="0"/>
              <a:t>ERROR – the tests raised an exception </a:t>
            </a:r>
            <a:r>
              <a:rPr lang="en-US" sz="3400" b="1" dirty="0">
                <a:solidFill>
                  <a:schemeClr val="bg1"/>
                </a:solidFill>
              </a:rPr>
              <a:t>other than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AssertionError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Tests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990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10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unittest.TestCase</a:t>
            </a:r>
            <a:r>
              <a:rPr lang="en-US" sz="3600" dirty="0"/>
              <a:t> – create test cases by </a:t>
            </a:r>
            <a:r>
              <a:rPr lang="en-US" sz="3600" b="1" dirty="0">
                <a:solidFill>
                  <a:schemeClr val="bg1"/>
                </a:solidFill>
              </a:rPr>
              <a:t>subclassing</a:t>
            </a:r>
            <a:r>
              <a:rPr lang="en-US" sz="3600" dirty="0"/>
              <a:t> it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assertEqual() /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assertNotEqual()</a:t>
            </a:r>
            <a:r>
              <a:rPr lang="en-US" sz="3600" b="1" dirty="0"/>
              <a:t> </a:t>
            </a:r>
            <a:r>
              <a:rPr lang="en-US" sz="3600" dirty="0"/>
              <a:t>– </a:t>
            </a:r>
            <a:r>
              <a:rPr lang="en-GB" sz="3600" dirty="0"/>
              <a:t>tests that the two arguments are </a:t>
            </a:r>
            <a:r>
              <a:rPr lang="en-GB" sz="3600" b="1" dirty="0">
                <a:solidFill>
                  <a:schemeClr val="bg1"/>
                </a:solidFill>
              </a:rPr>
              <a:t>equal</a:t>
            </a:r>
            <a:r>
              <a:rPr lang="en-GB" sz="3600" dirty="0"/>
              <a:t>/</a:t>
            </a:r>
            <a:r>
              <a:rPr lang="en-GB" sz="3600" b="1" dirty="0">
                <a:solidFill>
                  <a:schemeClr val="bg1"/>
                </a:solidFill>
              </a:rPr>
              <a:t>unequal</a:t>
            </a:r>
            <a:r>
              <a:rPr lang="en-GB" sz="3600" dirty="0"/>
              <a:t>  in value</a:t>
            </a:r>
            <a:endParaRPr lang="bg-BG" sz="3600" dirty="0"/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assertTrue()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assertFalse()</a:t>
            </a:r>
            <a:r>
              <a:rPr lang="en-US" sz="3600" b="1" dirty="0"/>
              <a:t> </a:t>
            </a:r>
            <a:r>
              <a:rPr lang="en-US" sz="3600" dirty="0"/>
              <a:t>– </a:t>
            </a:r>
            <a:r>
              <a:rPr lang="en-GB" sz="3600" dirty="0"/>
              <a:t>tests that the argument has a Boolean value of </a:t>
            </a:r>
            <a:r>
              <a:rPr lang="en-GB" sz="3600" b="1" dirty="0">
                <a:solidFill>
                  <a:schemeClr val="bg1"/>
                </a:solidFill>
              </a:rPr>
              <a:t>True</a:t>
            </a:r>
            <a:r>
              <a:rPr lang="en-GB" sz="3600" dirty="0"/>
              <a:t>/</a:t>
            </a:r>
            <a:r>
              <a:rPr lang="en-GB" sz="3600" b="1" dirty="0">
                <a:solidFill>
                  <a:schemeClr val="bg1"/>
                </a:solidFill>
              </a:rPr>
              <a:t>False</a:t>
            </a:r>
          </a:p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assertIn() / assertNotIn()</a:t>
            </a:r>
            <a:r>
              <a:rPr lang="en-GB" sz="3600" b="1" dirty="0"/>
              <a:t> </a:t>
            </a:r>
            <a:r>
              <a:rPr lang="en-US" sz="3600" dirty="0"/>
              <a:t>–</a:t>
            </a:r>
            <a:r>
              <a:rPr lang="en-GB" sz="3600" b="1" dirty="0"/>
              <a:t> </a:t>
            </a:r>
            <a:r>
              <a:rPr lang="en-GB" sz="3600" dirty="0"/>
              <a:t>tests that the first argument </a:t>
            </a:r>
            <a:r>
              <a:rPr lang="en-GB" sz="3600" b="1" dirty="0">
                <a:solidFill>
                  <a:schemeClr val="bg1"/>
                </a:solidFill>
              </a:rPr>
              <a:t>is in</a:t>
            </a:r>
            <a:r>
              <a:rPr lang="en-GB" sz="3600" b="1" dirty="0"/>
              <a:t> </a:t>
            </a:r>
            <a:r>
              <a:rPr lang="en-GB" sz="3600" dirty="0"/>
              <a:t>/ </a:t>
            </a:r>
            <a:r>
              <a:rPr lang="en-GB" sz="3600" b="1" dirty="0">
                <a:solidFill>
                  <a:schemeClr val="bg1"/>
                </a:solidFill>
              </a:rPr>
              <a:t>is not in</a:t>
            </a:r>
            <a:r>
              <a:rPr lang="en-GB" sz="3600" dirty="0"/>
              <a:t> the second</a:t>
            </a:r>
            <a:endParaRPr lang="en-US" sz="3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Unittest Terms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793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assertRaises()</a:t>
            </a:r>
            <a:r>
              <a:rPr lang="en-US" sz="3600" b="1" dirty="0"/>
              <a:t> </a:t>
            </a:r>
            <a:r>
              <a:rPr lang="en-US" sz="3600" dirty="0"/>
              <a:t>– </a:t>
            </a:r>
            <a:r>
              <a:rPr lang="en-US" sz="3600" b="1" dirty="0">
                <a:solidFill>
                  <a:schemeClr val="bg1"/>
                </a:solidFill>
              </a:rPr>
              <a:t>raises</a:t>
            </a:r>
            <a:r>
              <a:rPr lang="en-US" sz="3600" dirty="0"/>
              <a:t> a specific </a:t>
            </a:r>
            <a:r>
              <a:rPr lang="en-US" sz="3600" b="1" dirty="0">
                <a:solidFill>
                  <a:schemeClr val="bg1"/>
                </a:solidFill>
              </a:rPr>
              <a:t>exception</a:t>
            </a:r>
            <a:endParaRPr lang="bg-BG" sz="36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unittest.main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b="1" dirty="0">
                <a:latin typeface="Consolas" panose="020B0609020204030204" pitchFamily="49" charset="0"/>
              </a:rPr>
              <a:t> </a:t>
            </a:r>
            <a:r>
              <a:rPr lang="en-US" sz="3600" dirty="0"/>
              <a:t>– provides a command-line </a:t>
            </a:r>
            <a:r>
              <a:rPr lang="en-US" sz="3600" b="1" dirty="0">
                <a:solidFill>
                  <a:schemeClr val="bg1"/>
                </a:solidFill>
              </a:rPr>
              <a:t>interface</a:t>
            </a:r>
            <a:r>
              <a:rPr lang="en-US" sz="3600" dirty="0"/>
              <a:t> to the test script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setUp()</a:t>
            </a:r>
            <a:r>
              <a:rPr lang="en-US" sz="3600" b="1" dirty="0">
                <a:latin typeface="Consolas" panose="020B0609020204030204" pitchFamily="49" charset="0"/>
              </a:rPr>
              <a:t> </a:t>
            </a:r>
            <a:r>
              <a:rPr lang="en-US" sz="3600" dirty="0"/>
              <a:t>– prepares the </a:t>
            </a:r>
            <a:r>
              <a:rPr lang="en-US" sz="3600" b="1" dirty="0">
                <a:solidFill>
                  <a:schemeClr val="bg1"/>
                </a:solidFill>
              </a:rPr>
              <a:t>test fixture</a:t>
            </a:r>
          </a:p>
          <a:p>
            <a:pPr lvl="1"/>
            <a:r>
              <a:rPr lang="en-US" sz="3400" dirty="0"/>
              <a:t>The method is called </a:t>
            </a:r>
            <a:r>
              <a:rPr lang="en-US" sz="3400" b="1" dirty="0">
                <a:solidFill>
                  <a:schemeClr val="bg1"/>
                </a:solidFill>
              </a:rPr>
              <a:t>immediately before</a:t>
            </a:r>
            <a:r>
              <a:rPr lang="en-US" sz="3400" b="1" dirty="0"/>
              <a:t> </a:t>
            </a:r>
            <a:r>
              <a:rPr lang="en-US" sz="3400" dirty="0"/>
              <a:t>the test method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Unittest Terms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6965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What is Testing?</a:t>
            </a:r>
          </a:p>
          <a:p>
            <a:r>
              <a:rPr lang="en-GB" dirty="0"/>
              <a:t>What is Unit Testing?</a:t>
            </a:r>
          </a:p>
          <a:p>
            <a:r>
              <a:rPr lang="en-GB" dirty="0"/>
              <a:t>Unit Testing Basics</a:t>
            </a:r>
          </a:p>
          <a:p>
            <a:pPr lvl="1"/>
            <a:r>
              <a:rPr lang="en-GB" dirty="0"/>
              <a:t>3A Pattern</a:t>
            </a:r>
          </a:p>
          <a:p>
            <a:pPr lvl="1"/>
            <a:r>
              <a:rPr lang="en-GB" dirty="0"/>
              <a:t>Good Practices</a:t>
            </a:r>
          </a:p>
          <a:p>
            <a:r>
              <a:rPr lang="en-GB" dirty="0"/>
              <a:t>Unit Testing Framework – unittest</a:t>
            </a:r>
          </a:p>
          <a:p>
            <a:r>
              <a:rPr lang="en-GB" noProof="1"/>
              <a:t>Mocking</a:t>
            </a:r>
            <a:endParaRPr lang="en-US" noProof="1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7E31A9-3CC0-43CF-9754-A2119AF65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If we have a class Person with methods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get_full_name()</a:t>
            </a:r>
            <a:r>
              <a:rPr lang="en-GB" sz="3600" dirty="0"/>
              <a:t> and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get_info()</a:t>
            </a:r>
            <a:r>
              <a:rPr lang="en-GB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Example (1)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C660E-69FE-49CB-AB6C-3BD464A66D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2484000"/>
            <a:ext cx="10949531" cy="3758117"/>
          </a:xfrm>
        </p:spPr>
        <p:txBody>
          <a:bodyPr/>
          <a:lstStyle/>
          <a:p>
            <a:r>
              <a:rPr lang="en-GB" sz="2000" dirty="0"/>
              <a:t>class Person:</a:t>
            </a:r>
          </a:p>
          <a:p>
            <a:r>
              <a:rPr lang="en-GB" sz="2000" dirty="0"/>
              <a:t>    def __init__(self, first_name, last_name, age):</a:t>
            </a:r>
          </a:p>
          <a:p>
            <a:r>
              <a:rPr lang="en-GB" sz="2000" dirty="0"/>
              <a:t>        self.first_name = first_name</a:t>
            </a:r>
          </a:p>
          <a:p>
            <a:r>
              <a:rPr lang="en-GB" sz="2000" dirty="0"/>
              <a:t>        self.last_name = last_name</a:t>
            </a:r>
          </a:p>
          <a:p>
            <a:r>
              <a:rPr lang="en-GB" sz="2000" dirty="0"/>
              <a:t>        self.age = age</a:t>
            </a:r>
          </a:p>
          <a:p>
            <a:endParaRPr lang="en-GB" sz="2000" dirty="0"/>
          </a:p>
          <a:p>
            <a:r>
              <a:rPr lang="en-GB" sz="2000" dirty="0"/>
              <a:t>    def </a:t>
            </a:r>
            <a:r>
              <a:rPr lang="en-GB" sz="2000" dirty="0">
                <a:solidFill>
                  <a:schemeClr val="bg1"/>
                </a:solidFill>
              </a:rPr>
              <a:t>get_full_name</a:t>
            </a:r>
            <a:r>
              <a:rPr lang="en-GB" sz="2000" dirty="0"/>
              <a:t>(self):</a:t>
            </a:r>
          </a:p>
          <a:p>
            <a:r>
              <a:rPr lang="en-GB" sz="2000" dirty="0"/>
              <a:t>        return f'{self.first_name} {self.last_name}'</a:t>
            </a:r>
          </a:p>
          <a:p>
            <a:endParaRPr lang="en-GB" sz="2000" dirty="0"/>
          </a:p>
          <a:p>
            <a:r>
              <a:rPr lang="en-GB" sz="2000" dirty="0"/>
              <a:t>    def </a:t>
            </a:r>
            <a:r>
              <a:rPr lang="en-GB" sz="2000" dirty="0">
                <a:solidFill>
                  <a:schemeClr val="bg1"/>
                </a:solidFill>
              </a:rPr>
              <a:t>get_info</a:t>
            </a:r>
            <a:r>
              <a:rPr lang="en-GB" sz="2000" dirty="0"/>
              <a:t>(self):</a:t>
            </a:r>
          </a:p>
          <a:p>
            <a:r>
              <a:rPr lang="en-GB" sz="2000" dirty="0"/>
              <a:t>        return f'{self.first_name} {self.last_name} is {self.age} years old'</a:t>
            </a:r>
          </a:p>
        </p:txBody>
      </p:sp>
    </p:spTree>
    <p:extLst>
      <p:ext uri="{BB962C8B-B14F-4D97-AF65-F5344CB8AC3E}">
        <p14:creationId xmlns:p14="http://schemas.microsoft.com/office/powerpoint/2010/main" val="12904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7E31A9-3CC0-43CF-9754-A2119AF65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665594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We can test both methods using the code below: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Example (2)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C660E-69FE-49CB-AB6C-3BD464A66D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66001" y="1795671"/>
            <a:ext cx="6660000" cy="4859829"/>
          </a:xfrm>
        </p:spPr>
        <p:txBody>
          <a:bodyPr/>
          <a:lstStyle/>
          <a:p>
            <a:r>
              <a:rPr lang="en-GB" sz="1600" dirty="0">
                <a:solidFill>
                  <a:schemeClr val="bg1"/>
                </a:solidFill>
              </a:rPr>
              <a:t>import</a:t>
            </a:r>
            <a:r>
              <a:rPr lang="en-GB" sz="1600" dirty="0"/>
              <a:t> unittest</a:t>
            </a:r>
          </a:p>
          <a:p>
            <a:endParaRPr lang="en-GB" sz="1600" dirty="0"/>
          </a:p>
          <a:p>
            <a:r>
              <a:rPr lang="en-GB" sz="1600" dirty="0"/>
              <a:t>class PersonTests(</a:t>
            </a:r>
            <a:r>
              <a:rPr lang="en-GB" sz="1600" dirty="0">
                <a:solidFill>
                  <a:schemeClr val="bg1"/>
                </a:solidFill>
              </a:rPr>
              <a:t>unittest.TestCase</a:t>
            </a:r>
            <a:r>
              <a:rPr lang="en-GB" sz="1600" dirty="0"/>
              <a:t>):</a:t>
            </a:r>
          </a:p>
          <a:p>
            <a:r>
              <a:rPr lang="en-GB" sz="1600" dirty="0"/>
              <a:t>    def </a:t>
            </a:r>
            <a:r>
              <a:rPr lang="en-GB" sz="1600" dirty="0">
                <a:solidFill>
                  <a:schemeClr val="bg1"/>
                </a:solidFill>
              </a:rPr>
              <a:t>setUp</a:t>
            </a:r>
            <a:r>
              <a:rPr lang="en-GB" sz="1600" dirty="0"/>
              <a:t>(self):</a:t>
            </a:r>
          </a:p>
          <a:p>
            <a:r>
              <a:rPr lang="en-GB" sz="1600" dirty="0"/>
              <a:t>        self.person = Person("Luc", "Peterson", 25)</a:t>
            </a:r>
          </a:p>
          <a:p>
            <a:endParaRPr lang="en-GB" sz="1600" dirty="0"/>
          </a:p>
          <a:p>
            <a:r>
              <a:rPr lang="en-GB" sz="1600" dirty="0"/>
              <a:t>    def test_get_full_name(self):</a:t>
            </a:r>
          </a:p>
          <a:p>
            <a:r>
              <a:rPr lang="en-GB" sz="1600" dirty="0"/>
              <a:t>        result = self.person.get_full_name()</a:t>
            </a:r>
          </a:p>
          <a:p>
            <a:r>
              <a:rPr lang="en-GB" sz="1600" dirty="0"/>
              <a:t>        expected_result = "Luc Peterson"</a:t>
            </a:r>
          </a:p>
          <a:p>
            <a:r>
              <a:rPr lang="en-GB" sz="1600" dirty="0"/>
              <a:t>        self.assertEqual(result, expected_result)</a:t>
            </a:r>
          </a:p>
          <a:p>
            <a:endParaRPr lang="en-GB" sz="1600" dirty="0"/>
          </a:p>
          <a:p>
            <a:r>
              <a:rPr lang="en-GB" sz="1600" dirty="0"/>
              <a:t>    def test_get_info(self):</a:t>
            </a:r>
          </a:p>
          <a:p>
            <a:r>
              <a:rPr lang="en-GB" sz="1600" dirty="0"/>
              <a:t>        result = self.person.get_info()</a:t>
            </a:r>
          </a:p>
          <a:p>
            <a:r>
              <a:rPr lang="en-GB" sz="1600" dirty="0"/>
              <a:t>        expected_result = "Luc Peterson is 25 years old"</a:t>
            </a:r>
          </a:p>
          <a:p>
            <a:r>
              <a:rPr lang="en-GB" sz="1600" dirty="0"/>
              <a:t>        self.assertEqual(result, expected_result)</a:t>
            </a:r>
          </a:p>
          <a:p>
            <a:endParaRPr lang="en-GB" sz="1600" dirty="0"/>
          </a:p>
          <a:p>
            <a:r>
              <a:rPr lang="en-GB" sz="1600" dirty="0"/>
              <a:t>if __name__ == "__main__":</a:t>
            </a:r>
          </a:p>
          <a:p>
            <a:r>
              <a:rPr lang="en-GB" sz="1600" dirty="0"/>
              <a:t>    unittest.main()</a:t>
            </a:r>
          </a:p>
        </p:txBody>
      </p:sp>
    </p:spTree>
    <p:extLst>
      <p:ext uri="{BB962C8B-B14F-4D97-AF65-F5344CB8AC3E}">
        <p14:creationId xmlns:p14="http://schemas.microsoft.com/office/powerpoint/2010/main" val="2580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708F6-BB84-4BCF-A1D5-0795DCEA9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6000" y="1121143"/>
            <a:ext cx="10219234" cy="5546589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Advantages</a:t>
            </a:r>
            <a:r>
              <a:rPr lang="en-GB" sz="3600" dirty="0"/>
              <a:t> to placing the test code in a </a:t>
            </a:r>
            <a:r>
              <a:rPr lang="en-GB" sz="3600" b="1" dirty="0">
                <a:solidFill>
                  <a:schemeClr val="bg1"/>
                </a:solidFill>
              </a:rPr>
              <a:t>separate</a:t>
            </a:r>
            <a:r>
              <a:rPr lang="en-GB" sz="3600" b="1" dirty="0"/>
              <a:t> </a:t>
            </a:r>
            <a:r>
              <a:rPr lang="en-GB" sz="3600" b="1" dirty="0">
                <a:solidFill>
                  <a:schemeClr val="bg1"/>
                </a:solidFill>
              </a:rPr>
              <a:t>module</a:t>
            </a:r>
            <a:r>
              <a:rPr lang="en-GB" sz="36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The test module can be run standalone from the </a:t>
            </a:r>
            <a:r>
              <a:rPr lang="en-GB" sz="3400" b="1" dirty="0">
                <a:solidFill>
                  <a:schemeClr val="bg1"/>
                </a:solidFill>
              </a:rPr>
              <a:t>command line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The test code can more </a:t>
            </a:r>
            <a:r>
              <a:rPr lang="en-GB" sz="3400" b="1" dirty="0">
                <a:solidFill>
                  <a:schemeClr val="bg1"/>
                </a:solidFill>
              </a:rPr>
              <a:t>easily be separated</a:t>
            </a:r>
            <a:r>
              <a:rPr lang="en-GB" sz="3400" b="1" dirty="0"/>
              <a:t> </a:t>
            </a:r>
            <a:r>
              <a:rPr lang="en-GB" sz="3400" dirty="0"/>
              <a:t>from shipped code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Tested code can be </a:t>
            </a:r>
            <a:r>
              <a:rPr lang="en-GB" sz="3400" b="1" dirty="0">
                <a:solidFill>
                  <a:schemeClr val="bg1"/>
                </a:solidFill>
              </a:rPr>
              <a:t>refactored</a:t>
            </a:r>
            <a:r>
              <a:rPr lang="en-GB" sz="3400" dirty="0"/>
              <a:t> more easily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If the testing strategy changes, there is </a:t>
            </a:r>
            <a:r>
              <a:rPr lang="en-GB" sz="3400" b="1" dirty="0">
                <a:solidFill>
                  <a:schemeClr val="bg1"/>
                </a:solidFill>
              </a:rPr>
              <a:t>no need</a:t>
            </a:r>
            <a:r>
              <a:rPr lang="en-GB" sz="3400" b="1" dirty="0"/>
              <a:t> </a:t>
            </a:r>
            <a:r>
              <a:rPr lang="en-GB" sz="3400" dirty="0"/>
              <a:t>to </a:t>
            </a:r>
            <a:r>
              <a:rPr lang="en-GB" sz="3400" b="1" dirty="0">
                <a:solidFill>
                  <a:schemeClr val="bg1"/>
                </a:solidFill>
              </a:rPr>
              <a:t>change the source code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B1E2D-D9A6-4222-B2EC-BB54EFFC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Unittest Modules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6029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6B32CE-FA74-440A-8E5C-7FC28A80D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1FB0048-9AB1-4797-A197-D6D1361946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182439" cy="5502857"/>
          </a:xfrm>
        </p:spPr>
        <p:txBody>
          <a:bodyPr>
            <a:normAutofit/>
          </a:bodyPr>
          <a:lstStyle/>
          <a:p>
            <a:r>
              <a:rPr lang="en-GB" sz="3600" dirty="0"/>
              <a:t>Testing the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class Person</a:t>
            </a:r>
            <a:r>
              <a:rPr lang="en-GB" sz="3600" b="1" dirty="0"/>
              <a:t> </a:t>
            </a:r>
            <a:r>
              <a:rPr lang="en-GB" sz="3600" dirty="0"/>
              <a:t>from previous example:</a:t>
            </a:r>
          </a:p>
          <a:p>
            <a:pPr lvl="1"/>
            <a:r>
              <a:rPr lang="en-GB" sz="3400" dirty="0"/>
              <a:t>Create the </a:t>
            </a:r>
            <a:r>
              <a:rPr lang="en-GB" sz="3400" dirty="0" smtClean="0"/>
              <a:t>tests</a:t>
            </a:r>
            <a:br>
              <a:rPr lang="en-GB" sz="3400" dirty="0" smtClean="0"/>
            </a:br>
            <a:r>
              <a:rPr lang="en-GB" sz="3400" dirty="0" smtClean="0"/>
              <a:t>in </a:t>
            </a:r>
            <a:r>
              <a:rPr lang="en-GB" sz="3400" dirty="0"/>
              <a:t>a separate module</a:t>
            </a:r>
          </a:p>
          <a:p>
            <a:pPr marL="442912" lvl="1" indent="0">
              <a:buNone/>
            </a:pPr>
            <a:endParaRPr lang="en-GB" sz="3400" dirty="0"/>
          </a:p>
          <a:p>
            <a:pPr lvl="1"/>
            <a:r>
              <a:rPr lang="en-GB" sz="3400" dirty="0"/>
              <a:t>Include them in a package in order to be able to make proper imports from the </a:t>
            </a:r>
            <a:r>
              <a:rPr lang="en-GB" sz="3400" dirty="0" smtClean="0"/>
              <a:t>modules</a:t>
            </a:r>
            <a:endParaRPr lang="en-GB" sz="3400" dirty="0"/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48DD489A-E5DF-4AE5-B586-99FA088E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Unittest Modules Example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F97FEF1-3169-43CD-B3FB-B258A2607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000" y="2214000"/>
            <a:ext cx="2981325" cy="1524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DAB0A19-4392-4631-8748-764ADC4C5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000" y="5724000"/>
            <a:ext cx="3876675" cy="733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5821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25E3E5-36C6-481E-A422-3BA06887912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Mocking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ADA6BD-2F56-4DCD-B785-518B535DB01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DFAD9A6-DDCD-4153-884E-0706F83D3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85" y="1134000"/>
            <a:ext cx="3012829" cy="301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9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708F6-BB84-4BCF-A1D5-0795DCEA9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983404"/>
            <a:ext cx="9859234" cy="5684329"/>
          </a:xfrm>
        </p:spPr>
        <p:txBody>
          <a:bodyPr>
            <a:normAutofit fontScale="92500" lnSpcReduction="20000"/>
          </a:bodyPr>
          <a:lstStyle/>
          <a:p>
            <a:r>
              <a:rPr lang="en-US" sz="3900" dirty="0"/>
              <a:t>In simple English, Mocking is make a </a:t>
            </a:r>
            <a:r>
              <a:rPr lang="en-US" sz="3900" b="1" dirty="0">
                <a:solidFill>
                  <a:schemeClr val="bg1"/>
                </a:solidFill>
              </a:rPr>
              <a:t>replica</a:t>
            </a:r>
            <a:r>
              <a:rPr lang="en-US" sz="3900" dirty="0"/>
              <a:t> or </a:t>
            </a:r>
            <a:r>
              <a:rPr lang="en-US" sz="3900" b="1" dirty="0">
                <a:solidFill>
                  <a:schemeClr val="bg1"/>
                </a:solidFill>
              </a:rPr>
              <a:t>imitation</a:t>
            </a:r>
            <a:r>
              <a:rPr lang="en-US" sz="3900" dirty="0"/>
              <a:t> of something</a:t>
            </a:r>
          </a:p>
          <a:p>
            <a:r>
              <a:rPr lang="en-US" sz="3900" dirty="0"/>
              <a:t>In programming an object that you want to test may have </a:t>
            </a:r>
            <a:r>
              <a:rPr lang="en-US" sz="3900" b="1" dirty="0">
                <a:solidFill>
                  <a:schemeClr val="bg1"/>
                </a:solidFill>
              </a:rPr>
              <a:t>dependencies</a:t>
            </a:r>
            <a:r>
              <a:rPr lang="en-US" sz="3900" dirty="0"/>
              <a:t> on </a:t>
            </a:r>
            <a:r>
              <a:rPr lang="en-US" sz="3900" b="1" dirty="0">
                <a:solidFill>
                  <a:schemeClr val="bg1"/>
                </a:solidFill>
              </a:rPr>
              <a:t>other complex objects</a:t>
            </a:r>
          </a:p>
          <a:p>
            <a:pPr>
              <a:lnSpc>
                <a:spcPct val="100000"/>
              </a:lnSpc>
            </a:pPr>
            <a:r>
              <a:rPr lang="en-US" sz="3900" dirty="0"/>
              <a:t>Used to:</a:t>
            </a:r>
          </a:p>
          <a:p>
            <a:pPr lvl="1"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simulate</a:t>
            </a:r>
            <a:r>
              <a:rPr lang="en-US" sz="3700" dirty="0"/>
              <a:t> the behavior of the real objects</a:t>
            </a:r>
          </a:p>
          <a:p>
            <a:pPr lvl="1"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isolate</a:t>
            </a:r>
            <a:r>
              <a:rPr lang="en-US" sz="3700" dirty="0"/>
              <a:t> the behavior of an object</a:t>
            </a:r>
          </a:p>
          <a:p>
            <a:pPr>
              <a:lnSpc>
                <a:spcPct val="100000"/>
              </a:lnSpc>
            </a:pPr>
            <a:r>
              <a:rPr lang="en-US" sz="3900" dirty="0"/>
              <a:t>Based on the </a:t>
            </a:r>
            <a:r>
              <a:rPr lang="en-US" sz="3900" b="1" dirty="0">
                <a:solidFill>
                  <a:schemeClr val="bg1"/>
                </a:solidFill>
              </a:rPr>
              <a:t>'action -&gt; assertion'</a:t>
            </a:r>
            <a:r>
              <a:rPr lang="en-US" sz="3900" dirty="0"/>
              <a:t> pattern</a:t>
            </a:r>
          </a:p>
          <a:p>
            <a:pPr>
              <a:lnSpc>
                <a:spcPct val="100000"/>
              </a:lnSpc>
            </a:pPr>
            <a:r>
              <a:rPr lang="en-US" sz="3900" dirty="0"/>
              <a:t>Designed for use with </a:t>
            </a:r>
            <a:r>
              <a:rPr lang="en-US" sz="3900" b="1" dirty="0">
                <a:solidFill>
                  <a:schemeClr val="bg1"/>
                </a:solidFill>
              </a:rPr>
              <a:t>unittest</a:t>
            </a:r>
            <a:endParaRPr lang="en-GB" sz="39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B1E2D-D9A6-4222-B2EC-BB54EFFC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Mocking?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226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F4FFFA-82A3-45BC-BB85-CF712055D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983AA8-F495-4B82-960B-E6667D7B11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7626" y="1121143"/>
            <a:ext cx="10148373" cy="5457857"/>
          </a:xfrm>
        </p:spPr>
        <p:txBody>
          <a:bodyPr>
            <a:normAutofit/>
          </a:bodyPr>
          <a:lstStyle/>
          <a:p>
            <a:r>
              <a:rPr lang="en-US" sz="3600" dirty="0"/>
              <a:t>In unit testing we want to test methods of one class in </a:t>
            </a:r>
            <a:r>
              <a:rPr lang="en-US" sz="3600" b="1" dirty="0">
                <a:solidFill>
                  <a:schemeClr val="bg1"/>
                </a:solidFill>
              </a:rPr>
              <a:t>isolation</a:t>
            </a:r>
            <a:r>
              <a:rPr lang="en-US" sz="3600" dirty="0"/>
              <a:t>, but classes are </a:t>
            </a:r>
            <a:r>
              <a:rPr lang="en-US" sz="3600" b="1" dirty="0">
                <a:solidFill>
                  <a:schemeClr val="bg1"/>
                </a:solidFill>
              </a:rPr>
              <a:t>not isolated</a:t>
            </a:r>
          </a:p>
          <a:p>
            <a:r>
              <a:rPr lang="en-US" sz="3600" dirty="0"/>
              <a:t>They are using </a:t>
            </a:r>
            <a:r>
              <a:rPr lang="en-US" sz="3600" b="1" dirty="0">
                <a:solidFill>
                  <a:schemeClr val="bg1"/>
                </a:solidFill>
              </a:rPr>
              <a:t>services</a:t>
            </a:r>
            <a:r>
              <a:rPr lang="en-US" sz="3600" b="1" dirty="0"/>
              <a:t>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methods</a:t>
            </a:r>
            <a:r>
              <a:rPr lang="en-US" sz="3600" dirty="0"/>
              <a:t> from other classes</a:t>
            </a:r>
          </a:p>
          <a:p>
            <a:r>
              <a:rPr lang="en-US" sz="3600" dirty="0"/>
              <a:t>We mock the services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and </a:t>
            </a:r>
            <a:r>
              <a:rPr lang="en-US" sz="3600" dirty="0"/>
              <a:t>methods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from </a:t>
            </a:r>
            <a:r>
              <a:rPr lang="en-US" sz="3600" dirty="0"/>
              <a:t>other classes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and </a:t>
            </a:r>
            <a:r>
              <a:rPr lang="en-US" sz="3600" dirty="0"/>
              <a:t>simulate the real behavior</a:t>
            </a:r>
            <a:endParaRPr lang="bg-BG" sz="3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86D6B0-518F-443B-8683-45F71B38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Example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6C62DB-EC26-43E8-BD7F-680130A15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000" y="3384000"/>
            <a:ext cx="3607560" cy="238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9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179" y="1120913"/>
            <a:ext cx="2157641" cy="302069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Unit Testing Best Practices</a:t>
            </a:r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How to Write Good Tests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925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Assertions can </a:t>
            </a:r>
            <a:r>
              <a:rPr lang="en-US" sz="3600" b="1" dirty="0">
                <a:solidFill>
                  <a:schemeClr val="bg1"/>
                </a:solidFill>
              </a:rPr>
              <a:t>show messages</a:t>
            </a:r>
          </a:p>
          <a:p>
            <a:pPr lvl="1"/>
            <a:r>
              <a:rPr lang="en-US" sz="3400" dirty="0"/>
              <a:t>Helps with </a:t>
            </a:r>
            <a:r>
              <a:rPr lang="en-US" sz="3400" b="1" dirty="0">
                <a:solidFill>
                  <a:schemeClr val="bg1"/>
                </a:solidFill>
              </a:rPr>
              <a:t>diagnostics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Assertion Messages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56000" y="2678561"/>
            <a:ext cx="10552500" cy="2249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def test_get_info(self):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  result = self.person.get_info()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  expected_result = "Luc Peterson is 25 years old"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  self.assertEqual(result, expected_result)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055313" y="2678561"/>
            <a:ext cx="2561771" cy="1055608"/>
          </a:xfrm>
          <a:prstGeom prst="wedgeRoundRectCallout">
            <a:avLst>
              <a:gd name="adj1" fmla="val -33765"/>
              <a:gd name="adj2" fmla="val 627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Assertion message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229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DRY: Don't Repeat Yourself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1000" y="1404000"/>
            <a:ext cx="10572797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class DogTests(unittest.TestCase):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def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(self):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    self.dog = Dog("Pug", 4)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6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def test_init(self):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    self.assertEqual(self.dog.species, "Pug")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    self.assertEqual(self.dog.age, 4)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6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def test_get_full_info(self):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    result = self.dog.get_full_info()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    expected_result = "Dog: Pug, 4 years old"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    self.assertEqual(result, expected_result)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861000" y="1989000"/>
            <a:ext cx="2700000" cy="1055608"/>
          </a:xfrm>
          <a:prstGeom prst="wedgeRoundRectCallout">
            <a:avLst>
              <a:gd name="adj1" fmla="val -61024"/>
              <a:gd name="adj2" fmla="val -136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Executes before each test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581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python-advanced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80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Test names</a:t>
            </a:r>
          </a:p>
          <a:p>
            <a:pPr lvl="1"/>
            <a:r>
              <a:rPr lang="en-US" sz="3400" dirty="0"/>
              <a:t>Should use </a:t>
            </a:r>
            <a:r>
              <a:rPr lang="en-US" sz="3400" b="1" dirty="0">
                <a:solidFill>
                  <a:schemeClr val="bg1"/>
                </a:solidFill>
              </a:rPr>
              <a:t>business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domain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terminology</a:t>
            </a:r>
          </a:p>
          <a:p>
            <a:pPr lvl="1"/>
            <a:r>
              <a:rPr lang="en-US" sz="3400" dirty="0"/>
              <a:t>Should be </a:t>
            </a:r>
            <a:r>
              <a:rPr lang="en-US" sz="3400" b="1" dirty="0">
                <a:solidFill>
                  <a:schemeClr val="bg1"/>
                </a:solidFill>
              </a:rPr>
              <a:t>descriptive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readable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Tests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81408" y="5175482"/>
            <a:ext cx="10945598" cy="10593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test_deposit_Xleva_should_increase_balance_with_Xleva(self): …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test_deposit_negativeLeva__should_not_increase_balance(self): 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81408" y="3356979"/>
            <a:ext cx="5641739" cy="15312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test_increment_Number(self): …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test_Test1(self): …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testTransfer(self): …</a:t>
            </a:r>
          </a:p>
        </p:txBody>
      </p:sp>
      <p:pic>
        <p:nvPicPr>
          <p:cNvPr id="4098" name="Picture 2" descr="Image result for ti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64" y="5372555"/>
            <a:ext cx="665161" cy="66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x icon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8014" y="3786871"/>
            <a:ext cx="671448" cy="67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13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52" y="1269000"/>
            <a:ext cx="2888095" cy="288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Seven Testing Principles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229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85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Testing is context dependent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is done differently in </a:t>
            </a:r>
            <a:r>
              <a:rPr lang="en-US" sz="3400" b="1" dirty="0">
                <a:solidFill>
                  <a:schemeClr val="bg1"/>
                </a:solidFill>
              </a:rPr>
              <a:t>different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contexts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Example: 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Safety-critical software is tested </a:t>
            </a:r>
            <a:r>
              <a:rPr lang="en-US" sz="3400" b="1" dirty="0">
                <a:solidFill>
                  <a:schemeClr val="bg1"/>
                </a:solidFill>
              </a:rPr>
              <a:t>differently</a:t>
            </a:r>
            <a:r>
              <a:rPr lang="en-US" sz="3400" dirty="0"/>
              <a:t> from an e-commerce site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(1)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74434" y="3791730"/>
            <a:ext cx="3116894" cy="28443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41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Exhaustive testing is </a:t>
            </a:r>
            <a:r>
              <a:rPr lang="en-US" sz="3600" b="1" dirty="0">
                <a:solidFill>
                  <a:schemeClr val="bg1"/>
                </a:solidFill>
              </a:rPr>
              <a:t>impossible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All combinations of inputs and preconditions are usually almost </a:t>
            </a:r>
            <a:r>
              <a:rPr lang="en-US" sz="3400" b="1" dirty="0">
                <a:solidFill>
                  <a:schemeClr val="bg1"/>
                </a:solidFill>
              </a:rPr>
              <a:t>infinite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number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everything is not feasible</a:t>
            </a:r>
          </a:p>
          <a:p>
            <a:pPr lvl="2"/>
            <a:r>
              <a:rPr lang="en-US" sz="3200" dirty="0"/>
              <a:t>Except for trivial cases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Risk analysis and priorities should be used to focus testing </a:t>
            </a:r>
            <a:br>
              <a:rPr lang="en-US" sz="3400" dirty="0"/>
            </a:br>
            <a:r>
              <a:rPr lang="en-US" sz="3400" dirty="0"/>
              <a:t>efforts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(2)</a:t>
            </a:r>
          </a:p>
        </p:txBody>
      </p:sp>
    </p:spTree>
    <p:extLst>
      <p:ext uri="{BB962C8B-B14F-4D97-AF65-F5344CB8AC3E}">
        <p14:creationId xmlns:p14="http://schemas.microsoft.com/office/powerpoint/2010/main" val="27725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310875"/>
          </a:xfrm>
        </p:spPr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Early testing is </a:t>
            </a:r>
            <a:r>
              <a:rPr lang="en-US" sz="3600" b="1" dirty="0">
                <a:solidFill>
                  <a:schemeClr val="bg1"/>
                </a:solidFill>
              </a:rPr>
              <a:t>always preferred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activities shall be started as early as possible </a:t>
            </a:r>
          </a:p>
          <a:p>
            <a:pPr lvl="2"/>
            <a:r>
              <a:rPr lang="en-US" sz="3200" dirty="0"/>
              <a:t>And shall be focused on defined objectives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The later a bug is found – the more it costs!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(3)</a:t>
            </a:r>
          </a:p>
        </p:txBody>
      </p:sp>
      <p:pic>
        <p:nvPicPr>
          <p:cNvPr id="5" name="Picture 4" descr="Software Testi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6000" y="3924000"/>
            <a:ext cx="4075779" cy="2404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69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82875"/>
          </a:xfrm>
        </p:spPr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Defect clustering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effort shall be focused </a:t>
            </a:r>
            <a:r>
              <a:rPr lang="en-US" sz="3400" b="1" dirty="0">
                <a:solidFill>
                  <a:schemeClr val="bg1"/>
                </a:solidFill>
              </a:rPr>
              <a:t>proportionally</a:t>
            </a:r>
            <a:r>
              <a:rPr lang="en-US" sz="3400" dirty="0"/>
              <a:t> </a:t>
            </a:r>
          </a:p>
          <a:p>
            <a:pPr lvl="2"/>
            <a:r>
              <a:rPr lang="en-US" sz="3200" dirty="0"/>
              <a:t>To the expected and later observed defect density of modules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small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number</a:t>
            </a:r>
            <a:r>
              <a:rPr lang="en-US" sz="3400" dirty="0"/>
              <a:t> of modules usually contains </a:t>
            </a:r>
            <a:r>
              <a:rPr lang="en-US" sz="3400" b="1" dirty="0">
                <a:solidFill>
                  <a:schemeClr val="bg1"/>
                </a:solidFill>
              </a:rPr>
              <a:t>most of the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defects</a:t>
            </a:r>
            <a:r>
              <a:rPr lang="en-US" sz="3400" b="1" dirty="0"/>
              <a:t> </a:t>
            </a:r>
            <a:r>
              <a:rPr lang="en-US" sz="3400" dirty="0"/>
              <a:t>discovered</a:t>
            </a:r>
          </a:p>
          <a:p>
            <a:pPr lvl="2"/>
            <a:r>
              <a:rPr lang="en-US" sz="3200" dirty="0"/>
              <a:t>Responsible for most of the operational failures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(4)</a:t>
            </a:r>
          </a:p>
        </p:txBody>
      </p:sp>
    </p:spTree>
    <p:extLst>
      <p:ext uri="{BB962C8B-B14F-4D97-AF65-F5344CB8AC3E}">
        <p14:creationId xmlns:p14="http://schemas.microsoft.com/office/powerpoint/2010/main" val="9743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382875"/>
          </a:xfrm>
        </p:spPr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Pesticide paradox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Same tests repeated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and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again</a:t>
            </a:r>
            <a:r>
              <a:rPr lang="en-US" sz="3400" dirty="0"/>
              <a:t> tend to </a:t>
            </a:r>
            <a:r>
              <a:rPr lang="en-US" sz="3400" b="1" dirty="0">
                <a:solidFill>
                  <a:schemeClr val="bg1"/>
                </a:solidFill>
              </a:rPr>
              <a:t>lose their </a:t>
            </a:r>
            <a:r>
              <a:rPr lang="en-US" sz="3400" dirty="0">
                <a:solidFill>
                  <a:schemeClr val="bg1"/>
                </a:solidFill>
              </a:rPr>
              <a:t/>
            </a:r>
            <a:br>
              <a:rPr lang="en-US" sz="3400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effectiveness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Previously </a:t>
            </a:r>
            <a:r>
              <a:rPr lang="en-US" sz="3400" b="1" dirty="0">
                <a:solidFill>
                  <a:schemeClr val="bg1"/>
                </a:solidFill>
              </a:rPr>
              <a:t>undetected</a:t>
            </a:r>
            <a:r>
              <a:rPr lang="en-US" sz="3400" dirty="0"/>
              <a:t> defects remain </a:t>
            </a:r>
            <a:r>
              <a:rPr lang="en-US" sz="3400" b="1" dirty="0">
                <a:solidFill>
                  <a:schemeClr val="bg1"/>
                </a:solidFill>
              </a:rPr>
              <a:t>undiscovered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New and modified test cases should be developed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(5)</a:t>
            </a:r>
          </a:p>
        </p:txBody>
      </p:sp>
    </p:spTree>
    <p:extLst>
      <p:ext uri="{BB962C8B-B14F-4D97-AF65-F5344CB8AC3E}">
        <p14:creationId xmlns:p14="http://schemas.microsoft.com/office/powerpoint/2010/main" val="240840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Testing shows presence of defects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can </a:t>
            </a:r>
            <a:r>
              <a:rPr lang="en-US" sz="3400" b="1" dirty="0">
                <a:solidFill>
                  <a:schemeClr val="bg1"/>
                </a:solidFill>
              </a:rPr>
              <a:t>show that defects are present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Cannot prove that there are no defects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Appropriate testing </a:t>
            </a:r>
            <a:r>
              <a:rPr lang="en-US" sz="3400" b="1" dirty="0">
                <a:solidFill>
                  <a:schemeClr val="bg1"/>
                </a:solidFill>
              </a:rPr>
              <a:t>reduces</a:t>
            </a:r>
            <a:r>
              <a:rPr lang="en-US" sz="3400" dirty="0"/>
              <a:t> the probability for defects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(6)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506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Absence-of-errors fallacy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Finding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fixing</a:t>
            </a:r>
            <a:r>
              <a:rPr lang="en-US" sz="3400" dirty="0"/>
              <a:t> defects itself does not help in these cases:</a:t>
            </a:r>
          </a:p>
          <a:p>
            <a:pPr lvl="2"/>
            <a:r>
              <a:rPr lang="en-US" sz="3200" dirty="0"/>
              <a:t>The system built is unusable</a:t>
            </a:r>
          </a:p>
          <a:p>
            <a:pPr lvl="2"/>
            <a:r>
              <a:rPr lang="en-US" sz="3200" dirty="0"/>
              <a:t>Does not fulfill the user needs and expectations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(7)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273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01172" y="1624495"/>
            <a:ext cx="7907863" cy="4606327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GB" altLang="ja-JP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</a:rPr>
              <a:t>Unit Testing </a:t>
            </a:r>
            <a:r>
              <a:rPr lang="en-GB" altLang="ja-JP" sz="3600" dirty="0">
                <a:solidFill>
                  <a:schemeClr val="bg2"/>
                </a:solidFill>
                <a:latin typeface="+mn-ea"/>
              </a:rPr>
              <a:t>helps us build solid code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GB" altLang="ja-JP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</a:rPr>
              <a:t>Structure</a:t>
            </a:r>
            <a:r>
              <a:rPr lang="ja-JP" altLang="en-GB" sz="36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ja-JP" sz="3600" dirty="0">
                <a:solidFill>
                  <a:schemeClr val="bg2"/>
                </a:solidFill>
                <a:latin typeface="+mn-ea"/>
              </a:rPr>
              <a:t>your unit tests – </a:t>
            </a:r>
            <a:r>
              <a:rPr lang="en-GB" altLang="ja-JP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</a:rPr>
              <a:t>3A Pattern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GB" altLang="ja-JP" sz="3600" dirty="0">
                <a:solidFill>
                  <a:schemeClr val="bg2"/>
                </a:solidFill>
                <a:latin typeface="+mn-ea"/>
              </a:rPr>
              <a:t>Use different </a:t>
            </a:r>
            <a:r>
              <a:rPr lang="en-GB" altLang="ja-JP" sz="3600" b="1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</a:rPr>
              <a:t>assertions </a:t>
            </a:r>
            <a:r>
              <a:rPr lang="en-GB" altLang="ja-JP" sz="3600" dirty="0" smtClean="0">
                <a:solidFill>
                  <a:schemeClr val="bg2"/>
                </a:solidFill>
                <a:latin typeface="+mn-ea"/>
              </a:rPr>
              <a:t>depending on </a:t>
            </a:r>
            <a:r>
              <a:rPr lang="en-GB" altLang="ja-JP" sz="3600" dirty="0">
                <a:solidFill>
                  <a:schemeClr val="bg2"/>
                </a:solidFill>
                <a:latin typeface="+mn-ea"/>
              </a:rPr>
              <a:t>the situation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GB" altLang="ja-JP" sz="3600" dirty="0">
                <a:solidFill>
                  <a:schemeClr val="bg2"/>
                </a:solidFill>
                <a:latin typeface="+mn-ea"/>
              </a:rPr>
              <a:t>Concepts behind the </a:t>
            </a:r>
            <a:r>
              <a:rPr lang="en-GB" altLang="ja-JP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</a:rPr>
              <a:t>unittest framework</a:t>
            </a:r>
            <a:endParaRPr lang="ja-JP" altLang="en-GB" sz="3600" b="1" dirty="0">
              <a:solidFill>
                <a:schemeClr val="bg1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376" y="1150460"/>
            <a:ext cx="2695826" cy="2695826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What is Testing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2854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983404"/>
            <a:ext cx="9859234" cy="577559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The first level of </a:t>
            </a:r>
            <a:r>
              <a:rPr lang="en-US" sz="3600" b="1" dirty="0">
                <a:solidFill>
                  <a:schemeClr val="bg1"/>
                </a:solidFill>
              </a:rPr>
              <a:t>software testing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The smallest </a:t>
            </a:r>
            <a:r>
              <a:rPr lang="en-US" sz="3400" b="1" dirty="0">
                <a:solidFill>
                  <a:schemeClr val="bg1"/>
                </a:solidFill>
              </a:rPr>
              <a:t>testable</a:t>
            </a:r>
            <a:r>
              <a:rPr lang="en-US" sz="3400" dirty="0"/>
              <a:t> parts of a software are tested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Validates that each unit of the software </a:t>
            </a:r>
            <a:r>
              <a:rPr lang="en-US" sz="3600" b="1" dirty="0">
                <a:solidFill>
                  <a:schemeClr val="bg1"/>
                </a:solidFill>
              </a:rPr>
              <a:t>performs as designed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Types of testing: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unit</a:t>
            </a:r>
            <a:r>
              <a:rPr lang="en-US" sz="3400" dirty="0"/>
              <a:t> testing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integration</a:t>
            </a:r>
            <a:r>
              <a:rPr lang="en-US" sz="3400" dirty="0"/>
              <a:t> testing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system</a:t>
            </a:r>
            <a:r>
              <a:rPr lang="en-US" sz="3400" dirty="0"/>
              <a:t> testing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Testing? (1)</a:t>
            </a:r>
          </a:p>
        </p:txBody>
      </p:sp>
    </p:spTree>
    <p:extLst>
      <p:ext uri="{BB962C8B-B14F-4D97-AF65-F5344CB8AC3E}">
        <p14:creationId xmlns:p14="http://schemas.microsoft.com/office/powerpoint/2010/main" val="241860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859234" cy="5502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Testing changes </a:t>
            </a:r>
            <a:r>
              <a:rPr lang="en-US" sz="3600" b="1" dirty="0">
                <a:solidFill>
                  <a:schemeClr val="bg1"/>
                </a:solidFill>
              </a:rPr>
              <a:t>the convention</a:t>
            </a:r>
            <a:r>
              <a:rPr lang="en-US" sz="3600" dirty="0"/>
              <a:t> of writing code: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Less abstract</a:t>
            </a:r>
          </a:p>
          <a:p>
            <a:pPr lvl="1">
              <a:lnSpc>
                <a:spcPct val="100000"/>
              </a:lnSpc>
            </a:pPr>
            <a:r>
              <a:rPr lang="en-GB" sz="3400" dirty="0"/>
              <a:t>Test</a:t>
            </a:r>
            <a:r>
              <a:rPr lang="en-US" sz="3400" dirty="0"/>
              <a:t> specific cases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Triple A</a:t>
            </a:r>
            <a:r>
              <a:rPr lang="en-US" sz="3600" dirty="0"/>
              <a:t> pattern: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Arrange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Act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Assert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Testing? (2)</a:t>
            </a:r>
          </a:p>
        </p:txBody>
      </p:sp>
    </p:spTree>
    <p:extLst>
      <p:ext uri="{BB962C8B-B14F-4D97-AF65-F5344CB8AC3E}">
        <p14:creationId xmlns:p14="http://schemas.microsoft.com/office/powerpoint/2010/main" val="83999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859234" cy="5385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Not </a:t>
            </a:r>
            <a:r>
              <a:rPr lang="en-US" sz="3600" b="1" dirty="0">
                <a:solidFill>
                  <a:schemeClr val="bg1"/>
                </a:solidFill>
              </a:rPr>
              <a:t>structured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Not </a:t>
            </a:r>
            <a:r>
              <a:rPr lang="en-US" sz="3600" b="1" dirty="0">
                <a:solidFill>
                  <a:schemeClr val="bg1"/>
                </a:solidFill>
              </a:rPr>
              <a:t>repeatable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Less </a:t>
            </a:r>
            <a:r>
              <a:rPr lang="en-US" sz="3600" b="1" dirty="0">
                <a:solidFill>
                  <a:schemeClr val="bg1"/>
                </a:solidFill>
              </a:rPr>
              <a:t>accuracy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Not</a:t>
            </a:r>
            <a:r>
              <a:rPr lang="en-US" sz="3600" dirty="0"/>
              <a:t> as </a:t>
            </a:r>
            <a:r>
              <a:rPr lang="en-US" sz="3600" b="1" dirty="0">
                <a:solidFill>
                  <a:schemeClr val="bg1"/>
                </a:solidFill>
              </a:rPr>
              <a:t>easy</a:t>
            </a:r>
            <a:r>
              <a:rPr lang="en-US" sz="3600" dirty="0"/>
              <a:t> as it should be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dirty="0"/>
              <a:t>Requires more </a:t>
            </a:r>
            <a:r>
              <a:rPr lang="en-US" sz="3600" b="1" dirty="0">
                <a:solidFill>
                  <a:schemeClr val="bg1"/>
                </a:solidFill>
              </a:rPr>
              <a:t>time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Drawbacks from Manual Testing</a:t>
            </a:r>
          </a:p>
        </p:txBody>
      </p:sp>
    </p:spTree>
    <p:extLst>
      <p:ext uri="{BB962C8B-B14F-4D97-AF65-F5344CB8AC3E}">
        <p14:creationId xmlns:p14="http://schemas.microsoft.com/office/powerpoint/2010/main" val="306423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10875"/>
          </a:xfrm>
        </p:spPr>
        <p:txBody>
          <a:bodyPr/>
          <a:lstStyle/>
          <a:p>
            <a:r>
              <a:rPr lang="en-US" sz="3600" dirty="0"/>
              <a:t>We need a </a:t>
            </a:r>
            <a:r>
              <a:rPr lang="en-US" sz="3600" b="1" dirty="0">
                <a:solidFill>
                  <a:schemeClr val="bg1"/>
                </a:solidFill>
              </a:rPr>
              <a:t>structured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approach</a:t>
            </a:r>
            <a:r>
              <a:rPr lang="en-US" sz="3600" dirty="0"/>
              <a:t> that:</a:t>
            </a:r>
          </a:p>
          <a:p>
            <a:pPr lvl="1"/>
            <a:r>
              <a:rPr lang="en-US" sz="3400" dirty="0"/>
              <a:t>Allows </a:t>
            </a:r>
            <a:r>
              <a:rPr lang="en-US" sz="3400" b="1" dirty="0">
                <a:solidFill>
                  <a:schemeClr val="bg1"/>
                </a:solidFill>
              </a:rPr>
              <a:t>refactoring</a:t>
            </a:r>
          </a:p>
          <a:p>
            <a:pPr lvl="1"/>
            <a:r>
              <a:rPr lang="en-US" sz="3400" dirty="0"/>
              <a:t>Reduces the </a:t>
            </a:r>
            <a:r>
              <a:rPr lang="en-US" sz="3400" b="1" dirty="0">
                <a:solidFill>
                  <a:schemeClr val="bg1"/>
                </a:solidFill>
              </a:rPr>
              <a:t>cost</a:t>
            </a:r>
            <a:r>
              <a:rPr lang="en-US" sz="3400" b="1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of</a:t>
            </a:r>
            <a:r>
              <a:rPr lang="en-US" sz="3400" b="1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change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Decreases</a:t>
            </a:r>
            <a:r>
              <a:rPr lang="en-US" sz="3400" dirty="0"/>
              <a:t> the number of </a:t>
            </a:r>
            <a:r>
              <a:rPr lang="en-US" sz="3400" b="1" dirty="0">
                <a:solidFill>
                  <a:schemeClr val="bg1"/>
                </a:solidFill>
              </a:rPr>
              <a:t>defects</a:t>
            </a:r>
            <a:r>
              <a:rPr lang="en-US" sz="3400" dirty="0"/>
              <a:t> in the code 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Bonus: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Improves </a:t>
            </a:r>
            <a:r>
              <a:rPr lang="en-US" sz="3400" b="1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Moving Away from Manual Testing</a:t>
            </a:r>
          </a:p>
        </p:txBody>
      </p:sp>
    </p:spTree>
    <p:extLst>
      <p:ext uri="{BB962C8B-B14F-4D97-AF65-F5344CB8AC3E}">
        <p14:creationId xmlns:p14="http://schemas.microsoft.com/office/powerpoint/2010/main" val="275472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3EEF0F-01FB-4834-9E25-CBC606E6247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D1D35C-BF1A-436C-BDDA-90A07D51A06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8" name="Picture 7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DECAA891-BAC7-40CE-8403-6E4A81662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452" y="1269000"/>
            <a:ext cx="2663095" cy="26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0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4FE728-D01D-4837-838D-FA3CED558D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633051-AEC6-4885-8CC9-C0D48C1945FA}">
  <ds:schemaRefs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b1da4528-fe13-414f-b133-a49aeaaa47fa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A855866-E712-4A67-9307-CB2F5A3E00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3771</TotalTime>
  <Words>1679</Words>
  <Application>Microsoft Office PowerPoint</Application>
  <PresentationFormat>Widescreen</PresentationFormat>
  <Paragraphs>329</Paragraphs>
  <Slides>42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Unit Testing</vt:lpstr>
      <vt:lpstr>Table of Contents</vt:lpstr>
      <vt:lpstr>Questions</vt:lpstr>
      <vt:lpstr>Testing</vt:lpstr>
      <vt:lpstr>What is Testing? (1)</vt:lpstr>
      <vt:lpstr>What is Testing? (2)</vt:lpstr>
      <vt:lpstr>Drawbacks from Manual Testing</vt:lpstr>
      <vt:lpstr>Moving Away from Manual Testing</vt:lpstr>
      <vt:lpstr>What is Unit Testing?</vt:lpstr>
      <vt:lpstr>What is Unit Testing?</vt:lpstr>
      <vt:lpstr>Automated Testing</vt:lpstr>
      <vt:lpstr>Unit Testing Framework</vt:lpstr>
      <vt:lpstr>Unit Testing Framework</vt:lpstr>
      <vt:lpstr>Concepts Behind unittest (1)</vt:lpstr>
      <vt:lpstr>Concepts Behind unittest (2)</vt:lpstr>
      <vt:lpstr>Running the Tests (1)</vt:lpstr>
      <vt:lpstr>Running the Tests (2)</vt:lpstr>
      <vt:lpstr>Basic Unittest Terms (1)</vt:lpstr>
      <vt:lpstr>Basic Unittest Terms (2)</vt:lpstr>
      <vt:lpstr>Test Example (1)</vt:lpstr>
      <vt:lpstr>Test Example (2)</vt:lpstr>
      <vt:lpstr>Unittest Modules</vt:lpstr>
      <vt:lpstr>Unittest Modules Example</vt:lpstr>
      <vt:lpstr>Mocking</vt:lpstr>
      <vt:lpstr>What is Mocking?</vt:lpstr>
      <vt:lpstr>Mocking Example</vt:lpstr>
      <vt:lpstr>How to Write Good Tests</vt:lpstr>
      <vt:lpstr>Assertion Messages</vt:lpstr>
      <vt:lpstr>DRY: Don't Repeat Yourself</vt:lpstr>
      <vt:lpstr>Naming Tests</vt:lpstr>
      <vt:lpstr>Seven Testing Principles</vt:lpstr>
      <vt:lpstr>Seven Testing Principles (1)</vt:lpstr>
      <vt:lpstr>Seven Testing Principles (2)</vt:lpstr>
      <vt:lpstr>Seven Testing Principles (3)</vt:lpstr>
      <vt:lpstr>Seven Testing Principles (4)</vt:lpstr>
      <vt:lpstr>Seven Testing Principles (5)</vt:lpstr>
      <vt:lpstr>Seven Testing Principles (6)</vt:lpstr>
      <vt:lpstr>Seven Testing Principles (7)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Unit Testing</dc:title>
  <dc:subject>Python OOP – Practical Training Course @ SoftUni</dc:subject>
  <dc:creator>Software University</dc:creator>
  <cp:keywords>Python OOP; Python;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Software University</cp:lastModifiedBy>
  <cp:revision>166</cp:revision>
  <dcterms:created xsi:type="dcterms:W3CDTF">2018-05-23T13:08:44Z</dcterms:created>
  <dcterms:modified xsi:type="dcterms:W3CDTF">2021-01-07T17:31:52Z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