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409" r:id="rId15"/>
    <p:sldId id="367" r:id="rId16"/>
    <p:sldId id="368" r:id="rId17"/>
    <p:sldId id="369" r:id="rId18"/>
    <p:sldId id="370" r:id="rId19"/>
    <p:sldId id="405" r:id="rId20"/>
    <p:sldId id="406" r:id="rId21"/>
    <p:sldId id="407" r:id="rId22"/>
    <p:sldId id="408" r:id="rId23"/>
    <p:sldId id="410" r:id="rId24"/>
    <p:sldId id="412" r:id="rId25"/>
    <p:sldId id="413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414" r:id="rId51"/>
    <p:sldId id="415" r:id="rId52"/>
    <p:sldId id="416" r:id="rId53"/>
    <p:sldId id="395" r:id="rId54"/>
    <p:sldId id="404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333" r:id="rId63"/>
  </p:sldIdLst>
  <p:sldSz cx="9144000" cy="6858000" type="screen4x3"/>
  <p:notesSz cx="6881813" cy="9296400"/>
  <p:custDataLst>
    <p:tags r:id="rId6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60" d="100"/>
          <a:sy n="60" d="100"/>
        </p:scale>
        <p:origin x="-1524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1345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049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134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0490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850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457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989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4047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1611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95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5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2077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8619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2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552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82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717E2-F682-4F27-A6A3-FE921BACE3F1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8367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193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E7A59-5207-42D2-8324-CFD90D06DCF3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068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392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307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110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604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765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625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3016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sharpfundamentals.telerik.com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nakov.com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hyperlink" Target="http://csharpfundamentals.telerik.com/" TargetMode="External"/><Relationship Id="rId9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35098"/>
            <a:ext cx="8229600" cy="845680"/>
          </a:xfrm>
        </p:spPr>
        <p:txBody>
          <a:bodyPr/>
          <a:lstStyle/>
          <a:p>
            <a:r>
              <a:rPr lang="en-US" sz="4800" dirty="0"/>
              <a:t>Linear Data Structures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101898"/>
            <a:ext cx="8229600" cy="762000"/>
          </a:xfrm>
        </p:spPr>
        <p:txBody>
          <a:bodyPr/>
          <a:lstStyle/>
          <a:p>
            <a:r>
              <a:rPr lang="en-US" dirty="0" smtClean="0"/>
              <a:t>Arrays, Lists</a:t>
            </a:r>
            <a:r>
              <a:rPr lang="en-US" dirty="0"/>
              <a:t>, Stacks, </a:t>
            </a:r>
            <a:r>
              <a:rPr lang="en-US" dirty="0" smtClean="0"/>
              <a:t>Queues</a:t>
            </a:r>
            <a:br>
              <a:rPr lang="en-US" dirty="0" smtClean="0"/>
            </a:br>
            <a:r>
              <a:rPr lang="en-US" dirty="0" smtClean="0"/>
              <a:t> Static and Dynamic Implementation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www.nakov.com</a:t>
            </a:r>
            <a:endParaRPr lang="en-US" sz="1800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762628" y="2149808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hlinkClick r:id="rId6"/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37" y="4933106"/>
            <a:ext cx="1227557" cy="1170374"/>
          </a:xfrm>
          <a:prstGeom prst="rect">
            <a:avLst/>
          </a:prstGeom>
        </p:spPr>
      </p:pic>
      <p:pic>
        <p:nvPicPr>
          <p:cNvPr id="13" name="Picture 4" descr="http://www.upknowledge.com/images/outsourcing/paths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90" y="4599584"/>
            <a:ext cx="3164391" cy="1763116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  <p:pic>
        <p:nvPicPr>
          <p:cNvPr id="18" name="Picture 6" descr="http://www.learninginfo.org/images/sequence1.jp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88" y="546335"/>
            <a:ext cx="4658709" cy="1206265"/>
          </a:xfrm>
          <a:prstGeom prst="roundRect">
            <a:avLst>
              <a:gd name="adj" fmla="val 10623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60906" y="1066800"/>
            <a:ext cx="779729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486400" y="2514600"/>
            <a:ext cx="3200400" cy="1804749"/>
          </a:xfrm>
          <a:prstGeom prst="wedgeRoundRectCallout">
            <a:avLst>
              <a:gd name="adj1" fmla="val -18012"/>
              <a:gd name="adj2" fmla="val -693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Inline initialization: the compiler adds specified elements to the list.</a:t>
            </a:r>
          </a:p>
        </p:txBody>
      </p:sp>
    </p:spTree>
    <p:extLst>
      <p:ext uri="{BB962C8B-B14F-4D97-AF65-F5344CB8AC3E}">
        <p14:creationId xmlns:p14="http://schemas.microsoft.com/office/powerpoint/2010/main" val="218896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ttp://blog.aynrandcenter.org/wp-content/uploads/2009/12/chain-300x226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36" y="1295400"/>
            <a:ext cx="5514864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289425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164824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487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3000" dirty="0" smtClean="0"/>
              <a:t> – access element by index</a:t>
            </a:r>
            <a:endParaRPr lang="bg-BG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3000" dirty="0"/>
              <a:t> – inserts </a:t>
            </a:r>
            <a:r>
              <a:rPr lang="en-US" sz="3000" dirty="0" smtClean="0"/>
              <a:t>given element to the </a:t>
            </a:r>
            <a:r>
              <a:rPr lang="en-US" sz="3000" dirty="0"/>
              <a:t>list at a specified position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3000" dirty="0"/>
              <a:t> – removes the first occurrence of </a:t>
            </a:r>
            <a:r>
              <a:rPr lang="en-US" sz="3000" dirty="0" smtClean="0"/>
              <a:t>given element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3000" dirty="0" smtClean="0"/>
              <a:t> </a:t>
            </a:r>
            <a:r>
              <a:rPr lang="en-US" sz="3000" dirty="0"/>
              <a:t>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 smtClean="0"/>
              <a:t> – </a:t>
            </a:r>
            <a:r>
              <a:rPr lang="en-US" sz="3000" dirty="0"/>
              <a:t>determines whether </a:t>
            </a:r>
            <a:r>
              <a:rPr lang="en-US" sz="3000" dirty="0" smtClean="0"/>
              <a:t>an </a:t>
            </a:r>
            <a:r>
              <a:rPr lang="en-US" sz="3000" dirty="0"/>
              <a:t>element is </a:t>
            </a:r>
            <a:r>
              <a:rPr lang="en-US" sz="3000" dirty="0" smtClean="0"/>
              <a:t>part of </a:t>
            </a:r>
            <a:r>
              <a:rPr lang="en-US" sz="3000" dirty="0"/>
              <a:t>the </a:t>
            </a:r>
            <a:r>
              <a:rPr lang="en-US" sz="3000" dirty="0" smtClean="0"/>
              <a:t>list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0565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 smtClean="0"/>
              <a:t> – returns </a:t>
            </a:r>
            <a:r>
              <a:rPr lang="en-US" sz="3000" dirty="0"/>
              <a:t>the </a:t>
            </a:r>
            <a:r>
              <a:rPr lang="en-US" sz="3000" dirty="0" smtClean="0"/>
              <a:t>index </a:t>
            </a:r>
            <a:r>
              <a:rPr lang="en-US" sz="3000" dirty="0"/>
              <a:t>of the first occurrence of a </a:t>
            </a:r>
            <a:r>
              <a:rPr lang="en-US" sz="3000" dirty="0" smtClean="0"/>
              <a:t>value</a:t>
            </a:r>
            <a:r>
              <a:rPr lang="bg-BG" sz="3000" dirty="0" smtClean="0"/>
              <a:t> </a:t>
            </a:r>
            <a:r>
              <a:rPr lang="en-US" sz="3000" dirty="0" smtClean="0"/>
              <a:t>in </a:t>
            </a:r>
            <a:r>
              <a:rPr lang="en-US" sz="3000" dirty="0"/>
              <a:t>the list </a:t>
            </a:r>
            <a:r>
              <a:rPr lang="bg-BG" sz="3000" dirty="0" smtClean="0"/>
              <a:t>(</a:t>
            </a:r>
            <a:r>
              <a:rPr lang="en-US" sz="3000" dirty="0" smtClean="0"/>
              <a:t>zero-based</a:t>
            </a:r>
            <a:r>
              <a:rPr lang="bg-BG" sz="3000" dirty="0" smtClean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</a:t>
            </a:r>
            <a:r>
              <a:rPr lang="en-US" sz="3000" dirty="0"/>
              <a:t>sorts the elements in the </a:t>
            </a:r>
            <a:r>
              <a:rPr lang="en-US" sz="3000" dirty="0" smtClean="0"/>
              <a:t>list or </a:t>
            </a:r>
            <a:r>
              <a:rPr lang="en-US" sz="3000" dirty="0"/>
              <a:t>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dirty="0" smtClean="0"/>
              <a:t> – converts the </a:t>
            </a:r>
            <a:r>
              <a:rPr lang="en-US" sz="3000" dirty="0"/>
              <a:t>elements of the list to </a:t>
            </a:r>
            <a:r>
              <a:rPr lang="en-US" sz="3000" dirty="0" smtClean="0"/>
              <a:t>an array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 smtClean="0"/>
              <a:t> – </a:t>
            </a:r>
            <a:r>
              <a:rPr lang="en-US" sz="3000" dirty="0"/>
              <a:t>sets the capacity </a:t>
            </a:r>
            <a:r>
              <a:rPr lang="en-US" sz="3000" dirty="0" smtClean="0"/>
              <a:t>to the </a:t>
            </a:r>
            <a:r>
              <a:rPr lang="en-US" sz="3000" dirty="0"/>
              <a:t>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4088194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List&lt;T&gt;</a:t>
            </a:r>
            <a:r>
              <a:rPr lang="en-US" dirty="0" smtClean="0"/>
              <a:t>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3841750"/>
            <a:ext cx="8496300" cy="2787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keeps </a:t>
            </a:r>
            <a:r>
              <a:rPr lang="en-US" dirty="0"/>
              <a:t>a buffer memory, allocated in </a:t>
            </a:r>
            <a:r>
              <a:rPr lang="en-US" dirty="0" smtClean="0"/>
              <a:t>advance, to allow fast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</a:t>
            </a:r>
            <a:r>
              <a:rPr lang="en-US" dirty="0" smtClean="0"/>
              <a:t>objects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Occasionally the capacity grows (doubles)</a:t>
            </a:r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72243"/>
              </p:ext>
            </p:extLst>
          </p:nvPr>
        </p:nvGraphicFramePr>
        <p:xfrm>
          <a:off x="2861683" y="1833899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655558" y="479762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424952" y="1772780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454865" y="-114028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767958"/>
            <a:ext cx="2247731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1271" y="990600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26392" y="2712814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(Count)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98192" y="2698582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19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</a:t>
            </a:r>
            <a:r>
              <a:rPr lang="en-US" dirty="0" smtClean="0"/>
              <a:t>an Interval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84706" y="1153210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FindPrimes(int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start, int end)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start; num &lt;= end; num++)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 = 2; div &lt;= Math.Sqrt(num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div++)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 == 0)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1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primesList;</a:t>
            </a:r>
          </a:p>
          <a:p>
            <a:pPr eaLnBrk="0" hangingPunct="0">
              <a:lnSpc>
                <a:spcPts val="1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72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362200"/>
            <a:ext cx="3558130" cy="1651000"/>
          </a:xfrm>
          <a:effectLst>
            <a:softEdge rad="63500"/>
          </a:effectLst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/>
              <a:t>Primes</a:t>
            </a:r>
            <a:r>
              <a:rPr lang="en-US" dirty="0"/>
              <a:t> in </a:t>
            </a:r>
            <a:r>
              <a:rPr lang="en-US" dirty="0" smtClean="0"/>
              <a:t>an Interval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4648201" y="4225024"/>
            <a:ext cx="341312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4476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4133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</a:t>
            </a:r>
            <a:r>
              <a:rPr lang="en-US" sz="3600" dirty="0" smtClean="0"/>
              <a:t>Intersection – </a:t>
            </a:r>
            <a:r>
              <a:rPr lang="en-US" sz="3600" dirty="0"/>
              <a:t>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609600" y="990600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7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441825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2024063" y="5340949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2226" name="Picture 2" descr="http://linxus.net/web_images/puzzle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6" y="1285554"/>
            <a:ext cx="3857626" cy="2600646"/>
          </a:xfrm>
          <a:prstGeom prst="roundRect">
            <a:avLst>
              <a:gd name="adj" fmla="val 1048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0881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4800600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6982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Linked List in .NET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1393357" y="833917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4667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</a:t>
            </a:r>
            <a:r>
              <a:rPr lang="en-US" dirty="0" smtClean="0"/>
              <a:t>and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Stacks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Static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  <a:endParaRPr lang="en-US" dirty="0" smtClean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Queues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 smtClean="0"/>
              <a:t>Circular and </a:t>
            </a:r>
            <a:r>
              <a:rPr lang="en-US" dirty="0"/>
              <a:t>Linked </a:t>
            </a:r>
            <a:r>
              <a:rPr lang="en-US" dirty="0" smtClean="0"/>
              <a:t>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en-US" dirty="0" smtClean="0"/>
          </a:p>
        </p:txBody>
      </p:sp>
      <p:pic>
        <p:nvPicPr>
          <p:cNvPr id="76801" name="Picture 1" descr="C:\Trash\books-agai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143000"/>
            <a:ext cx="1773752" cy="30480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0697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/>
              <a:t>Linked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a doubly</a:t>
            </a:r>
            <a:r>
              <a:rPr lang="en-US" dirty="0" smtClean="0">
                <a:cs typeface="Times New Roman" pitchFamily="18" charset="0"/>
              </a:rPr>
              <a:t>-linked dynamic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 smtClean="0"/>
              <a:t>, etc.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Elements can be added at both sides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Basic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RemoveFirst(T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71485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 smtClean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12886" y="1345317"/>
            <a:ext cx="79215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LinkedList&lt;string&gt; list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LinkedList&lt;string&gt;();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003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8" y="904876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56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4" y="5036149"/>
            <a:ext cx="777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Sorting Lists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5874349"/>
            <a:ext cx="532445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Ways to Do It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23" y="914400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40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89086" y="1345317"/>
            <a:ext cx="77691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DateTime(2013, 4, 7),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DateTime(2002, 3, 12),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DateTime(2012, 1, 4),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DateTime(1980, 11, 11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((d1, d2) =&gt; -d1.Year.CompareTo(d2.Year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 date.Month)));</a:t>
            </a:r>
          </a:p>
        </p:txBody>
      </p:sp>
    </p:spTree>
    <p:extLst>
      <p:ext uri="{BB962C8B-B14F-4D97-AF65-F5344CB8AC3E}">
        <p14:creationId xmlns:p14="http://schemas.microsoft.com/office/powerpoint/2010/main" val="2541810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998" y="4996834"/>
            <a:ext cx="78231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2041957" y="5872233"/>
            <a:ext cx="50686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http://www.steptwo.com.au/columntwo/files/CardSorting-S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902" y="1066800"/>
            <a:ext cx="52387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21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2" y="1066800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46101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1187450" y="5493861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27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E.g. the </a:t>
            </a:r>
            <a:r>
              <a:rPr lang="en-US" dirty="0" smtClean="0"/>
              <a:t>execution stack </a:t>
            </a:r>
            <a:r>
              <a:rPr lang="en-US" dirty="0"/>
              <a:t>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058187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 smtClean="0"/>
              <a:t>The current index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 smtClean="0"/>
              <a:t>) moves left / right with each pop / push</a:t>
            </a:r>
            <a:endParaRPr lang="en-US" dirty="0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1676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2206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332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4267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15425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079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 smtClean="0"/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1831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1325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3078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450825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22459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4825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992730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583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751139" y="47626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606465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7099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07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3962401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714375" y="3581400"/>
            <a:ext cx="3933825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 descr="http://www.nuevaprensalibre.com/edicion55/No.55/domino-effect-b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080" y="1697182"/>
            <a:ext cx="2840278" cy="3889702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60444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6" y="990600"/>
            <a:ext cx="3942192" cy="2962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0536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34000"/>
            <a:ext cx="71670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680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</a:t>
            </a:r>
            <a:r>
              <a:rPr lang="en-US" dirty="0" smtClean="0"/>
              <a:t>structure using </a:t>
            </a:r>
            <a:r>
              <a:rPr lang="en-US" dirty="0"/>
              <a:t>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  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 smtClean="0"/>
              <a:t> </a:t>
            </a:r>
            <a:r>
              <a:rPr lang="en-US" dirty="0"/>
              <a:t>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 smtClean="0"/>
              <a:t> </a:t>
            </a:r>
            <a:r>
              <a:rPr lang="en-US" dirty="0"/>
              <a:t>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33118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stack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stack to an </a:t>
            </a:r>
            <a:r>
              <a:rPr lang="en-US" dirty="0" smtClean="0"/>
              <a:t>array</a:t>
            </a:r>
            <a:endParaRPr lang="en-US" dirty="0">
              <a:latin typeface="Courier New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– </a:t>
            </a:r>
            <a:r>
              <a:rPr lang="en-US" dirty="0"/>
              <a:t>sets the capacity to </a:t>
            </a:r>
            <a:br>
              <a:rPr lang="en-US" dirty="0"/>
            </a:b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4947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609601" y="1905000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Stack&lt;string&gt;();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(stack.Count &gt; 0)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stack.Pop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Console.WriteLine(personName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85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8200" y="2804645"/>
            <a:ext cx="3581400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48200" y="3564624"/>
            <a:ext cx="358140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066800" y="1636059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98987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We are given an arithmetical expression with </a:t>
            </a:r>
            <a:r>
              <a:rPr lang="en-US" sz="3000" dirty="0" smtClean="0"/>
              <a:t>brackets </a:t>
            </a:r>
            <a:r>
              <a:rPr lang="en-US" sz="3000" dirty="0"/>
              <a:t>that can be nested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Goal: extract </a:t>
            </a:r>
            <a:r>
              <a:rPr lang="en-US" sz="3000" dirty="0"/>
              <a:t>all </a:t>
            </a:r>
            <a:r>
              <a:rPr lang="en-US" sz="3000" dirty="0" smtClean="0"/>
              <a:t>sub-expressions in </a:t>
            </a:r>
            <a:r>
              <a:rPr lang="en-US" sz="3000" dirty="0"/>
              <a:t>brackets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Example</a:t>
            </a:r>
            <a:r>
              <a:rPr lang="en-US" sz="30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(2+3) * 4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3+1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)) * 5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 smtClean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For each 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' pop the corresponding start index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7874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</a:t>
            </a:r>
            <a:r>
              <a:rPr lang="en-US" dirty="0" smtClean="0"/>
              <a:t>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589504" y="914400"/>
            <a:ext cx="794489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"1 + (2 - (2+3) * 4 / (3+1)) * 5";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0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&lt; expression.Length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index++)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 = expression[index];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(ch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(ch == ')')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startIndex = stack.Pop();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length = index - startIndex + 1;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147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04214" y="4571532"/>
            <a:ext cx="6533986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86380" y="5355236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295400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6904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683349"/>
            <a:ext cx="6480175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87450" y="2445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5662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40299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</a:t>
            </a:r>
            <a:r>
              <a:rPr lang="en-US" dirty="0" smtClean="0"/>
              <a:t>the tail (Enqueue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</a:t>
            </a:r>
            <a:r>
              <a:rPr lang="en-US" dirty="0" smtClean="0"/>
              <a:t>from the </a:t>
            </a:r>
            <a:r>
              <a:rPr lang="en-US" dirty="0"/>
              <a:t>head </a:t>
            </a:r>
            <a:r>
              <a:rPr lang="en-US" dirty="0" smtClean="0"/>
              <a:t>(</a:t>
            </a:r>
            <a:r>
              <a:rPr lang="en-US" noProof="1" smtClean="0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Print </a:t>
            </a:r>
            <a:r>
              <a:rPr lang="en-US" dirty="0"/>
              <a:t>queues, </a:t>
            </a:r>
            <a:r>
              <a:rPr lang="en-US" dirty="0" smtClean="0"/>
              <a:t>message queues, etc.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9604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data </a:t>
            </a:r>
            <a:r>
              <a:rPr lang="en-US" dirty="0"/>
              <a:t>structure (container) that </a:t>
            </a:r>
            <a:r>
              <a:rPr lang="en-US" dirty="0" smtClean="0"/>
              <a:t>contains a </a:t>
            </a:r>
            <a:r>
              <a:rPr lang="en-US" dirty="0"/>
              <a:t>sequence of elements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have variable </a:t>
            </a:r>
            <a:r>
              <a:rPr lang="en-US" dirty="0"/>
              <a:t>size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</a:t>
            </a:r>
            <a:r>
              <a:rPr lang="en-US" dirty="0" smtClean="0"/>
              <a:t>linearly, in sequence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be implemented in several ways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Statically (using </a:t>
            </a:r>
            <a:r>
              <a:rPr lang="en-US" dirty="0" smtClean="0"/>
              <a:t>array </a:t>
            </a:r>
            <a:r>
              <a:rPr lang="en-US" dirty="0" smtClean="0">
                <a:sym typeface="Wingdings" pitchFamily="2" charset="2"/>
              </a:rPr>
              <a:t> fixed size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</a:t>
            </a:r>
            <a:r>
              <a:rPr lang="en-US" dirty="0" smtClean="0"/>
              <a:t>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4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</a:t>
            </a:r>
            <a:r>
              <a:rPr lang="en-US" dirty="0" smtClean="0"/>
              <a:t>indices, </a:t>
            </a:r>
            <a:r>
              <a:rPr lang="en-US" dirty="0"/>
              <a:t>pointing to the head and the </a:t>
            </a:r>
            <a:r>
              <a:rPr lang="en-US" dirty="0" smtClean="0"/>
              <a:t>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549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kumimoji="0" lang="en-US" sz="3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2079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05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531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43308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5300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16512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 smtClean="0">
                <a:cs typeface="Times New Roman" pitchFamily="18" charset="0"/>
              </a:rPr>
              <a:t>item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1831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1325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078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341456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22459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4825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92730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6583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5751139" y="4802880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606465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099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080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600601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2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60" y="1276350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555224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93424"/>
            <a:ext cx="688231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7678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</a:t>
            </a:r>
            <a:r>
              <a:rPr lang="en-US" dirty="0" smtClean="0"/>
              <a:t>a circular resizable array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type,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dirty="0" smtClean="0"/>
              <a:t> 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 smtClean="0"/>
              <a:t> </a:t>
            </a:r>
            <a:r>
              <a:rPr lang="en-US" dirty="0"/>
              <a:t>– adds an element to the</a:t>
            </a:r>
            <a:br>
              <a:rPr lang="en-US" dirty="0"/>
            </a:b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 smtClean="0"/>
              <a:t> </a:t>
            </a:r>
            <a:r>
              <a:rPr lang="en-US" dirty="0"/>
              <a:t>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56113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</a:t>
            </a:r>
            <a:r>
              <a:rPr lang="en-US" dirty="0" smtClean="0"/>
              <a:t>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 smtClean="0"/>
              <a:t> </a:t>
            </a:r>
            <a:r>
              <a:rPr lang="en-US" dirty="0"/>
              <a:t>– returns the element at the beginning of the queue </a:t>
            </a:r>
            <a:r>
              <a:rPr lang="en-US" dirty="0" smtClean="0"/>
              <a:t>without removing </a:t>
            </a:r>
            <a:r>
              <a:rPr lang="en-US" dirty="0"/>
              <a:t>it</a:t>
            </a:r>
            <a:endParaRPr lang="bg-BG" dirty="0"/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– returns the number of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 smtClean="0"/>
              <a:t> </a:t>
            </a:r>
            <a:r>
              <a:rPr lang="en-US" dirty="0"/>
              <a:t>– removes all elements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 smtClean="0"/>
              <a:t> </a:t>
            </a:r>
            <a:r>
              <a:rPr lang="en-US" dirty="0"/>
              <a:t>– determines whether given element is in the queue</a:t>
            </a: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 smtClean="0"/>
              <a:t> </a:t>
            </a:r>
            <a:r>
              <a:rPr lang="en-US" dirty="0"/>
              <a:t>– converts the queue </a:t>
            </a:r>
            <a:r>
              <a:rPr lang="en-US" dirty="0" smtClean="0"/>
              <a:t>to an array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 indent="-323850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 smtClean="0"/>
              <a:t> </a:t>
            </a:r>
            <a:r>
              <a:rPr lang="en-US" dirty="0"/>
              <a:t>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6256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 smtClean="0"/>
              <a:t> </a:t>
            </a:r>
            <a:r>
              <a:rPr lang="en-US" noProof="1"/>
              <a:t>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76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684214" y="1935163"/>
            <a:ext cx="7773986" cy="44094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One");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Two");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Three");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(queue.Count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queue.Dequeue();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311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9682" y="4704312"/>
            <a:ext cx="61203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490037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4" y="12192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6461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spcBef>
                <a:spcPts val="2400"/>
              </a:spcBef>
              <a:buFontTx/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1160463" lvl="1" indent="-449263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Find </a:t>
            </a:r>
            <a:r>
              <a:rPr lang="en-US" dirty="0"/>
              <a:t>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60463" lvl="1" indent="-449263">
              <a:lnSpc>
                <a:spcPct val="100000"/>
              </a:lnSpc>
              <a:buFontTx/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062644" y="5143500"/>
            <a:ext cx="513304" cy="412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1676400" y="2144208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1696496" y="2819400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686448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047352" y="3124200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2245808" y="2115633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2793495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2249992" y="2840038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322693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3048000" y="2072771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4389437" y="1712408"/>
            <a:ext cx="4796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3048000" y="2819400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4705350" y="3134248"/>
            <a:ext cx="50687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798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</a:t>
            </a:r>
            <a:r>
              <a:rPr lang="en-US" sz="3600" dirty="0" smtClean="0"/>
              <a:t>with a </a:t>
            </a:r>
            <a:r>
              <a:rPr lang="en-US" sz="3600" dirty="0"/>
              <a:t>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queue.Dequeue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1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iro.au/files/images/pgm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88" y="1295400"/>
            <a:ext cx="4740312" cy="263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882" y="4495800"/>
            <a:ext cx="7491918" cy="63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Sequence N, N+1, 2*N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1118682" y="5340949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938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</a:t>
            </a:r>
            <a:r>
              <a:rPr lang="en-US" dirty="0" smtClean="0"/>
              <a:t>fixed capacity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</a:t>
            </a:r>
            <a:r>
              <a:rPr lang="en-US" dirty="0" smtClean="0"/>
              <a:t>are slow </a:t>
            </a:r>
            <a:r>
              <a:rPr lang="en-US" dirty="0"/>
              <a:t>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1676400" y="5065245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2206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332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Consolas" pitchFamily="49" charset="0"/>
                <a:cs typeface="Consolas" pitchFamily="49" charset="0"/>
              </a:rPr>
              <a:t>0   1   2   3   4   5   6   7</a:t>
            </a:r>
            <a:endParaRPr lang="en-US" sz="21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3950"/>
            <a:ext cx="1854200" cy="1390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9032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1054100"/>
            <a:ext cx="7924800" cy="685800"/>
          </a:xfrm>
        </p:spPr>
        <p:txBody>
          <a:bodyPr/>
          <a:lstStyle/>
          <a:p>
            <a:r>
              <a:rPr lang="en-US" dirty="0" smtClean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1780379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 smtClean="0"/>
              <a:t>, …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19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0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 smtClean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dirty="0" smtClean="0"/>
              <a:t> / indexer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</a:t>
            </a:r>
            <a:r>
              <a:rPr lang="en-US" dirty="0" smtClean="0"/>
              <a:t>Hierarchy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29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basic linear </a:t>
            </a:r>
            <a:r>
              <a:rPr lang="en-US" sz="3000" dirty="0"/>
              <a:t>data structures in </a:t>
            </a:r>
            <a:r>
              <a:rPr lang="en-US" sz="3000" dirty="0" smtClean="0"/>
              <a:t>the computer </a:t>
            </a:r>
            <a:r>
              <a:rPr lang="en-US" sz="3000" dirty="0"/>
              <a:t>programming are: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List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dirty="0" smtClean="0"/>
              <a:t> classes </a:t>
            </a:r>
            <a:r>
              <a:rPr lang="en-US" sz="2600" dirty="0"/>
              <a:t>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Stack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.NET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Queue (static, linked)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Implemented by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600" dirty="0"/>
              <a:t> class in .</a:t>
            </a:r>
            <a:r>
              <a:rPr lang="en-US" sz="2600" dirty="0" smtClean="0"/>
              <a:t>NET</a:t>
            </a:r>
          </a:p>
        </p:txBody>
      </p:sp>
    </p:spTree>
    <p:extLst>
      <p:ext uri="{BB962C8B-B14F-4D97-AF65-F5344CB8AC3E}">
        <p14:creationId xmlns:p14="http://schemas.microsoft.com/office/powerpoint/2010/main" val="3396756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Linear Data Structures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8475">
            <a:off x="442386" y="3180790"/>
            <a:ext cx="1035522" cy="103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9343">
            <a:off x="2062279" y="1515819"/>
            <a:ext cx="1227557" cy="1170374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26">
            <a:off x="7441880" y="3042339"/>
            <a:ext cx="1300196" cy="1312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5613">
            <a:off x="4329735" y="4283645"/>
            <a:ext cx="2649129" cy="16204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5425">
            <a:off x="1454972" y="4592239"/>
            <a:ext cx="2209800" cy="1387470"/>
          </a:xfrm>
          <a:prstGeom prst="rect">
            <a:avLst/>
          </a:prstGeom>
        </p:spPr>
      </p:pic>
      <p:pic>
        <p:nvPicPr>
          <p:cNvPr id="2" name="Picture 2" descr="chart, flow icon"/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chemeClr val="bg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926">
            <a:off x="4471828" y="1320241"/>
            <a:ext cx="2230410" cy="174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6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</a:t>
            </a:r>
            <a:r>
              <a:rPr lang="en-US" sz="2800" dirty="0" smtClean="0"/>
              <a:t>console a </a:t>
            </a:r>
            <a:r>
              <a:rPr lang="en-US" sz="2800" dirty="0"/>
              <a:t>sequence of positive integer numbers. The sequence ends </a:t>
            </a:r>
            <a:r>
              <a:rPr lang="en-US" sz="2800" dirty="0" smtClean="0"/>
              <a:t>when empty line is </a:t>
            </a:r>
            <a:r>
              <a:rPr lang="en-US" sz="2800" dirty="0"/>
              <a:t>entered. Calculate and print the sum and average </a:t>
            </a:r>
            <a:r>
              <a:rPr lang="en-US" sz="2800" dirty="0" smtClean="0"/>
              <a:t>of </a:t>
            </a:r>
            <a:r>
              <a:rPr lang="en-US" sz="2800" dirty="0"/>
              <a:t>the elements of </a:t>
            </a:r>
            <a:r>
              <a:rPr lang="en-US" sz="2800" dirty="0" smtClean="0"/>
              <a:t>the sequence</a:t>
            </a:r>
            <a:r>
              <a:rPr lang="en-US" sz="2800" dirty="0"/>
              <a:t>. </a:t>
            </a:r>
            <a:r>
              <a:rPr lang="en-US" sz="2800" dirty="0" smtClean="0"/>
              <a:t>Keep the sequence 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N integers from </a:t>
            </a:r>
            <a:r>
              <a:rPr lang="en-US" sz="2800" dirty="0" smtClean="0"/>
              <a:t>the console </a:t>
            </a:r>
            <a:r>
              <a:rPr lang="en-US" sz="2800" dirty="0"/>
              <a:t>and reverses them using a stack. Use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800" dirty="0" smtClean="0"/>
              <a:t> </a:t>
            </a:r>
            <a:r>
              <a:rPr lang="en-US" sz="2800" dirty="0"/>
              <a:t>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800" dirty="0"/>
              <a:t>Write a program that reads a sequence of </a:t>
            </a:r>
            <a:r>
              <a:rPr lang="en-US" sz="2800" dirty="0" smtClean="0"/>
              <a:t>integers 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) ending with an empty line and sorts them </a:t>
            </a:r>
            <a:r>
              <a:rPr lang="en-US" sz="2800" dirty="0"/>
              <a:t>in an increasing order</a:t>
            </a:r>
            <a:r>
              <a:rPr lang="en-US" sz="2800" dirty="0" smtClean="0"/>
              <a:t>.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52921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800" dirty="0"/>
              <a:t>Write a method that finds the longest subsequence of equal numbers in </a:t>
            </a:r>
            <a:r>
              <a:rPr lang="en-US" sz="2800" dirty="0" smtClean="0"/>
              <a:t>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/>
              <a:t>returns the result as new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800" dirty="0" smtClean="0"/>
              <a:t>. Write a program to test whether the method works correctly.</a:t>
            </a:r>
            <a:endParaRPr lang="en-US" sz="28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800" dirty="0" smtClean="0"/>
              <a:t>Write a program that removes from given sequence all negative numbers.</a:t>
            </a:r>
          </a:p>
          <a:p>
            <a:pPr marL="452438" indent="-452438">
              <a:buFontTx/>
              <a:buAutoNum type="arabicPeriod" startAt="5"/>
              <a:tabLst/>
            </a:pPr>
            <a:r>
              <a:rPr lang="en-US" sz="2800" dirty="0" smtClean="0"/>
              <a:t>Write a program that removes from given sequence all numbers that occur odd number of times. Example:</a:t>
            </a:r>
          </a:p>
          <a:p>
            <a:pPr marL="1292225" lvl="1" indent="-571500">
              <a:buFontTx/>
              <a:buNone/>
            </a:pPr>
            <a:r>
              <a:rPr lang="en-US" sz="2600" dirty="0" smtClean="0"/>
              <a:t>{4, 2, 2, 5, 2, 3, 2, 3, 1, 5, 2} </a:t>
            </a:r>
            <a:r>
              <a:rPr lang="en-US" sz="2600" dirty="0" smtClean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61588542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78489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800" dirty="0" smtClean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 smtClean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2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 </a:t>
            </a:r>
            <a:r>
              <a:rPr lang="en-US" sz="2400" dirty="0" smtClean="0">
                <a:sym typeface="Wingdings" pitchFamily="2" charset="2"/>
              </a:rPr>
              <a:t> 3 times</a:t>
            </a:r>
          </a:p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8"/>
              <a:tabLst>
                <a:tab pos="271463" algn="l"/>
              </a:tabLst>
            </a:pPr>
            <a:r>
              <a:rPr lang="en-US" sz="2800" dirty="0" smtClean="0"/>
              <a:t>* The </a:t>
            </a:r>
            <a:r>
              <a:rPr lang="en-US" sz="2800" dirty="0"/>
              <a:t>majorant of an array </a:t>
            </a:r>
            <a:r>
              <a:rPr lang="en-US" sz="2800" dirty="0" smtClean="0"/>
              <a:t>of size N is </a:t>
            </a:r>
            <a:r>
              <a:rPr lang="en-US" sz="2800" dirty="0"/>
              <a:t>a value that occurs in </a:t>
            </a:r>
            <a:r>
              <a:rPr lang="en-US" sz="2800" dirty="0" smtClean="0"/>
              <a:t>it at least N/2 + 1 times. </a:t>
            </a:r>
            <a:r>
              <a:rPr lang="en-US" sz="2800" dirty="0"/>
              <a:t>Write a program to find the majorant of given array (if </a:t>
            </a:r>
            <a:r>
              <a:rPr lang="en-US" sz="2800" dirty="0" smtClean="0"/>
              <a:t>exists). </a:t>
            </a:r>
            <a:r>
              <a:rPr lang="en-US" sz="2800" dirty="0"/>
              <a:t>Example:</a:t>
            </a:r>
          </a:p>
          <a:p>
            <a:pPr marL="1292225" lvl="1" indent="-571500">
              <a:lnSpc>
                <a:spcPts val="3600"/>
              </a:lnSpc>
              <a:spcBef>
                <a:spcPts val="0"/>
              </a:spcBef>
              <a:buFontTx/>
              <a:buNone/>
            </a:pPr>
            <a:r>
              <a:rPr lang="en-US" sz="2600" dirty="0"/>
              <a:t>{2, 2, 3, 3, 2, 3, 4, 3, 3} </a:t>
            </a:r>
            <a:r>
              <a:rPr lang="en-US" sz="2600" dirty="0">
                <a:sym typeface="Wingdings" pitchFamily="2" charset="2"/>
              </a:rPr>
              <a:t> 3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8221961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(4)</a:t>
            </a:r>
            <a:endParaRPr lang="bg-BG" dirty="0"/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1"/>
            <a:ext cx="8686800" cy="5607050"/>
          </a:xfrm>
        </p:spPr>
        <p:txBody>
          <a:bodyPr/>
          <a:lstStyle/>
          <a:p>
            <a:pPr marL="452438" indent="-452438">
              <a:lnSpc>
                <a:spcPts val="3500"/>
              </a:lnSpc>
              <a:spcBef>
                <a:spcPts val="0"/>
              </a:spcBef>
              <a:buFont typeface="+mj-lt"/>
              <a:buAutoNum type="arabicPeriod" startAt="9"/>
              <a:tabLst/>
            </a:pPr>
            <a:r>
              <a:rPr lang="en-US" sz="2800" dirty="0"/>
              <a:t>We are given the following sequence: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N;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2*S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200" baseline="-25000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S</a:t>
            </a:r>
            <a:r>
              <a:rPr lang="en-US" sz="2200" baseline="-250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+ 2;</a:t>
            </a:r>
          </a:p>
          <a:p>
            <a:pPr marL="893763" lvl="1" inden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pPr marL="452438" lvl="2" indent="0"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 smtClean="0"/>
              <a:t> class write </a:t>
            </a:r>
            <a:r>
              <a:rPr lang="en-US" dirty="0"/>
              <a:t>a program to print its first 50 </a:t>
            </a:r>
            <a:r>
              <a:rPr lang="en-US" dirty="0" smtClean="0"/>
              <a:t>members for </a:t>
            </a:r>
            <a:r>
              <a:rPr lang="en-US" dirty="0"/>
              <a:t>given N</a:t>
            </a:r>
            <a:r>
              <a:rPr lang="en-US" dirty="0" smtClean="0"/>
              <a:t>.</a:t>
            </a:r>
          </a:p>
          <a:p>
            <a:pPr marL="452438" indent="0">
              <a:lnSpc>
                <a:spcPts val="3500"/>
              </a:lnSpc>
              <a:spcBef>
                <a:spcPts val="0"/>
              </a:spcBef>
              <a:buFontTx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N=2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2</a:t>
            </a:r>
            <a:r>
              <a:rPr lang="en-US" sz="2800" dirty="0"/>
              <a:t>, 3, 5, 4, 4, 7, 5, 6, 11, 7, 5, 9, 6, ...</a:t>
            </a:r>
          </a:p>
        </p:txBody>
      </p:sp>
    </p:spTree>
    <p:extLst>
      <p:ext uri="{BB962C8B-B14F-4D97-AF65-F5344CB8AC3E}">
        <p14:creationId xmlns:p14="http://schemas.microsoft.com/office/powerpoint/2010/main" val="304859082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bg-BG" dirty="0"/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0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numbers N and M and the following operations: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N+1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N+2</a:t>
            </a:r>
          </a:p>
          <a:p>
            <a:pPr marL="1077913" lvl="1" indent="-447675">
              <a:lnSpc>
                <a:spcPts val="3600"/>
              </a:lnSpc>
              <a:buFontTx/>
              <a:buAutoNum type="alphaLcParenR"/>
            </a:pPr>
            <a:r>
              <a:rPr lang="en-US" sz="2600" dirty="0"/>
              <a:t>N = N*2</a:t>
            </a:r>
          </a:p>
          <a:p>
            <a:pPr marL="452438" indent="0">
              <a:lnSpc>
                <a:spcPts val="3600"/>
              </a:lnSpc>
              <a:buFontTx/>
              <a:buNone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that finds the shortest sequence of operations from the list above that starts from N and finishes in </a:t>
            </a:r>
            <a:r>
              <a:rPr lang="en-US" sz="2800" dirty="0" smtClean="0"/>
              <a:t>M. Hint: use a queue.</a:t>
            </a:r>
            <a:endParaRPr lang="en-US" sz="2800" dirty="0"/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Example: N = 5, M = 16</a:t>
            </a:r>
          </a:p>
          <a:p>
            <a:pPr marL="1077913" lvl="1" indent="-447675">
              <a:lnSpc>
                <a:spcPts val="3600"/>
              </a:lnSpc>
            </a:pPr>
            <a:r>
              <a:rPr lang="en-US" sz="2600" dirty="0"/>
              <a:t>Sequence: 5 </a:t>
            </a:r>
            <a:r>
              <a:rPr lang="en-US" sz="2600" dirty="0">
                <a:sym typeface="Wingdings" pitchFamily="2" charset="2"/>
              </a:rPr>
              <a:t> 7  8  16</a:t>
            </a:r>
            <a:endParaRPr lang="bg-BG" sz="2600" dirty="0"/>
          </a:p>
        </p:txBody>
      </p:sp>
    </p:spTree>
    <p:extLst>
      <p:ext uri="{BB962C8B-B14F-4D97-AF65-F5344CB8AC3E}">
        <p14:creationId xmlns:p14="http://schemas.microsoft.com/office/powerpoint/2010/main" val="3585237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 smtClean="0">
                <a:cs typeface="Times New Roman" pitchFamily="18" charset="0"/>
              </a:rPr>
              <a:t> has 2 fields: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815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1541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3293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22057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24614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5040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4208257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799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966666" y="5691188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42057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7713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2053" name="Picture 5" descr="C:\Trash\linked-rings.png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10" t="-13334" r="-5263" b="-13334"/>
          <a:stretch>
            <a:fillRect/>
          </a:stretch>
        </p:blipFill>
        <p:spPr bwMode="auto">
          <a:xfrm>
            <a:off x="6858000" y="1828800"/>
            <a:ext cx="198120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8366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buFont typeface="+mj-lt"/>
              <a:buAutoNum type="arabicPeriod" startAt="11"/>
              <a:tabLst/>
            </a:pPr>
            <a:r>
              <a:rPr lang="en-US" sz="2800" dirty="0" smtClean="0"/>
              <a:t>Implement the data structure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800" dirty="0" smtClean="0"/>
              <a:t>. Define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 that has two fields: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dirty="0" smtClean="0"/>
              <a:t>)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 Define additionally a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800" dirty="0" smtClean="0"/>
              <a:t> with a single field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800" dirty="0" smtClean="0"/>
              <a:t> (of type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800" dirty="0" smtClean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800" dirty="0"/>
              <a:t> as </a:t>
            </a:r>
            <a:r>
              <a:rPr lang="en-US" sz="2800" dirty="0" smtClean="0"/>
              <a:t>auto-resizable array</a:t>
            </a:r>
            <a:r>
              <a:rPr lang="en-US" sz="2800" dirty="0"/>
              <a:t>. </a:t>
            </a:r>
            <a:r>
              <a:rPr lang="en-US" sz="2800" dirty="0" smtClean="0"/>
              <a:t>Resize the capacity on </a:t>
            </a:r>
            <a:r>
              <a:rPr lang="en-US" sz="2800" dirty="0"/>
              <a:t>demand (when no space </a:t>
            </a:r>
            <a:r>
              <a:rPr lang="en-US" sz="2800" dirty="0" smtClean="0"/>
              <a:t>is available to add / insert a new element).</a:t>
            </a:r>
            <a:endParaRPr lang="en-US" sz="2800" dirty="0"/>
          </a:p>
          <a:p>
            <a:pPr marL="452438" indent="-452438">
              <a:buFontTx/>
              <a:buAutoNum type="arabicPeriod" startAt="11"/>
              <a:tabLst/>
            </a:pPr>
            <a:r>
              <a:rPr lang="en-US" sz="2800" dirty="0" smtClean="0"/>
              <a:t>Implement </a:t>
            </a:r>
            <a:r>
              <a:rPr lang="en-US" sz="2800" dirty="0"/>
              <a:t>the ADT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800" dirty="0"/>
              <a:t> as dynamic linked </a:t>
            </a:r>
            <a:r>
              <a:rPr lang="en-US" sz="2800" dirty="0" smtClean="0"/>
              <a:t>list. </a:t>
            </a:r>
            <a:r>
              <a:rPr lang="en-US" sz="2800" dirty="0"/>
              <a:t>Use generics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800" dirty="0" smtClean="0"/>
              <a:t>) to </a:t>
            </a:r>
            <a:r>
              <a:rPr lang="en-US" sz="2800" dirty="0"/>
              <a:t>allow storing different data types in the queue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4542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 (7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* We </a:t>
            </a:r>
            <a:r>
              <a:rPr lang="en-US" sz="2800" dirty="0"/>
              <a:t>are given a labyrinth of size N x N. Some of its cells are empty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and some are full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). We can move from an empty cell to another empty cell if they share common wall. Given a starting position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dirty="0"/>
              <a:t>) calculate and fill in the array the minimal distance from this position to any other cell in the array. Use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2800" dirty="0"/>
              <a:t>" for </a:t>
            </a:r>
            <a:r>
              <a:rPr lang="en-US" sz="2800" dirty="0" smtClean="0"/>
              <a:t>all unreachable </a:t>
            </a:r>
            <a:r>
              <a:rPr lang="en-US" sz="2800" dirty="0"/>
              <a:t>cells. Example:</a:t>
            </a:r>
          </a:p>
        </p:txBody>
      </p:sp>
      <p:sp>
        <p:nvSpPr>
          <p:cNvPr id="719877" name="Line 5"/>
          <p:cNvSpPr>
            <a:spLocks noChangeShapeType="1"/>
          </p:cNvSpPr>
          <p:nvPr/>
        </p:nvSpPr>
        <p:spPr bwMode="auto">
          <a:xfrm>
            <a:off x="3840144" y="5486400"/>
            <a:ext cx="1143000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b="1"/>
          </a:p>
        </p:txBody>
      </p:sp>
      <p:graphicFrame>
        <p:nvGraphicFramePr>
          <p:cNvPr id="719878" name="Group 6"/>
          <p:cNvGraphicFramePr>
            <a:graphicFrameLocks noGrp="1"/>
          </p:cNvGraphicFramePr>
          <p:nvPr/>
        </p:nvGraphicFramePr>
        <p:xfrm>
          <a:off x="1524000" y="4572000"/>
          <a:ext cx="2127249" cy="1831974"/>
        </p:xfrm>
        <a:graphic>
          <a:graphicData uri="http://schemas.openxmlformats.org/drawingml/2006/table">
            <a:tbl>
              <a:tblPr/>
              <a:tblGrid>
                <a:gridCol w="364465"/>
                <a:gridCol w="360856"/>
                <a:gridCol w="366270"/>
                <a:gridCol w="359052"/>
                <a:gridCol w="364465"/>
                <a:gridCol w="312141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929" name="Group 57"/>
          <p:cNvGraphicFramePr>
            <a:graphicFrameLocks noGrp="1"/>
          </p:cNvGraphicFramePr>
          <p:nvPr/>
        </p:nvGraphicFramePr>
        <p:xfrm>
          <a:off x="5143500" y="4572000"/>
          <a:ext cx="2171700" cy="1831974"/>
        </p:xfrm>
        <a:graphic>
          <a:graphicData uri="http://schemas.openxmlformats.org/drawingml/2006/table">
            <a:tbl>
              <a:tblPr/>
              <a:tblGrid>
                <a:gridCol w="345420"/>
                <a:gridCol w="342000"/>
                <a:gridCol w="347131"/>
                <a:gridCol w="340289"/>
                <a:gridCol w="345420"/>
                <a:gridCol w="451440"/>
              </a:tblGrid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3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u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x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5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</a:t>
            </a:r>
            <a:r>
              <a:rPr lang="en-US" dirty="0" smtClean="0">
                <a:cs typeface="Times New Roman" pitchFamily="18" charset="0"/>
              </a:rPr>
              <a:t>List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Times New Roman" pitchFamily="18" charset="0"/>
              </a:rPr>
              <a:t>Each item </a:t>
            </a:r>
            <a:r>
              <a:rPr lang="en-US" dirty="0">
                <a:cs typeface="Times New Roman" pitchFamily="18" charset="0"/>
              </a:rPr>
              <a:t>has </a:t>
            </a:r>
            <a:r>
              <a:rPr lang="en-US" dirty="0" smtClean="0">
                <a:cs typeface="Times New Roman" pitchFamily="18" charset="0"/>
              </a:rPr>
              <a:t>3 fields: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 smtClean="0">
                <a:cs typeface="Times New Roman" pitchFamily="18" charset="0"/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1010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724647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533400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1705199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07113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2487295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1857599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1010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4745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3467847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4249943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3620247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5230495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6012591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5382895" y="5181599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7003191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6564592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24600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50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4841" y="1752600"/>
            <a:ext cx="6152732" cy="6699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 smtClean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14546" y="2574024"/>
            <a:ext cx="532445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40" name="Picture 4" descr="http://dreyersolutions.com/images/chain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648075"/>
            <a:ext cx="4876800" cy="2143125"/>
          </a:xfrm>
          <a:prstGeom prst="roundRect">
            <a:avLst>
              <a:gd name="adj" fmla="val 1057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76957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 smtClean="0"/>
              <a:t>abstract data structure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 smtClean="0"/>
              <a:t> using </a:t>
            </a:r>
            <a:r>
              <a:rPr lang="en-US" dirty="0"/>
              <a:t>an array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</a:t>
            </a:r>
            <a:r>
              <a:rPr lang="en-US" dirty="0"/>
              <a:t>are </a:t>
            </a:r>
            <a:r>
              <a:rPr lang="en-US" dirty="0" smtClean="0"/>
              <a:t>of </a:t>
            </a:r>
            <a:r>
              <a:rPr lang="en-US" dirty="0"/>
              <a:t>the same type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/>
              <a:t> </a:t>
            </a:r>
            <a:r>
              <a:rPr lang="en-US" dirty="0"/>
              <a:t>can be any </a:t>
            </a:r>
            <a:r>
              <a:rPr lang="en-US" dirty="0" smtClean="0"/>
              <a:t>type, e.g</a:t>
            </a:r>
            <a:r>
              <a:rPr lang="en-US" dirty="0"/>
              <a:t>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Basic functionality: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</a:t>
            </a:r>
            <a:r>
              <a:rPr lang="en-US" dirty="0" smtClean="0"/>
              <a:t>appends given element </a:t>
            </a:r>
            <a:r>
              <a:rPr lang="en-US" dirty="0"/>
              <a:t>at the end</a:t>
            </a:r>
          </a:p>
        </p:txBody>
      </p:sp>
    </p:spTree>
    <p:extLst>
      <p:ext uri="{BB962C8B-B14F-4D97-AF65-F5344CB8AC3E}">
        <p14:creationId xmlns:p14="http://schemas.microsoft.com/office/powerpoint/2010/main" val="1129413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2196</TotalTime>
  <Words>3606</Words>
  <Application>Microsoft Office PowerPoint</Application>
  <PresentationFormat>On-screen Show (4:3)</PresentationFormat>
  <Paragraphs>667</Paragraphs>
  <Slides>62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Academy</vt:lpstr>
      <vt:lpstr>Linear Data Structures</vt:lpstr>
      <vt:lpstr>Table of Contents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List Interfaces in .NET</vt:lpstr>
      <vt:lpstr>List Interfaces in .NET</vt:lpstr>
      <vt:lpstr>List Interfaces Hierarchy</vt:lpstr>
      <vt:lpstr>Summary</vt:lpstr>
      <vt:lpstr>Linear Data Structures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Data Structures</dc:title>
  <dc:subject>Telerik Software Academy</dc:subject>
  <dc:creator>Svetlin Nakov</dc:creator>
  <cp:keywords>data structures, algorithms, programming, C#, course, telerik software academy, free courses for developers</cp:keywords>
  <cp:lastModifiedBy>denis</cp:lastModifiedBy>
  <cp:revision>741</cp:revision>
  <dcterms:created xsi:type="dcterms:W3CDTF">2007-12-08T16:03:35Z</dcterms:created>
  <dcterms:modified xsi:type="dcterms:W3CDTF">2014-03-15T11:13:27Z</dcterms:modified>
  <cp:category>computer science, computer programming, software engineering</cp:category>
</cp:coreProperties>
</file>