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20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29" r:id="rId22"/>
    <p:sldId id="530" r:id="rId23"/>
    <p:sldId id="531" r:id="rId24"/>
    <p:sldId id="508" r:id="rId25"/>
    <p:sldId id="509" r:id="rId26"/>
    <p:sldId id="510" r:id="rId27"/>
    <p:sldId id="528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7" r:id="rId41"/>
    <p:sldId id="524" r:id="rId42"/>
    <p:sldId id="525" r:id="rId43"/>
    <p:sldId id="526" r:id="rId44"/>
    <p:sldId id="533" r:id="rId45"/>
    <p:sldId id="486" r:id="rId46"/>
  </p:sldIdLst>
  <p:sldSz cx="9144000" cy="6858000" type="screen4x3"/>
  <p:notesSz cx="6881813" cy="92964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56" d="100"/>
          <a:sy n="56" d="100"/>
        </p:scale>
        <p:origin x="-1644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4/10/2014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43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5948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410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4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75938"/>
            <a:ext cx="8229600" cy="1624462"/>
          </a:xfrm>
        </p:spPr>
        <p:txBody>
          <a:bodyPr/>
          <a:lstStyle/>
          <a:p>
            <a:r>
              <a:rPr lang="en-US" sz="4800" dirty="0" smtClean="0"/>
              <a:t>Dictionaries,</a:t>
            </a:r>
            <a:br>
              <a:rPr lang="en-US" sz="4800" dirty="0" smtClean="0"/>
            </a:br>
            <a:r>
              <a:rPr lang="en-US" sz="4800" dirty="0" smtClean="0"/>
              <a:t> Hash </a:t>
            </a:r>
            <a:r>
              <a:rPr lang="en-US" sz="4800" dirty="0"/>
              <a:t>Tables and Sets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278560"/>
            <a:ext cx="8229600" cy="762000"/>
          </a:xfrm>
        </p:spPr>
        <p:txBody>
          <a:bodyPr/>
          <a:lstStyle/>
          <a:p>
            <a:r>
              <a:rPr lang="en-US" dirty="0"/>
              <a:t>Dictionaries, Hash Tables, </a:t>
            </a:r>
            <a:r>
              <a:rPr lang="en-US" dirty="0" smtClean="0"/>
              <a:t>Hashing, Collisions, </a:t>
            </a:r>
            <a:r>
              <a:rPr lang="en-US" dirty="0"/>
              <a:t>Sets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4227">
            <a:off x="777272" y="1582654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3662" y="4930832"/>
            <a:ext cx="1227557" cy="1170374"/>
          </a:xfrm>
          <a:prstGeom prst="rect">
            <a:avLst/>
          </a:prstGeom>
        </p:spPr>
      </p:pic>
      <p:pic>
        <p:nvPicPr>
          <p:cNvPr id="1026" name="Picture 2" descr="http://us.123rf.com/400wm/400/400/alexh/alexh0607/alexh060700038/456113-magnifying-glass-on-dictionary-page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00" y="4601996"/>
            <a:ext cx="2768600" cy="182804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58477">
            <a:off x="2261107" y="396875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04800"/>
            <a:ext cx="25400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</a:t>
            </a:r>
            <a:r>
              <a:rPr lang="en-US" dirty="0" smtClean="0"/>
              <a:t>a Hash Table</a:t>
            </a:r>
            <a:endParaRPr lang="bg-BG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 smtClean="0"/>
              <a:t> is </a:t>
            </a:r>
            <a:r>
              <a:rPr lang="en-US" dirty="0"/>
              <a:t>the situation when different keys </a:t>
            </a:r>
            <a:r>
              <a:rPr lang="en-US" dirty="0" smtClean="0"/>
              <a:t>have </a:t>
            </a:r>
            <a:r>
              <a:rPr lang="en-US" dirty="0"/>
              <a:t>the same </a:t>
            </a:r>
            <a:r>
              <a:rPr lang="en-US" dirty="0" smtClean="0"/>
              <a:t>hash value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h(k</a:t>
            </a:r>
            <a:r>
              <a:rPr lang="en-US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aseline="-25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</a:t>
            </a:r>
            <a:r>
              <a:rPr lang="en-US" dirty="0" smtClean="0"/>
              <a:t>tables work </a:t>
            </a:r>
            <a:r>
              <a:rPr lang="en-US" dirty="0"/>
              <a:t>quite well (fast)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 smtClean="0"/>
              <a:t>strategies exist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Chaining in a </a:t>
            </a:r>
            <a:r>
              <a:rPr lang="en-US" dirty="0" smtClean="0"/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neighboring slots (linear probing)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Re-hashing (second hash function)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9700" name="Picture 4" descr="http://www.unitedutilities.com/supply_chai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5636049"/>
            <a:ext cx="914399" cy="897893"/>
          </a:xfrm>
          <a:prstGeom prst="roundRect">
            <a:avLst>
              <a:gd name="adj" fmla="val 106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845653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</a:t>
            </a:r>
            <a:r>
              <a:rPr lang="en-US" smtClean="0"/>
              <a:t>Resolution: Chaining</a:t>
            </a:r>
            <a:endParaRPr lang="en-US" dirty="0"/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2971800" cy="2286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h("Pesho") = 4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h("Kiro") = 2	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h("Mimi") = 1	</a:t>
            </a:r>
            <a:endParaRPr lang="en-US" sz="2600" noProof="1" smtClean="0">
              <a:solidFill>
                <a:schemeClr val="hlink"/>
              </a:solidFill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h("Ivan") = 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2600" noProof="1" smtClean="0"/>
              <a:t>h("Lili") = m-1</a:t>
            </a:r>
            <a:endParaRPr lang="en-US" sz="2600" noProof="1"/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53691" name="Line 27"/>
          <p:cNvSpPr>
            <a:spLocks noChangeShapeType="1"/>
          </p:cNvSpPr>
          <p:nvPr/>
        </p:nvSpPr>
        <p:spPr bwMode="auto">
          <a:xfrm flipH="1" flipV="1">
            <a:off x="2209800" y="1676400"/>
            <a:ext cx="14478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92" name="Line 28"/>
          <p:cNvSpPr>
            <a:spLocks noChangeShapeType="1"/>
          </p:cNvSpPr>
          <p:nvPr/>
        </p:nvSpPr>
        <p:spPr bwMode="auto">
          <a:xfrm flipH="1">
            <a:off x="2209798" y="2133600"/>
            <a:ext cx="1447801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3" name="Line 49"/>
          <p:cNvSpPr>
            <a:spLocks noChangeShapeType="1"/>
          </p:cNvSpPr>
          <p:nvPr/>
        </p:nvSpPr>
        <p:spPr bwMode="auto">
          <a:xfrm>
            <a:off x="4900463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4540101" y="4665034"/>
            <a:ext cx="7328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Kiro</a:t>
            </a: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4541688" y="5385759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Ivan</a:t>
            </a:r>
          </a:p>
        </p:txBody>
      </p:sp>
      <p:sp>
        <p:nvSpPr>
          <p:cNvPr id="753720" name="Line 56"/>
          <p:cNvSpPr>
            <a:spLocks noChangeShapeType="1"/>
          </p:cNvSpPr>
          <p:nvPr/>
        </p:nvSpPr>
        <p:spPr bwMode="auto">
          <a:xfrm>
            <a:off x="4900463" y="5084134"/>
            <a:ext cx="0" cy="37306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2" name="Line 58"/>
          <p:cNvSpPr>
            <a:spLocks noChangeShapeType="1"/>
          </p:cNvSpPr>
          <p:nvPr/>
        </p:nvSpPr>
        <p:spPr bwMode="auto">
          <a:xfrm>
            <a:off x="4900463" y="5817559"/>
            <a:ext cx="0" cy="4095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3" name="Text Box 59"/>
          <p:cNvSpPr txBox="1">
            <a:spLocks noChangeArrowheads="1"/>
          </p:cNvSpPr>
          <p:nvPr/>
        </p:nvSpPr>
        <p:spPr bwMode="auto">
          <a:xfrm>
            <a:off x="4541688" y="6106484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4" name="Line 60"/>
          <p:cNvSpPr>
            <a:spLocks noChangeShapeType="1"/>
          </p:cNvSpPr>
          <p:nvPr/>
        </p:nvSpPr>
        <p:spPr bwMode="auto">
          <a:xfrm flipH="1">
            <a:off x="4104943" y="4009396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5" name="Text Box 61"/>
          <p:cNvSpPr txBox="1">
            <a:spLocks noChangeArrowheads="1"/>
          </p:cNvSpPr>
          <p:nvPr/>
        </p:nvSpPr>
        <p:spPr bwMode="auto">
          <a:xfrm>
            <a:off x="3673143" y="4657096"/>
            <a:ext cx="856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Mimi</a:t>
            </a:r>
          </a:p>
        </p:txBody>
      </p:sp>
      <p:sp>
        <p:nvSpPr>
          <p:cNvPr id="753726" name="Text Box 62"/>
          <p:cNvSpPr txBox="1">
            <a:spLocks noChangeArrowheads="1"/>
          </p:cNvSpPr>
          <p:nvPr/>
        </p:nvSpPr>
        <p:spPr bwMode="auto">
          <a:xfrm>
            <a:off x="3674730" y="5388934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27" name="Line 63"/>
          <p:cNvSpPr>
            <a:spLocks noChangeShapeType="1"/>
          </p:cNvSpPr>
          <p:nvPr/>
        </p:nvSpPr>
        <p:spPr bwMode="auto">
          <a:xfrm>
            <a:off x="4104943" y="5084134"/>
            <a:ext cx="0" cy="3651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28" name="Line 64"/>
          <p:cNvSpPr>
            <a:spLocks noChangeShapeType="1"/>
          </p:cNvSpPr>
          <p:nvPr/>
        </p:nvSpPr>
        <p:spPr bwMode="auto">
          <a:xfrm flipH="1">
            <a:off x="8021638" y="4017334"/>
            <a:ext cx="1587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29" name="Text Box 65"/>
          <p:cNvSpPr txBox="1">
            <a:spLocks noChangeArrowheads="1"/>
          </p:cNvSpPr>
          <p:nvPr/>
        </p:nvSpPr>
        <p:spPr bwMode="auto">
          <a:xfrm>
            <a:off x="7661275" y="4665034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Lili</a:t>
            </a:r>
          </a:p>
        </p:txBody>
      </p:sp>
      <p:sp>
        <p:nvSpPr>
          <p:cNvPr id="753730" name="Text Box 66"/>
          <p:cNvSpPr txBox="1">
            <a:spLocks noChangeArrowheads="1"/>
          </p:cNvSpPr>
          <p:nvPr/>
        </p:nvSpPr>
        <p:spPr bwMode="auto">
          <a:xfrm>
            <a:off x="7661275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753731" name="Line 67"/>
          <p:cNvSpPr>
            <a:spLocks noChangeShapeType="1"/>
          </p:cNvSpPr>
          <p:nvPr/>
        </p:nvSpPr>
        <p:spPr bwMode="auto">
          <a:xfrm>
            <a:off x="8021638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3732" name="Line 68"/>
          <p:cNvSpPr>
            <a:spLocks noChangeShapeType="1"/>
          </p:cNvSpPr>
          <p:nvPr/>
        </p:nvSpPr>
        <p:spPr bwMode="auto">
          <a:xfrm flipH="1">
            <a:off x="6451302" y="4017334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3733" name="Text Box 69"/>
          <p:cNvSpPr txBox="1">
            <a:spLocks noChangeArrowheads="1"/>
          </p:cNvSpPr>
          <p:nvPr/>
        </p:nvSpPr>
        <p:spPr bwMode="auto">
          <a:xfrm>
            <a:off x="5948064" y="4665034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Pesho</a:t>
            </a:r>
          </a:p>
        </p:txBody>
      </p:sp>
      <p:sp>
        <p:nvSpPr>
          <p:cNvPr id="753734" name="Text Box 70"/>
          <p:cNvSpPr txBox="1">
            <a:spLocks noChangeArrowheads="1"/>
          </p:cNvSpPr>
          <p:nvPr/>
        </p:nvSpPr>
        <p:spPr bwMode="auto">
          <a:xfrm>
            <a:off x="6089352" y="5385759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kumimoji="0" lang="en-US" sz="2400" b="1">
                <a:solidFill>
                  <a:schemeClr val="tx1">
                    <a:lumMod val="40000"/>
                    <a:lumOff val="60000"/>
                  </a:schemeClr>
                </a:solidFill>
              </a:rPr>
              <a:t>null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00132" y="1880390"/>
            <a:ext cx="13628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collision</a:t>
            </a:r>
            <a:endParaRPr lang="en-US" dirty="0"/>
          </a:p>
        </p:txBody>
      </p:sp>
      <p:sp>
        <p:nvSpPr>
          <p:cNvPr id="48" name="AutoShape 8"/>
          <p:cNvSpPr>
            <a:spLocks noChangeArrowheads="1"/>
          </p:cNvSpPr>
          <p:nvPr/>
        </p:nvSpPr>
        <p:spPr bwMode="auto">
          <a:xfrm>
            <a:off x="5715000" y="1295400"/>
            <a:ext cx="2819400" cy="1379101"/>
          </a:xfrm>
          <a:prstGeom prst="wedgeRoundRectCallout">
            <a:avLst>
              <a:gd name="adj1" fmla="val -37615"/>
              <a:gd name="adj2" fmla="val 84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Chaining elements in case of collision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9" name="Group 194"/>
          <p:cNvGraphicFramePr>
            <a:graphicFrameLocks noGrp="1"/>
          </p:cNvGraphicFramePr>
          <p:nvPr/>
        </p:nvGraphicFramePr>
        <p:xfrm>
          <a:off x="2929268" y="3581400"/>
          <a:ext cx="5486399" cy="533400"/>
        </p:xfrm>
        <a:graphic>
          <a:graphicData uri="http://schemas.openxmlformats.org/drawingml/2006/table">
            <a:tbl>
              <a:tblPr/>
              <a:tblGrid>
                <a:gridCol w="783497"/>
                <a:gridCol w="785417"/>
                <a:gridCol w="783497"/>
                <a:gridCol w="783497"/>
                <a:gridCol w="783497"/>
                <a:gridCol w="783497"/>
                <a:gridCol w="78349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null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roup 218"/>
          <p:cNvGraphicFramePr>
            <a:graphicFrameLocks noGrp="1"/>
          </p:cNvGraphicFramePr>
          <p:nvPr/>
        </p:nvGraphicFramePr>
        <p:xfrm>
          <a:off x="2929268" y="3200400"/>
          <a:ext cx="5486400" cy="332604"/>
        </p:xfrm>
        <a:graphic>
          <a:graphicData uri="http://schemas.openxmlformats.org/drawingml/2006/table">
            <a:tbl>
              <a:tblPr/>
              <a:tblGrid>
                <a:gridCol w="783497"/>
                <a:gridCol w="785418"/>
                <a:gridCol w="783497"/>
                <a:gridCol w="783497"/>
                <a:gridCol w="783497"/>
                <a:gridCol w="783497"/>
                <a:gridCol w="783497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516368" y="3581400"/>
            <a:ext cx="4771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Line 67"/>
          <p:cNvSpPr>
            <a:spLocks noChangeShapeType="1"/>
          </p:cNvSpPr>
          <p:nvPr/>
        </p:nvSpPr>
        <p:spPr bwMode="auto">
          <a:xfrm>
            <a:off x="6455734" y="5087309"/>
            <a:ext cx="0" cy="3778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 b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886749" y="1545266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886749" y="2449033"/>
            <a:ext cx="304800" cy="304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8674" name="Picture 2" descr="http://www.secondpicture.com/tutorials/3d/3d_chrome_chain_in_3ds_max_using_a_bump_map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2600" y="4724400"/>
            <a:ext cx="233680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6913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Tables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Hash tables are the most efficient implementation of ADT "dictionary"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Add / Find / Delete take just few primitive operations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Speed does not depend on the size of the hash-table (constant time)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Amortized </a:t>
            </a:r>
            <a:r>
              <a:rPr lang="en-US" dirty="0"/>
              <a:t>complexity O(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Example: finding an element in a hash-table with 1 000 000 elements, takes just few steps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Finding an element in array of 1 000 000 elements takes average 500 000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Dictionaries: .NET Interfaces 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2" y="1812386"/>
            <a:ext cx="7924798" cy="4128028"/>
          </a:xfrm>
          <a:prstGeom prst="roundRect">
            <a:avLst>
              <a:gd name="adj" fmla="val 158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6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mocoloco.com/upload/2008/01/imm_cologne_200/imm_tables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81300" y="1295400"/>
            <a:ext cx="3543300" cy="2725618"/>
          </a:xfrm>
          <a:prstGeom prst="roundRect">
            <a:avLst>
              <a:gd name="adj" fmla="val 46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Picture 2" descr="http://www.computer-books.us/images/csharpthebasic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53200" y="1316666"/>
            <a:ext cx="1828800" cy="1325482"/>
          </a:xfrm>
          <a:prstGeom prst="roundRect">
            <a:avLst>
              <a:gd name="adj" fmla="val 11470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02434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7104"/>
            <a:ext cx="8686800" cy="5867400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Implements the ADT dictionary as </a:t>
            </a:r>
            <a:r>
              <a:rPr lang="en-US" dirty="0" smtClean="0"/>
              <a:t>hash table</a:t>
            </a:r>
            <a:endParaRPr lang="en-US" sz="3000" dirty="0"/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The size </a:t>
            </a:r>
            <a:r>
              <a:rPr lang="en-US" dirty="0"/>
              <a:t>is dynamically increased as needed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/>
              <a:t>Contains a collection of </a:t>
            </a:r>
            <a:r>
              <a:rPr lang="en-US" dirty="0" smtClean="0"/>
              <a:t>key-value pairs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Collisions are resolved by chaining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dirty="0" smtClean="0"/>
              <a:t>Elements have almost random order</a:t>
            </a:r>
          </a:p>
          <a:p>
            <a:pPr marL="1073150" lvl="2" indent="-323850">
              <a:lnSpc>
                <a:spcPct val="98000"/>
              </a:lnSpc>
            </a:pPr>
            <a:r>
              <a:rPr lang="en-US" dirty="0" smtClean="0"/>
              <a:t>Ordered by </a:t>
            </a:r>
            <a:r>
              <a:rPr lang="en-US" dirty="0"/>
              <a:t>the hash code of </a:t>
            </a:r>
            <a:r>
              <a:rPr lang="en-US" dirty="0" smtClean="0"/>
              <a:t>the key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</a:t>
            </a:r>
            <a:r>
              <a:rPr lang="en-US" dirty="0"/>
              <a:t>on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– for comparing the keys</a:t>
            </a:r>
          </a:p>
          <a:p>
            <a:pPr marL="781050" lvl="1" indent="-323850">
              <a:lnSpc>
                <a:spcPct val="98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9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(2)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/>
              <a:t>operations: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Add(TKey,TValue)</a:t>
            </a:r>
            <a:r>
              <a:rPr lang="en-US" dirty="0" smtClean="0"/>
              <a:t> </a:t>
            </a:r>
            <a:r>
              <a:rPr lang="en-US" dirty="0"/>
              <a:t>– adds an element </a:t>
            </a:r>
            <a:r>
              <a:rPr lang="en-US" dirty="0" smtClean="0"/>
              <a:t>with </a:t>
            </a:r>
            <a:r>
              <a:rPr lang="en-US" dirty="0"/>
              <a:t>the specified key and </a:t>
            </a:r>
            <a:r>
              <a:rPr lang="en-US" dirty="0" smtClean="0"/>
              <a:t>value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Remove(TKey)</a:t>
            </a:r>
            <a:r>
              <a:rPr lang="en-US" dirty="0" smtClean="0"/>
              <a:t> </a:t>
            </a:r>
            <a:r>
              <a:rPr lang="en-US" dirty="0"/>
              <a:t>– removes the element </a:t>
            </a:r>
            <a:r>
              <a:rPr lang="en-US" dirty="0" smtClean="0"/>
              <a:t>by key</a:t>
            </a:r>
            <a:endParaRPr lang="en-US" dirty="0"/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dirty="0" smtClean="0"/>
              <a:t> – get / add / replace of element by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</a:t>
            </a:r>
            <a:r>
              <a:rPr lang="en-US" dirty="0" smtClean="0"/>
              <a:t>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dirty="0" smtClean="0"/>
              <a:t> – returns a collection of the keys</a:t>
            </a:r>
          </a:p>
          <a:p>
            <a:pPr marL="781050" lvl="1" indent="-323850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en-US" sz="3200" dirty="0" smtClean="0"/>
              <a:t> – returns a collection of the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7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800" dirty="0" smtClean="0"/>
              <a:t> (3)</a:t>
            </a:r>
            <a:endParaRPr lang="bg-BG" sz="3800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3387" indent="-323850"/>
            <a:r>
              <a:rPr lang="en-US" dirty="0" smtClean="0"/>
              <a:t>Major operations:</a:t>
            </a:r>
            <a:endParaRPr lang="en-US" noProof="1" smtClean="0">
              <a:latin typeface="Courier New" pitchFamily="49" charset="0"/>
            </a:endParaRP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ContainsKey(TKey)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key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ContainsValue(TValue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checks </a:t>
            </a:r>
            <a:r>
              <a:rPr lang="en-US" dirty="0"/>
              <a:t>whether the dictionary contains given </a:t>
            </a:r>
            <a:r>
              <a:rPr lang="en-US" dirty="0" smtClean="0"/>
              <a:t>value</a:t>
            </a:r>
          </a:p>
          <a:p>
            <a:pPr marL="1073150" lvl="2" indent="-323850"/>
            <a:r>
              <a:rPr lang="en-US" dirty="0" smtClean="0"/>
              <a:t>Warning: slow operation – O(n)</a:t>
            </a:r>
          </a:p>
          <a:p>
            <a:pPr marL="781050" lvl="1" indent="-323850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TryGetValue(TKey,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en-US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TValue)</a:t>
            </a:r>
          </a:p>
          <a:p>
            <a:pPr marL="1073150" lvl="2" indent="-323850"/>
            <a:r>
              <a:rPr lang="en-US" dirty="0" smtClean="0"/>
              <a:t>If the key is found, returns it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TValue</a:t>
            </a:r>
            <a:endParaRPr lang="en-US" dirty="0" smtClean="0"/>
          </a:p>
          <a:p>
            <a:pPr marL="1073150" lvl="2" indent="-323850"/>
            <a:r>
              <a:rPr lang="en-US" dirty="0" smtClean="0"/>
              <a:t>Otherwise 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41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3600" dirty="0" smtClean="0"/>
              <a:t> – Example  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454026" y="1371600"/>
            <a:ext cx="815657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int&gt; studentsMarks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Dictionary&lt;string, 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studentsMarks.Add("Ivan", 4);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studentsMarks.Add("Peter",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studentsMarks.Add("Maria", 6);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studentsMarks.Add("George",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peterMark = studentsMarks["Peter"];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Console.WriteLine("Peter's mark: {0}", peterMark);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Console.WriteLine("Is Peter in the hash table: {0}",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studentsMarks.ContainsKey("Peter"));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Console.WriteLine("Students and grades:");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pair in studentsMarks)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--&gt; {1}", pair.Key, pair.Value);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1506" name="Picture 2" descr="http://oboerista.files.wordpress.com/2006/12/dictionary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23165">
            <a:off x="6394178" y="1413022"/>
            <a:ext cx="2326913" cy="1553007"/>
          </a:xfrm>
          <a:prstGeom prst="roundRect">
            <a:avLst>
              <a:gd name="adj" fmla="val 670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968825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1"/>
            <a:ext cx="8229600" cy="685800"/>
          </a:xfrm>
        </p:spPr>
        <p:txBody>
          <a:bodyPr/>
          <a:lstStyle/>
          <a:p>
            <a:r>
              <a:rPr lang="en-US" sz="4800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33472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482" name="Picture 2" descr="http://www.a-i-a.com/images/liveDemoImag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395675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ttp://cf.ydcdn.net/1.0.0.30/images/homepage/slide1aop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2473" y="3429000"/>
            <a:ext cx="2449190" cy="243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Dictionaries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Hash Tables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</a:t>
            </a:r>
            <a:r>
              <a:rPr lang="en-US" noProof="1" smtClean="0"/>
              <a:t>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TValue&gt;</a:t>
            </a:r>
            <a:r>
              <a:rPr lang="en-US" dirty="0" smtClean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Sets: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9938" name="Picture 2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00800" y="3733800"/>
            <a:ext cx="2052268" cy="25431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790950"/>
            <a:ext cx="4754563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the Words </a:t>
            </a:r>
            <a:r>
              <a:rPr lang="en-US" dirty="0"/>
              <a:t>in a 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8434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81921">
            <a:off x="5922056" y="2971800"/>
            <a:ext cx="2840944" cy="2270377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00701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8382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4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433387" indent="-323850"/>
            <a:r>
              <a:rPr lang="en-US" dirty="0" smtClean="0"/>
              <a:t>Data structures can be nested, e.g. dictionary of lists: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Dictionary&lt;string,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List&lt;int&gt;&gt;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934200" cy="838200"/>
          </a:xfrm>
        </p:spPr>
        <p:txBody>
          <a:bodyPr/>
          <a:lstStyle/>
          <a:p>
            <a:r>
              <a:rPr lang="en-US" dirty="0" smtClean="0"/>
              <a:t>Nested Data Structures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92756" y="2514600"/>
            <a:ext cx="7920036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Dictionary&lt;string, List&lt;int&gt;&gt; studentGrades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Dictionary&lt;string, List&lt;int&gt;&gt;();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AddGrade(string name, int grade)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 studentGrades.ContainsKey(name))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studentGrades[name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].Add(grade);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32613"/>
            <a:ext cx="8229600" cy="685800"/>
          </a:xfrm>
        </p:spPr>
        <p:txBody>
          <a:bodyPr/>
          <a:lstStyle/>
          <a:p>
            <a:r>
              <a:rPr lang="en-US" dirty="0" smtClean="0"/>
              <a:t>Dictionary of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8316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0724" y="990600"/>
            <a:ext cx="56170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95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28965"/>
            <a:ext cx="7924800" cy="685800"/>
          </a:xfrm>
        </p:spPr>
        <p:txBody>
          <a:bodyPr/>
          <a:lstStyle/>
          <a:p>
            <a:r>
              <a:rPr lang="en-US" dirty="0" smtClean="0"/>
              <a:t>Balanced Tree 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31444"/>
            <a:ext cx="7924800" cy="569120"/>
          </a:xfrm>
        </p:spPr>
        <p:txBody>
          <a:bodyPr/>
          <a:lstStyle/>
          <a:p>
            <a:r>
              <a:rPr lang="en-US" noProof="1" smtClean="0"/>
              <a:t>The Sorted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17410" name="Picture 2" descr="http://static.zooomr.com/images/2408559_b02d0262f9_m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638800" y="589024"/>
            <a:ext cx="2514600" cy="1714500"/>
          </a:xfrm>
          <a:prstGeom prst="roundRect">
            <a:avLst>
              <a:gd name="adj" fmla="val 61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414" name="Picture 6" descr="http://www.sand-atlas.com/en/wp-content/uploads/2009/12/1005-sort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95600" y="4526972"/>
            <a:ext cx="3295650" cy="1797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92744">
            <a:off x="2103813" y="636024"/>
            <a:ext cx="2649129" cy="16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162800" cy="91440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</a:t>
            </a:r>
            <a:br>
              <a:rPr lang="en-US" noProof="1" smtClean="0">
                <a:latin typeface="Consolas" pitchFamily="49" charset="0"/>
                <a:cs typeface="Consolas" pitchFamily="49" charset="0"/>
              </a:rPr>
            </a:br>
            <a:r>
              <a:rPr lang="en-US" noProof="1" smtClean="0">
                <a:latin typeface="Consolas" pitchFamily="49" charset="0"/>
                <a:cs typeface="Consolas" pitchFamily="49" charset="0"/>
              </a:rPr>
              <a:t>&lt;TKey,TValue&gt;</a:t>
            </a:r>
            <a:endParaRPr lang="bg-BG" dirty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implements </a:t>
            </a:r>
            <a:r>
              <a:rPr lang="en-US" dirty="0"/>
              <a:t>the ADT </a:t>
            </a:r>
            <a:r>
              <a:rPr lang="en-US" dirty="0" smtClean="0"/>
              <a:t>"dictionary" </a:t>
            </a:r>
            <a:r>
              <a:rPr lang="en-US" dirty="0"/>
              <a:t>as </a:t>
            </a:r>
            <a:r>
              <a:rPr lang="en-US" dirty="0" smtClean="0"/>
              <a:t>self-balancing search tree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Elements are arranged in the tree ordered by key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Traversing the tree returns the elements in increasing order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 / Find / Delete perform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log</a:t>
            </a:r>
            <a:r>
              <a:rPr lang="en-US" sz="2800" baseline="-25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(n)</a:t>
            </a:r>
            <a:r>
              <a:rPr lang="en-US" sz="2800" dirty="0" smtClean="0"/>
              <a:t> operations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when you need the elements sorted by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Otherwise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– it has better performance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35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Words (Again)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11683" name="Rectangle 3"/>
          <p:cNvSpPr>
            <a:spLocks noChangeArrowheads="1"/>
          </p:cNvSpPr>
          <p:nvPr/>
        </p:nvSpPr>
        <p:spPr bwMode="auto">
          <a:xfrm>
            <a:off x="538164" y="1219200"/>
            <a:ext cx="807243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"a text, some text, just some text";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IDictionary&lt;string, int&gt; wordsCount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int&gt;();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words = text.Split(' ', ',', '.');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word in words)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count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(wordsCount.ContainsKey(word))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 = wordsCount[word]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wordsCount[word] = count;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foreach(var pair in wordsCount)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Console.WriteLine("{0} -&gt; {1}", pair.Key, pair.Value);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openreflections.files.wordpress.com/2009/08/the-power-of-wor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44340" flipH="1" flipV="1">
            <a:off x="5872128" y="2958734"/>
            <a:ext cx="2840944" cy="2270376"/>
          </a:xfrm>
          <a:prstGeom prst="roundRect">
            <a:avLst>
              <a:gd name="adj" fmla="val 4491"/>
            </a:avLst>
          </a:prstGeom>
          <a:noFill/>
          <a:ln w="3175">
            <a:solidFill>
              <a:srgbClr val="FFFFFF">
                <a:alpha val="5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292339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80213"/>
            <a:ext cx="8229600" cy="685800"/>
          </a:xfrm>
        </p:spPr>
        <p:txBody>
          <a:bodyPr/>
          <a:lstStyle/>
          <a:p>
            <a:r>
              <a:rPr lang="en-US" dirty="0"/>
              <a:t>Counting the Words in a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1026" name="Picture 2" descr="http://isaaclubow.com/wp-content/uploads/2012/06/magnifyer_ic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870" y="762000"/>
            <a:ext cx="4638260" cy="3810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5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egshilo.files.wordpress.com/2009/07/bom-compar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48242" y="1059864"/>
            <a:ext cx="4433558" cy="2673936"/>
          </a:xfrm>
          <a:prstGeom prst="roundRect">
            <a:avLst>
              <a:gd name="adj" fmla="val 51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38600"/>
            <a:ext cx="8077200" cy="1066800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noProof="1" smtClean="0"/>
              <a:t>Comparing Dictionary Keys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222080"/>
            <a:ext cx="8229600" cy="873920"/>
          </a:xfrm>
        </p:spPr>
        <p:txBody>
          <a:bodyPr/>
          <a:lstStyle/>
          <a:p>
            <a:r>
              <a:rPr lang="en-US" noProof="1" smtClean="0"/>
              <a:t>Using custom key classes in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Dictionary&lt;TKey, TValue&gt;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dirty="0" smtClean="0"/>
              <a:t> relies on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– for comparing the keys</a:t>
            </a:r>
          </a:p>
          <a:p>
            <a:pPr marL="781050" lvl="1" indent="-323850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Object.GetHashCode()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for calculating the hash codes of the keys</a:t>
            </a:r>
          </a:p>
          <a:p>
            <a:pPr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 smtClean="0"/>
              <a:t> relies 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  <a:r>
              <a:rPr lang="en-US" dirty="0" smtClean="0"/>
              <a:t> for ordering the keys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Built-in types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dirty="0" smtClean="0"/>
              <a:t> already implement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GetHashCode()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IComparable&lt;T&gt;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 types used when used as dictionary keys should provide custom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7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apartmenttherapy.com/uimages/la/atla-032708-keys01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25138" y="969692"/>
            <a:ext cx="3268496" cy="2844804"/>
          </a:xfrm>
          <a:prstGeom prst="roundRect">
            <a:avLst>
              <a:gd name="adj" fmla="val 382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evankessler.files.wordpress.com/2009/07/dictiona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920" t="-2302" r="-3700" b="-1557"/>
          <a:stretch>
            <a:fillRect/>
          </a:stretch>
        </p:blipFill>
        <p:spPr bwMode="auto">
          <a:xfrm rot="802840">
            <a:off x="1698936" y="949967"/>
            <a:ext cx="2819400" cy="3032156"/>
          </a:xfrm>
          <a:prstGeom prst="roundRect">
            <a:avLst>
              <a:gd name="adj" fmla="val 3829"/>
            </a:avLst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lang="en-US" noProof="1" smtClean="0"/>
              <a:t>Data Structures that Map Keys to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Implementing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GetHashCode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371600"/>
            <a:ext cx="791911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bool Equals(Object obj)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(!(obj is Point) || (obj == null)) return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Point p = (Point)obj;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(X == p.X) &amp;&amp; (Y == p.Y);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override int GetHashCode()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(X &lt;&lt; 16 | X &gt;&gt; 16) ^ Y;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9458" name="Picture 2" descr="http://media.point2.com/p2a/module/302c/afc6/8fb9/5ccf9ae27d05aeb28456/origina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921" y="4278895"/>
            <a:ext cx="1354058" cy="1805410"/>
          </a:xfrm>
          <a:prstGeom prst="roundRect">
            <a:avLst>
              <a:gd name="adj" fmla="val 5934"/>
            </a:avLst>
          </a:prstGeom>
          <a:noFill/>
        </p:spPr>
      </p:pic>
      <p:pic>
        <p:nvPicPr>
          <p:cNvPr id="3074" name="Picture 2" descr="http://www.infolab21.lancs.ac.uk/images/calculatio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4200" y="1635641"/>
            <a:ext cx="1346792" cy="1346792"/>
          </a:xfrm>
          <a:prstGeom prst="roundRect">
            <a:avLst>
              <a:gd name="adj" fmla="val 5934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00976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noProof="1" smtClean="0">
                <a:latin typeface="+mn-lt"/>
                <a:cs typeface="Consolas" pitchFamily="49" charset="0"/>
              </a:rPr>
              <a:t>Implementing </a:t>
            </a:r>
            <a:r>
              <a:rPr lang="en-US" sz="3800" noProof="1" smtClean="0">
                <a:latin typeface="Consolas" pitchFamily="49" charset="0"/>
                <a:cs typeface="Consolas" pitchFamily="49" charset="0"/>
              </a:rPr>
              <a:t>IComparable&lt;T&gt;</a:t>
            </a:r>
            <a:endParaRPr lang="en-US" sz="3800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290" y="1143000"/>
            <a:ext cx="791911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Point : IComparable&lt;Point&gt;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X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Y { get; set;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CompareTo(Point otherPoint)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(X != otherPoint.X)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this.X.CompareTo(otherPoint.X);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this.Y.CompareTo(otherPoint.Y);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050" name="Picture 2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1447800"/>
            <a:ext cx="1034902" cy="1082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3170274"/>
            <a:ext cx="1031358" cy="1158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http://activephilosophy.files.wordpress.com/2010/01/leaf-margin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4999074"/>
            <a:ext cx="1031358" cy="1020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311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4572001"/>
            <a:ext cx="4267200" cy="685800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5374480"/>
            <a:ext cx="4267200" cy="569120"/>
          </a:xfrm>
        </p:spPr>
        <p:txBody>
          <a:bodyPr/>
          <a:lstStyle/>
          <a:p>
            <a:r>
              <a:rPr lang="en-US" noProof="1" smtClean="0"/>
              <a:t>Sets of Elements</a:t>
            </a:r>
            <a:endParaRPr lang="en-US" dirty="0"/>
          </a:p>
        </p:txBody>
      </p:sp>
      <p:pic>
        <p:nvPicPr>
          <p:cNvPr id="14338" name="Picture 2" descr="http://mlab.cca.edu/wp-content/uploads/2009/02/revit_01-500x6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38200" y="1302866"/>
            <a:ext cx="3233670" cy="4488334"/>
          </a:xfrm>
          <a:prstGeom prst="roundRect">
            <a:avLst>
              <a:gd name="adj" fmla="val 45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" name="Picture 2" descr="http://www.learningthings.com/mmLEARNINGTHINGS/Images/LER_MATH_LINKING_CUBE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029200" y="914400"/>
            <a:ext cx="3048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6488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Bag ADTs</a:t>
            </a:r>
            <a:endParaRPr lang="bg-BG" dirty="0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" keeps a set of elements with no duplicates</a:t>
            </a: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Sets with duplicates are also known as ADT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bag</a:t>
            </a:r>
            <a:r>
              <a:rPr lang="en-US" sz="3000" dirty="0" smtClean="0"/>
              <a:t>"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Contains(element)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Union(set)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/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Intersect(set)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Sets 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2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Sets</a:t>
            </a:r>
            <a:r>
              <a:rPr lang="en-US" dirty="0"/>
              <a:t>: .NET </a:t>
            </a:r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smtClean="0"/>
              <a:t>and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1577912"/>
            <a:ext cx="4800600" cy="4757738"/>
          </a:xfrm>
          <a:prstGeom prst="roundRect">
            <a:avLst>
              <a:gd name="adj" fmla="val 88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6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100" dirty="0" smtClean="0"/>
              <a:t> implements ADT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100" dirty="0" smtClean="0"/>
              <a:t> by hash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Elements are in no particular order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All major operations are fast: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Add(element)</a:t>
            </a:r>
            <a:r>
              <a:rPr lang="en-US" dirty="0" smtClean="0"/>
              <a:t> – appends an element to the set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Does nothing if the element already exists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Remove(element)</a:t>
            </a:r>
            <a:r>
              <a:rPr lang="en-US" dirty="0" smtClean="0"/>
              <a:t> – removes given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– returns the number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UnionWith(set)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IntersectWith(set)</a:t>
            </a:r>
            <a:r>
              <a:rPr lang="en-US" dirty="0" smtClean="0"/>
              <a:t> – performs union / intersection with another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4364" y="1143000"/>
            <a:ext cx="7920036" cy="52091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HashSet&lt;string&gt;(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 });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SQL Java C# PHP Oracle MySQL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PrintSet&lt;T&gt;(ISet&lt;T&gt;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(var element in set)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Console.Write("{0} ", element);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42" name="Picture 2" descr="http://windowsclient.net/blogs/damonwildercarr/WindowsLiveWriter/GetMoreLinqOperationsandIntegratet.5only_B9AA/premature_6_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4648200"/>
            <a:ext cx="2161067" cy="1440712"/>
          </a:xfrm>
          <a:prstGeom prst="roundRect">
            <a:avLst>
              <a:gd name="adj" fmla="val 7512"/>
            </a:avLst>
          </a:prstGeom>
          <a:noFill/>
          <a:ln>
            <a:solidFill>
              <a:schemeClr val="accent2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39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 smtClean="0"/>
              <a:t> implements ADT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3000" dirty="0" smtClean="0"/>
              <a:t> by balanced search tree (red-black tree)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Elements are sorted in increasing order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564" y="3505200"/>
            <a:ext cx="7767636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firstSet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"SQL", "Java", "C#", "PHP"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secondSet = new SortedSet&lt;string&gt;(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new string[] { "Oracle", "SQL", "MySQL" });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ISet&lt;string&gt; union = new HashSet&lt;string&gt;(firstSet);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union.UnionWith(secondSet);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PrintSet(union); // C# Java PHP SQL MySQL Oracle</a:t>
            </a:r>
          </a:p>
        </p:txBody>
      </p:sp>
    </p:spTree>
    <p:extLst>
      <p:ext uri="{BB962C8B-B14F-4D97-AF65-F5344CB8AC3E}">
        <p14:creationId xmlns:p14="http://schemas.microsoft.com/office/powerpoint/2010/main" val="32586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pload.wikimedia.org/wikipedia/commons/b/b7/Roman_hoard,_2_silver_brooches_and_associated_objec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0486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SortedSet&lt;T&gt;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5288"/>
            <a:ext cx="8229600" cy="569120"/>
          </a:xfrm>
        </p:spPr>
        <p:txBody>
          <a:bodyPr/>
          <a:lstStyle/>
          <a:p>
            <a:r>
              <a:rPr lang="en-US" noProof="1" smtClean="0"/>
              <a:t>Live Demo</a:t>
            </a:r>
            <a:endParaRPr lang="en-US" dirty="0"/>
          </a:p>
        </p:txBody>
      </p:sp>
      <p:pic>
        <p:nvPicPr>
          <p:cNvPr id="4" name="Picture 2" descr="http://i24.ebayimg.com/05/i/000/e6/c5/535c_1_sb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8200" y="3810000"/>
            <a:ext cx="3339114" cy="2247900"/>
          </a:xfrm>
          <a:prstGeom prst="roundRect">
            <a:avLst>
              <a:gd name="adj" fmla="val 2131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65000"/>
                <a:lumOff val="35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340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Dictionaries map key to 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be implemented as hash table or balanced search tree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Hash-tables map keys to values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Rely on hash-functions to distribute the keys in the table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Collisions needs resolution algorithm (e.g. chaining)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Very fast add / find / delete – O(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Sets hold a group of elements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Hash-table or balanced tree implementations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170" name="Picture 2" descr="http://people.rit.edu/andpph/photofile-c/splash-4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239000" y="4800600"/>
            <a:ext cx="1330324" cy="1143000"/>
          </a:xfrm>
          <a:prstGeom prst="roundRect">
            <a:avLst>
              <a:gd name="adj" fmla="val 48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949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</a:t>
            </a:r>
            <a:r>
              <a:rPr lang="en-US" sz="3000" dirty="0" smtClean="0"/>
              <a:t>abstract data type (ADT) "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dictionary</a:t>
            </a:r>
            <a:r>
              <a:rPr lang="en-US" sz="3000" dirty="0"/>
              <a:t>" maps key to values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Also known as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map</a:t>
            </a:r>
            <a:r>
              <a:rPr lang="en-US" sz="2800" dirty="0"/>
              <a:t>" or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associative array</a:t>
            </a:r>
            <a:r>
              <a:rPr lang="en-US" sz="28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Contains a set of (key, value) pairs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Dictionary ADT operations: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FindByKey(key)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Delete(key)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</a:t>
            </a:r>
            <a:r>
              <a:rPr lang="en-US" sz="3000" dirty="0"/>
              <a:t>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List, array, hash table, balanced tree, ...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098" name="Picture 2" descr="http://www.kirupa.com/html5/images/keyValuePai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200400"/>
            <a:ext cx="1936614" cy="1906197"/>
          </a:xfrm>
          <a:prstGeom prst="roundRect">
            <a:avLst>
              <a:gd name="adj" fmla="val 30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6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Dictionaries,</a:t>
            </a:r>
            <a:br>
              <a:rPr lang="en-US" dirty="0" smtClean="0"/>
            </a:br>
            <a:r>
              <a:rPr lang="en-US" dirty="0" smtClean="0"/>
              <a:t> Hash </a:t>
            </a:r>
            <a:r>
              <a:rPr lang="en-US" dirty="0"/>
              <a:t>Tables and Sets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5185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19343">
            <a:off x="1694118" y="1135796"/>
            <a:ext cx="1421963" cy="1355724"/>
          </a:xfrm>
          <a:prstGeom prst="rect">
            <a:avLst/>
          </a:prstGeom>
          <a:noFill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63" y="4572000"/>
            <a:ext cx="34877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8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18684">
            <a:off x="5810534" y="4419600"/>
            <a:ext cx="2387600" cy="141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525116"/>
            <a:ext cx="3930934" cy="125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  <a:defRPr/>
            </a:pPr>
            <a:r>
              <a:rPr lang="en-US" sz="2800" dirty="0" smtClean="0"/>
              <a:t>Write a program that counts in a given array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 smtClean="0"/>
              <a:t> values the number of occurrences of each value.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sz="2800" dirty="0" smtClean="0"/>
              <a:t>.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/>
              <a:t>Example: array = {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/>
              <a:t>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,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, -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2.5</a:t>
            </a:r>
            <a:r>
              <a:rPr lang="en-US" sz="2600" dirty="0" smtClean="0"/>
              <a:t>}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-2.5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times</a:t>
            </a:r>
          </a:p>
          <a:p>
            <a:pPr marL="1379538" lvl="1" indent="-661988">
              <a:lnSpc>
                <a:spcPct val="100000"/>
              </a:lnSpc>
              <a:buFontTx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3</a:t>
            </a:r>
            <a:r>
              <a:rPr lang="en-US" sz="2600" dirty="0" smtClean="0">
                <a:sym typeface="Wingdings" pitchFamily="2" charset="2"/>
              </a:rPr>
              <a:t> times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sz="2800" dirty="0" smtClean="0"/>
              <a:t>Write a program that extracts from a given sequence of strings all elements that present in it odd number of times. Example:</a:t>
            </a:r>
          </a:p>
          <a:p>
            <a:pPr marL="1292225" lvl="1" indent="-57150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600" dirty="0" smtClean="0"/>
              <a:t>{C#, SQL, PHP, PHP, SQL, SQL } </a:t>
            </a:r>
            <a:r>
              <a:rPr lang="en-US" sz="2600" dirty="0" smtClean="0">
                <a:sym typeface="Wingdings" pitchFamily="2" charset="2"/>
              </a:rPr>
              <a:t> {C#, SQL}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spcAft>
                <a:spcPct val="20000"/>
              </a:spcAft>
              <a:buFont typeface="+mj-lt"/>
              <a:buAutoNum type="arabicPeriod" startAt="3"/>
              <a:tabLst/>
              <a:defRPr/>
            </a:pPr>
            <a:r>
              <a:rPr lang="en-US" sz="2800" dirty="0" smtClean="0"/>
              <a:t>Write a program that counts how many times each word from given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words.txt</a:t>
            </a:r>
            <a:r>
              <a:rPr lang="en-US" sz="2800" dirty="0" smtClean="0"/>
              <a:t> appears in it. The character casing differences should be ignored. The result words should be ordered by their number of occurrences in the text. Example:</a:t>
            </a:r>
          </a:p>
          <a:p>
            <a:pPr marL="790576" lvl="1" indent="-442913">
              <a:lnSpc>
                <a:spcPct val="100000"/>
              </a:lnSpc>
              <a:spcAft>
                <a:spcPct val="20000"/>
              </a:spcAft>
              <a:buFontTx/>
              <a:buNone/>
              <a:defRPr/>
            </a:pPr>
            <a:endParaRPr lang="en-US" sz="2200" dirty="0" smtClean="0">
              <a:sym typeface="Wingdings" pitchFamily="2" charset="2"/>
            </a:endParaRPr>
          </a:p>
          <a:p>
            <a:pPr marL="790576" lvl="1" indent="-442913">
              <a:lnSpc>
                <a:spcPct val="100000"/>
              </a:lnSpc>
              <a:spcBef>
                <a:spcPts val="54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is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the  2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/>
              <a:t>	this </a:t>
            </a:r>
            <a:r>
              <a:rPr lang="en-US" sz="2800" dirty="0" smtClean="0">
                <a:sym typeface="Wingdings" pitchFamily="2" charset="2"/>
              </a:rPr>
              <a:t> 3</a:t>
            </a:r>
          </a:p>
          <a:p>
            <a:pPr marL="790576" lvl="1" indent="-442913"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800" dirty="0" smtClean="0">
                <a:sym typeface="Wingdings" pitchFamily="2" charset="2"/>
              </a:rPr>
              <a:t>	text  6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1" y="3343955"/>
            <a:ext cx="76200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is the TEXT. Text, text, text – THIS TEXT! Is this the text?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7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(3)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 table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. Keep the data in array of lists of key-value pairs (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LinkedList&lt;KeyValuePair&lt;K,T&gt;&gt;[]</a:t>
            </a:r>
            <a:r>
              <a:rPr lang="en-US" sz="2700" dirty="0" smtClean="0"/>
              <a:t>) with initial capacity of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16</a:t>
            </a:r>
            <a:r>
              <a:rPr lang="en-US" sz="2700" dirty="0" smtClean="0"/>
              <a:t>. When the hash table load runs over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75</a:t>
            </a:r>
            <a:r>
              <a:rPr lang="en-US" sz="2700" dirty="0" smtClean="0"/>
              <a:t>%, perform resizing to 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700" dirty="0" smtClean="0"/>
              <a:t> times larger capacity. Implement the following methods and properties: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Add(key,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Find(key)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value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 key)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Keys</a:t>
            </a:r>
            <a:r>
              <a:rPr lang="en-US" sz="2700" dirty="0" smtClean="0"/>
              <a:t>. Try to make the hash table to support iterating over its elements with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700" dirty="0" smtClean="0"/>
              <a:t>.</a:t>
            </a:r>
            <a:endParaRPr lang="bg-BG" sz="2700" dirty="0" smtClean="0"/>
          </a:p>
          <a:p>
            <a:pPr marL="446088" indent="-446088">
              <a:lnSpc>
                <a:spcPct val="90000"/>
              </a:lnSpc>
              <a:buFont typeface="+mj-lt"/>
              <a:buAutoNum type="arabicPeriod" startAt="4"/>
              <a:tabLst/>
              <a:defRPr/>
            </a:pPr>
            <a:r>
              <a:rPr lang="en-US" sz="2700" dirty="0" smtClean="0"/>
              <a:t>Implement the data structure "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</a:t>
            </a:r>
            <a:r>
              <a:rPr lang="en-US" sz="2700" dirty="0" smtClean="0"/>
              <a:t>" in a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HashedSet&lt;T&gt;</a:t>
            </a:r>
            <a:r>
              <a:rPr lang="en-US" sz="2700" dirty="0" smtClean="0"/>
              <a:t> using your class </a:t>
            </a:r>
            <a:r>
              <a:rPr lang="en-US" sz="27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HashTable&lt;K,T&gt;</a:t>
            </a:r>
            <a:r>
              <a:rPr lang="en-US" sz="2700" dirty="0" smtClean="0"/>
              <a:t> to hold the elements. Implement all standard set operations like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00" dirty="0" smtClean="0"/>
              <a:t>, 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00" dirty="0" smtClean="0"/>
              <a:t>, union and intersect.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0904"/>
            <a:ext cx="8686800" cy="5791200"/>
          </a:xfrm>
        </p:spPr>
        <p:txBody>
          <a:bodyPr/>
          <a:lstStyle/>
          <a:p>
            <a:pPr marL="450850" indent="-450850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r>
              <a:rPr lang="en-US" sz="2800" dirty="0" smtClean="0"/>
              <a:t>* A text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phones.txt</a:t>
            </a:r>
            <a:r>
              <a:rPr lang="en-US" sz="2800" dirty="0" smtClean="0"/>
              <a:t> holds information about people, their town and phone number:</a:t>
            </a:r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buFont typeface="+mj-lt"/>
              <a:buAutoNum type="arabicPeriod" startAt="6"/>
              <a:tabLst/>
              <a:defRPr/>
            </a:pPr>
            <a:endParaRPr lang="en-US" sz="2800" dirty="0" smtClean="0"/>
          </a:p>
          <a:p>
            <a:pPr marL="446088" indent="-446088">
              <a:lnSpc>
                <a:spcPct val="95000"/>
              </a:lnSpc>
              <a:spcBef>
                <a:spcPts val="2400"/>
              </a:spcBef>
              <a:buNone/>
              <a:tabLst/>
              <a:defRPr/>
            </a:pPr>
            <a:r>
              <a:rPr lang="en-US" sz="2800" dirty="0" smtClean="0"/>
              <a:t>	Duplicates can occur in people names, towns and phone numbers. Write a program to read the phones file and execute a sequence of commands given in the file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commands.txt</a:t>
            </a:r>
            <a:r>
              <a:rPr lang="en-US" sz="2800" dirty="0" smtClean="0"/>
              <a:t>: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find(name)</a:t>
            </a:r>
            <a:r>
              <a:rPr lang="en-US" sz="2600" dirty="0" smtClean="0"/>
              <a:t> – display all matching records by given name (first, middle, last or nickname)</a:t>
            </a:r>
          </a:p>
          <a:p>
            <a:pPr marL="793751" lvl="1" indent="-446088">
              <a:lnSpc>
                <a:spcPct val="95000"/>
              </a:lnSpc>
              <a:defRPr/>
            </a:pP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find(name,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town)</a:t>
            </a:r>
            <a:r>
              <a:rPr lang="en-US" sz="2600" dirty="0" smtClean="0"/>
              <a:t> – display all matching records by given name and town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8" y="1820375"/>
            <a:ext cx="756126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Mimi Shmatkata          | Plovdiv  | 0888 12 34 56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Kireto                  | Varna    | 052 23 45 67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Daniela Ivanova Petrova | Karnobat | 0899 999 888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Bat Gancho              | Sofia    | 02 946 946 946</a:t>
            </a:r>
          </a:p>
        </p:txBody>
      </p:sp>
    </p:spTree>
    <p:extLst>
      <p:ext uri="{BB962C8B-B14F-4D97-AF65-F5344CB8AC3E}">
        <p14:creationId xmlns:p14="http://schemas.microsoft.com/office/powerpoint/2010/main" val="30617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Dictionary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dictionary: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629979"/>
              </p:ext>
            </p:extLst>
          </p:nvPr>
        </p:nvGraphicFramePr>
        <p:xfrm>
          <a:off x="700088" y="1905000"/>
          <a:ext cx="7758112" cy="4267200"/>
        </p:xfrm>
        <a:graphic>
          <a:graphicData uri="http://schemas.openxmlformats.org/drawingml/2006/table">
            <a:tbl>
              <a:tblPr/>
              <a:tblGrid>
                <a:gridCol w="1433512"/>
                <a:gridCol w="6324600"/>
              </a:tblGrid>
              <a:tr h="678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0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Modern object-oriented programming language for the Microsoft .NET platform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84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Common Language Runtime – execution engine for .NET assemblies, integral part of .NET Framework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1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compiler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Software that transforms a computer program to executable machine 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5842" name="Picture 2" descr="http://www.eugenegordin.com/wp-content/uploads/dictionary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1066800"/>
            <a:ext cx="1676400" cy="1676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8963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1"/>
            <a:ext cx="8229600" cy="685800"/>
          </a:xfrm>
        </p:spPr>
        <p:txBody>
          <a:bodyPr/>
          <a:lstStyle/>
          <a:p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noProof="1" smtClean="0"/>
              <a:t>What is Hash Table? How it Works?</a:t>
            </a:r>
            <a:endParaRPr lang="en-US" dirty="0"/>
          </a:p>
        </p:txBody>
      </p:sp>
      <p:pic>
        <p:nvPicPr>
          <p:cNvPr id="34818" name="Picture 2" descr="http://blogs.cisco.com/upload/images/techwisetv/TWTV58/hash-table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95350" y="357543"/>
            <a:ext cx="5962650" cy="40569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12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bg-BG"/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</a:t>
            </a:r>
            <a:br>
              <a:rPr lang="en-CA" dirty="0" smtClean="0"/>
            </a:br>
            <a:r>
              <a:rPr lang="en-CA" dirty="0" smtClean="0"/>
              <a:t>(</a:t>
            </a:r>
            <a:r>
              <a:rPr lang="en-CA" dirty="0"/>
              <a:t>key, value) </a:t>
            </a:r>
            <a:r>
              <a:rPr lang="en-CA" dirty="0" smtClean="0"/>
              <a:t>pairs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</a:t>
            </a:r>
            <a:br>
              <a:rPr lang="en-CA" dirty="0" smtClean="0"/>
            </a:br>
            <a:r>
              <a:rPr lang="en-CA" dirty="0" smtClean="0"/>
              <a:t>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31398"/>
              </p:ext>
            </p:extLst>
          </p:nvPr>
        </p:nvGraphicFramePr>
        <p:xfrm>
          <a:off x="2698900" y="4075747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85238"/>
              </p:ext>
            </p:extLst>
          </p:nvPr>
        </p:nvGraphicFramePr>
        <p:xfrm>
          <a:off x="2698899" y="3694747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286000" y="4075747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4114801" y="5004435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24"/>
          <p:cNvSpPr>
            <a:spLocks noChangeShapeType="1"/>
          </p:cNvSpPr>
          <p:nvPr/>
        </p:nvSpPr>
        <p:spPr bwMode="auto">
          <a:xfrm flipV="1">
            <a:off x="4597549" y="4672647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6019800" y="5066347"/>
            <a:ext cx="1981200" cy="953453"/>
          </a:xfrm>
          <a:prstGeom prst="wedgeRoundRectCallout">
            <a:avLst>
              <a:gd name="adj1" fmla="val -37331"/>
              <a:gd name="adj2" fmla="val -780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table of size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838200" y="5066347"/>
            <a:ext cx="2667000" cy="953453"/>
          </a:xfrm>
          <a:prstGeom prst="wedgeRoundRectCallout">
            <a:avLst>
              <a:gd name="adj1" fmla="val 72001"/>
              <a:gd name="adj2" fmla="val -261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Hash function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h: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→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4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000" dirty="0" smtClean="0"/>
              <a:t>A hash table has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CA" sz="3000" dirty="0" smtClean="0"/>
              <a:t> slots, indexed from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to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sz="3000" dirty="0" smtClean="0"/>
              <a:t>A </a:t>
            </a:r>
            <a:r>
              <a:rPr lang="en-CA" sz="3000" dirty="0"/>
              <a:t>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maps </a:t>
            </a:r>
            <a:r>
              <a:rPr lang="en-CA" sz="3000" dirty="0"/>
              <a:t>keys to </a:t>
            </a:r>
            <a:r>
              <a:rPr lang="en-CA" sz="3000" dirty="0" smtClean="0"/>
              <a:t>positions:</a:t>
            </a:r>
            <a:endParaRPr lang="en-CA" sz="3000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h: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→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A" sz="3000" dirty="0" smtClean="0"/>
              <a:t>For any value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CA" sz="3000" dirty="0" smtClean="0"/>
              <a:t> in the key range and some hash function </a:t>
            </a:r>
            <a:r>
              <a:rPr lang="en-CA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CA" sz="3000" dirty="0" smtClean="0"/>
              <a:t> we have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pt-BR" sz="3000" dirty="0" smtClean="0"/>
              <a:t> and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CA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sz="3000" dirty="0" smtClean="0"/>
              <a:t> </a:t>
            </a:r>
            <a:r>
              <a:rPr lang="pt-BR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/>
              </a:solidFill>
            </a:endParaRPr>
          </a:p>
        </p:txBody>
      </p:sp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28" name="Group 194"/>
          <p:cNvGraphicFramePr>
            <a:graphicFrameLocks noGrp="1"/>
          </p:cNvGraphicFramePr>
          <p:nvPr/>
        </p:nvGraphicFramePr>
        <p:xfrm>
          <a:off x="2394100" y="5029200"/>
          <a:ext cx="4343402" cy="496824"/>
        </p:xfrm>
        <a:graphic>
          <a:graphicData uri="http://schemas.openxmlformats.org/drawingml/2006/table">
            <a:tbl>
              <a:tblPr/>
              <a:tblGrid>
                <a:gridCol w="542759"/>
                <a:gridCol w="544089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…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218"/>
          <p:cNvGraphicFramePr>
            <a:graphicFrameLocks noGrp="1"/>
          </p:cNvGraphicFramePr>
          <p:nvPr/>
        </p:nvGraphicFramePr>
        <p:xfrm>
          <a:off x="2394099" y="4648200"/>
          <a:ext cx="4343403" cy="332604"/>
        </p:xfrm>
        <a:graphic>
          <a:graphicData uri="http://schemas.openxmlformats.org/drawingml/2006/table">
            <a:tbl>
              <a:tblPr/>
              <a:tblGrid>
                <a:gridCol w="542759"/>
                <a:gridCol w="544090"/>
                <a:gridCol w="542759"/>
                <a:gridCol w="542759"/>
                <a:gridCol w="542759"/>
                <a:gridCol w="542759"/>
                <a:gridCol w="542759"/>
                <a:gridCol w="542759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m-1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981200" y="5029200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nsolas" pitchFamily="49" charset="0"/>
                <a:cs typeface="Consolas" pitchFamily="49" charset="0"/>
              </a:rPr>
              <a:t>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810001" y="59578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h(</a:t>
            </a:r>
            <a:r>
              <a:rPr kumimoji="0"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kumimoji="0" lang="en-US" sz="28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kumimoji="0"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Line 24"/>
          <p:cNvSpPr>
            <a:spLocks noChangeShapeType="1"/>
          </p:cNvSpPr>
          <p:nvPr/>
        </p:nvSpPr>
        <p:spPr bwMode="auto">
          <a:xfrm flipV="1">
            <a:off x="4292749" y="5626100"/>
            <a:ext cx="0" cy="3365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3762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</a:t>
            </a:r>
            <a:r>
              <a:rPr lang="en-US" dirty="0"/>
              <a:t>Functions</a:t>
            </a:r>
            <a:endParaRPr lang="bg-BG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Perfect hashing function (PHF)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US" dirty="0"/>
              <a:t> : one-to-one mapping </a:t>
            </a:r>
            <a:r>
              <a:rPr lang="en-US" dirty="0" smtClean="0"/>
              <a:t>of each </a:t>
            </a:r>
            <a:r>
              <a:rPr lang="en-US" dirty="0"/>
              <a:t>key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 to </a:t>
            </a:r>
            <a:r>
              <a:rPr lang="en-US" dirty="0" smtClean="0"/>
              <a:t>an integer in the range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PHF maps each key to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distinct</a:t>
            </a:r>
            <a:r>
              <a:rPr lang="en-US" dirty="0"/>
              <a:t> integer within some manageable range</a:t>
            </a:r>
          </a:p>
          <a:p>
            <a:pPr>
              <a:lnSpc>
                <a:spcPct val="100000"/>
              </a:lnSpc>
            </a:pPr>
            <a:r>
              <a:rPr lang="en-US" dirty="0"/>
              <a:t>Finding a perfect hashing function is in most cases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More realistically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Hash </a:t>
            </a:r>
            <a:r>
              <a:rPr lang="en-US" dirty="0" smtClean="0"/>
              <a:t>function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h(k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 smtClean="0"/>
              <a:t>that maps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most</a:t>
            </a:r>
            <a:r>
              <a:rPr lang="en-US" dirty="0"/>
              <a:t> of the keys onto unique integers, but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all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2380</TotalTime>
  <Words>2338</Words>
  <Application>Microsoft Office PowerPoint</Application>
  <PresentationFormat>On-screen Show (4:3)</PresentationFormat>
  <Paragraphs>432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Telerik Academy</vt:lpstr>
      <vt:lpstr>Dictionaries,  Hash Tables and Sets</vt:lpstr>
      <vt:lpstr>Table of Contents</vt:lpstr>
      <vt:lpstr>Dictionaries</vt:lpstr>
      <vt:lpstr>The Dictionary (Map) ADT</vt:lpstr>
      <vt:lpstr>ADT Dictionary – Example</vt:lpstr>
      <vt:lpstr>Hash Tables</vt:lpstr>
      <vt:lpstr>Hash Table</vt:lpstr>
      <vt:lpstr>Hash Functions and Hashing</vt:lpstr>
      <vt:lpstr>Hashing Functions</vt:lpstr>
      <vt:lpstr>Collisions in a Hash Table</vt:lpstr>
      <vt:lpstr>Collision Resolution: Chaining</vt:lpstr>
      <vt:lpstr>Hash Tables and Efficiency</vt:lpstr>
      <vt:lpstr>Dictionaries: .NET Interfaces and Implementations</vt:lpstr>
      <vt:lpstr>Hash Tables in C#</vt:lpstr>
      <vt:lpstr>Dictionary&lt;TKey,TValue&gt;</vt:lpstr>
      <vt:lpstr>Dictionary&lt;TKey,TValue&gt; (2)</vt:lpstr>
      <vt:lpstr>Dictionary&lt;TKey,TValue&gt; (3)</vt:lpstr>
      <vt:lpstr>Dictionary&lt;TKey,TValue&gt; – Example  </vt:lpstr>
      <vt:lpstr>Dictionary&lt;TKey,TValue&gt;</vt:lpstr>
      <vt:lpstr>Counting the Words in a Text</vt:lpstr>
      <vt:lpstr>Counting the Words in a Text</vt:lpstr>
      <vt:lpstr>Nested Data Structures</vt:lpstr>
      <vt:lpstr>Dictionary of Lists</vt:lpstr>
      <vt:lpstr>Balanced Tree Dictionaries</vt:lpstr>
      <vt:lpstr>SortedDictionary &lt;TKey,TValue&gt;</vt:lpstr>
      <vt:lpstr>Counting Words (Again)</vt:lpstr>
      <vt:lpstr>Counting the Words in a Text</vt:lpstr>
      <vt:lpstr>Comparing Dictionary Keys</vt:lpstr>
      <vt:lpstr>IComparable&lt;T&gt;</vt:lpstr>
      <vt:lpstr>Implementing Equals() and GetHashCode()</vt:lpstr>
      <vt:lpstr>Implementing IComparable&lt;T&gt;</vt:lpstr>
      <vt:lpstr>Sets</vt:lpstr>
      <vt:lpstr>Set and Bag ADTs</vt:lpstr>
      <vt:lpstr>Sets: .NET Interfaces and Implementations</vt:lpstr>
      <vt:lpstr>HashSet&lt;T&gt;</vt:lpstr>
      <vt:lpstr>HashSet&lt;T&gt; – Example</vt:lpstr>
      <vt:lpstr>SortedSet&lt;T&gt;</vt:lpstr>
      <vt:lpstr>HashSet&lt;T&gt; and SortedSet&lt;T&gt;</vt:lpstr>
      <vt:lpstr>Summary</vt:lpstr>
      <vt:lpstr>Dictionaries,  Hash Tables and Sets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Hash Tables and Sets</dc:title>
  <dc:subject>Telerik Software Academy</dc:subject>
  <dc:creator>Svetlin Nakov</dc:creator>
  <cp:keywords>data structures, algorithms, programming, C#, course, telerik software academy, free courses for developers, hash-table, set, dictionary, map</cp:keywords>
  <cp:lastModifiedBy>denis</cp:lastModifiedBy>
  <cp:revision>873</cp:revision>
  <dcterms:created xsi:type="dcterms:W3CDTF">2007-12-08T16:03:35Z</dcterms:created>
  <dcterms:modified xsi:type="dcterms:W3CDTF">2014-04-10T15:16:53Z</dcterms:modified>
  <cp:category>computer science, computer programming, software engineering</cp:category>
</cp:coreProperties>
</file>