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07" r:id="rId20"/>
    <p:sldId id="306" r:id="rId21"/>
    <p:sldId id="308" r:id="rId22"/>
    <p:sldId id="303" r:id="rId23"/>
    <p:sldId id="30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22" r:id="rId45"/>
    <p:sldId id="309" r:id="rId46"/>
    <p:sldId id="310" r:id="rId47"/>
    <p:sldId id="312" r:id="rId48"/>
    <p:sldId id="313" r:id="rId49"/>
    <p:sldId id="315" r:id="rId50"/>
    <p:sldId id="314" r:id="rId51"/>
    <p:sldId id="317" r:id="rId52"/>
    <p:sldId id="318" r:id="rId53"/>
    <p:sldId id="319" r:id="rId54"/>
    <p:sldId id="320" r:id="rId55"/>
    <p:sldId id="284" r:id="rId56"/>
    <p:sldId id="285" r:id="rId57"/>
    <p:sldId id="286" r:id="rId58"/>
    <p:sldId id="325" r:id="rId59"/>
    <p:sldId id="327" r:id="rId60"/>
    <p:sldId id="287" r:id="rId61"/>
    <p:sldId id="328" r:id="rId62"/>
  </p:sldIdLst>
  <p:sldSz cx="9144000" cy="6858000" type="screen4x3"/>
  <p:notesSz cx="6881813" cy="9296400"/>
  <p:custDataLst>
    <p:tags r:id="rId6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69" d="100"/>
          <a:sy n="69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8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0B62D-E7F4-4E52-8C69-420AE77402E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39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1D748-9992-41D3-9EC1-E347BD2FE23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ADFCA-6F1C-4039-BC86-0232E940763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33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65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66D69-F78F-4B61-91C5-38A893F2A32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80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74F1-E451-4FAA-87FA-5EB281553B45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22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8AFD-0C0E-4BD8-9A10-CAE288526E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94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293D-CB45-4731-B7ED-BE47D779920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92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61238-347C-4CA4-868C-63F8FD2AFB0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52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10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525D-D29F-4DB8-9DBB-B3202496A33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46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E042-26E0-43DF-81A1-D0FCCBEE1D17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45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2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9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40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9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2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9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alad.com/p/ccbx4321/avatar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00400"/>
            <a:ext cx="8134350" cy="569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Members, Structures,</a:t>
            </a:r>
            <a:br>
              <a:rPr lang="en-US" dirty="0"/>
            </a:br>
            <a:r>
              <a:rPr lang="en-US" dirty="0"/>
              <a:t>Enumerations, Generic Classes, Namespaces</a:t>
            </a:r>
            <a:endParaRPr lang="bg-BG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 smtClean="0"/>
              <a:t>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data type </a:t>
            </a:r>
            <a:r>
              <a:rPr lang="en-US" dirty="0" smtClean="0"/>
              <a:t>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Examples of structures: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Declared by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Structures, like classes, have properties</a:t>
            </a:r>
            <a:r>
              <a:rPr lang="en-US" dirty="0"/>
              <a:t>, </a:t>
            </a: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Mostly used to store data (bunch of fields)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mtClean="0"/>
              <a:t>Structures – Example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30898"/>
            <a:ext cx="7772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X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Y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RedValue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GreenValue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BlueValue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 Edges { Straight, Rounded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r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altLang="ko-KR" sz="20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 – Example (2)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04965"/>
            <a:ext cx="7772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Point Location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Size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SurfaceColor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BorderColor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public Edges Edges { get; set;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Square(Point location, int size,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Color surfaceColor, Color borderColor,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Edges edges) : this()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this.Location = location;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this.Size =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this.SurfaceColor = surfaceColor;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this.BorderColor = borderColor;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this.Edges = edges;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ocketdock.com/images/screenshots/c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40670" cy="266700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800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C# Structures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57219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sciencesoftware.com/Gallery/Vori_chirality_large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838200"/>
            <a:ext cx="5328154" cy="38401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Parameterizing Classes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4" y="3429000"/>
            <a:ext cx="2892056" cy="25908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0" y="2971800"/>
            <a:ext cx="2381694" cy="21336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49" y="4343400"/>
            <a:ext cx="2149551" cy="1925637"/>
          </a:xfrm>
          <a:prstGeom prst="roundRect">
            <a:avLst>
              <a:gd name="adj" fmla="val 7270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625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dirty="0" smtClean="0"/>
              <a:t> allow defining parameterized classes that process data of unknown (generic) 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49698" y="2286000"/>
            <a:ext cx="3448050" cy="851297"/>
          </a:xfrm>
          <a:prstGeom prst="wedgeRoundRectCallout">
            <a:avLst>
              <a:gd name="adj1" fmla="val -78500"/>
              <a:gd name="adj2" fmla="val -776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3" y="3527502"/>
            <a:ext cx="2744787" cy="1276945"/>
          </a:xfrm>
          <a:prstGeom prst="wedgeRoundRectCallout">
            <a:avLst>
              <a:gd name="adj1" fmla="val -81568"/>
              <a:gd name="adj2" fmla="val 306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replaced with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during the instantiation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rash\GenericL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35640" cy="3181950"/>
          </a:xfrm>
          <a:prstGeom prst="roundRect">
            <a:avLst>
              <a:gd name="adj" fmla="val 50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236538" y="5440362"/>
            <a:ext cx="8526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865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class declaration: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3412" y="1752600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&lt;type-parameter-list&gt; : class-base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&lt;type-parameter-constraints-clauses&gt;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3412" y="4539496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MyClass&lt;T&gt; : BaseClass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11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</a:t>
            </a:r>
            <a:r>
              <a:rPr lang="en-US" dirty="0" smtClean="0"/>
              <a:t>Constraints Syntax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221288"/>
          </a:xfrm>
        </p:spPr>
        <p:txBody>
          <a:bodyPr/>
          <a:lstStyle/>
          <a:p>
            <a:r>
              <a:rPr lang="en-US" sz="3600" dirty="0"/>
              <a:t>Parameter constraints clause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Example:</a:t>
            </a:r>
            <a:endParaRPr lang="en-US" sz="3000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81038" y="4844144"/>
            <a:ext cx="7853362" cy="1328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T: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class, IEnumerable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new()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1038" y="1981200"/>
            <a:ext cx="785336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SomeGenericClass&lt;some parameters&gt;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type-parameter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primary-constraint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secondary-constraints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constructor-constraint</a:t>
            </a:r>
          </a:p>
        </p:txBody>
      </p:sp>
    </p:spTree>
    <p:extLst>
      <p:ext uri="{BB962C8B-B14F-4D97-AF65-F5344CB8AC3E}">
        <p14:creationId xmlns:p14="http://schemas.microsoft.com/office/powerpoint/2010/main" val="4077653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Structures in C#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Generics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Indexers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Attributes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t="-9014" r="-12012" b="-13714"/>
          <a:stretch/>
        </p:blipFill>
        <p:spPr bwMode="auto">
          <a:xfrm>
            <a:off x="5339427" y="1302123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Primary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(reference type parameters)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/>
              <a:t> (value type parameters)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Secondary constraints: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Interface derivation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 class 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Constructor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new()</a:t>
            </a:r>
            <a:r>
              <a:rPr lang="en-US" dirty="0"/>
              <a:t> – parameterless constructor constraint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57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497785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Constraints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www.panda3d.org/manual/images/9/9f/BulletSpher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1104900"/>
            <a:ext cx="7978588" cy="33909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Example</a:t>
            </a:r>
            <a:endParaRPr lang="bg-BG" dirty="0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762000" y="1262420"/>
            <a:ext cx="762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T Min&lt;T&gt;(T first, T second)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IComparable&lt;T&gt;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(first.CompareTo(second) &lt;=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second;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j = 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Min&lt;int&gt;(i, j);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5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66800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19550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corporate.nobelbiocare.com/Images/en/NB_0000145E_tcm197-21310_tcm269-287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8" y="2788674"/>
            <a:ext cx="5073244" cy="33835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441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Namespaces</a:t>
            </a:r>
            <a:endParaRPr lang="bg-BG" dirty="0"/>
          </a:p>
        </p:txBody>
      </p:sp>
      <p:pic>
        <p:nvPicPr>
          <p:cNvPr id="49156" name="Picture 4" descr="http://spacewack.makaak.nl/content/galaxi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30180"/>
            <a:ext cx="3276600" cy="4424564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</p:pic>
      <p:pic>
        <p:nvPicPr>
          <p:cNvPr id="3074" name="Picture 2" descr="http://www.scottkim.com/inversions/images/26name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11380"/>
            <a:ext cx="2956020" cy="2956020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6121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Namespaces</a:t>
            </a:r>
            <a:r>
              <a:rPr lang="en-US" sz="3000" dirty="0" smtClean="0"/>
              <a:t> logically group type </a:t>
            </a:r>
            <a:r>
              <a:rPr lang="en-US" sz="3000" dirty="0"/>
              <a:t>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May contain classes, structures, interfaces, enumerators and other </a:t>
            </a:r>
            <a:r>
              <a:rPr lang="en-US" sz="2800" dirty="0" smtClean="0"/>
              <a:t>types and namespaces</a:t>
            </a:r>
            <a:endParaRPr lang="bg-BG" sz="28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not contain methods and </a:t>
            </a:r>
            <a:r>
              <a:rPr lang="en-US" sz="2800" dirty="0" smtClean="0"/>
              <a:t>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be allocated in one or several </a:t>
            </a:r>
            <a:r>
              <a:rPr lang="en-US" sz="2800" dirty="0" smtClean="0"/>
              <a:t>files</a:t>
            </a:r>
            <a:endParaRPr lang="en-US" sz="2800" dirty="0"/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/>
              <a:t>Namespaces in .NET are similar </a:t>
            </a:r>
            <a:r>
              <a:rPr lang="en-US" sz="3000" dirty="0"/>
              <a:t>to namespaces in C++ and </a:t>
            </a:r>
            <a:r>
              <a:rPr lang="en-US" sz="3000" dirty="0" smtClean="0"/>
              <a:t>packages in </a:t>
            </a:r>
            <a:r>
              <a:rPr lang="en-US" sz="3000" dirty="0"/>
              <a:t>Java</a:t>
            </a:r>
            <a:endParaRPr lang="bg-BG" sz="30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3000" dirty="0" smtClean="0"/>
              <a:t>Allows </a:t>
            </a:r>
            <a:r>
              <a:rPr lang="en-US" sz="3000" dirty="0"/>
              <a:t>definition of types with </a:t>
            </a:r>
            <a:r>
              <a:rPr lang="en-US" sz="3000" dirty="0" smtClean="0"/>
              <a:t>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800" dirty="0" smtClean="0"/>
              <a:t>E.g. a type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is found in Windows Forms, in WPF and in ASP.NET Web Forms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</a:t>
            </a:r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</a:t>
            </a:r>
            <a:r>
              <a:rPr lang="en-US" dirty="0"/>
              <a:t>a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dirty="0" smtClean="0"/>
              <a:t> </a:t>
            </a:r>
            <a:r>
              <a:rPr lang="en-US" dirty="0"/>
              <a:t>directive is </a:t>
            </a:r>
            <a:r>
              <a:rPr lang="en-US" dirty="0" smtClean="0"/>
              <a:t>put at the start of the file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  <a:p>
            <a:pPr lvl="1">
              <a:spcBef>
                <a:spcPct val="7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allows direct use of all types in </a:t>
            </a:r>
            <a:br>
              <a:rPr lang="en-US" dirty="0"/>
            </a:br>
            <a:r>
              <a:rPr lang="en-US" dirty="0"/>
              <a:t>the namespace</a:t>
            </a:r>
            <a:endParaRPr lang="bg-BG" dirty="0"/>
          </a:p>
          <a:p>
            <a:pPr lvl="1"/>
            <a:r>
              <a:rPr lang="en-US" dirty="0"/>
              <a:t>Including is applied to the current file</a:t>
            </a:r>
            <a:endParaRPr lang="bg-BG" dirty="0"/>
          </a:p>
          <a:p>
            <a:pPr lvl="1"/>
            <a:r>
              <a:rPr lang="en-US" dirty="0"/>
              <a:t>The directive is written at the begging of the file </a:t>
            </a:r>
            <a:endParaRPr lang="bg-BG" dirty="0"/>
          </a:p>
          <a:p>
            <a:pPr lvl="1"/>
            <a:r>
              <a:rPr lang="en-US" dirty="0"/>
              <a:t>When includes a namespace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 smtClean="0"/>
              <a:t> </a:t>
            </a:r>
            <a:r>
              <a:rPr lang="en-US" dirty="0"/>
              <a:t>its subset of namespaces is not included</a:t>
            </a:r>
            <a:endParaRPr lang="bg-BG" dirty="0"/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1028700" y="2376202"/>
            <a:ext cx="72120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System.Windows.Forms;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Namespaces (2)</a:t>
            </a:r>
            <a:endParaRPr lang="bg-BG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</a:t>
            </a:r>
            <a:r>
              <a:rPr lang="bg-BG" sz="3000" dirty="0"/>
              <a:t>, </a:t>
            </a:r>
            <a:r>
              <a:rPr lang="en-US" sz="3000" dirty="0"/>
              <a:t>placed in namespaces, can be used and without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directive</a:t>
            </a:r>
            <a:r>
              <a:rPr lang="bg-BG" sz="3000" dirty="0"/>
              <a:t>, </a:t>
            </a:r>
            <a:r>
              <a:rPr lang="en-US" sz="3000" dirty="0"/>
              <a:t>by their full name:</a:t>
            </a:r>
          </a:p>
          <a:p>
            <a:endParaRPr lang="bg-BG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can create allies for namespaces </a:t>
            </a:r>
            <a:r>
              <a:rPr lang="bg-BG" sz="3000" dirty="0"/>
              <a:t>: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971550" y="4076700"/>
            <a:ext cx="701675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IO = System.IO;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WinForms = System.Windows.Forms;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IO.File.OpenText("file.txt");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WinForms.Form form = new WinForms.Form();</a:t>
            </a: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971550" y="2263914"/>
            <a:ext cx="70929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System.IO.File.OpenText("file.txt");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  <a:endParaRPr lang="bg-BG" dirty="0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types in your applications </a:t>
            </a:r>
            <a:r>
              <a:rPr lang="en-US" dirty="0" smtClean="0"/>
              <a:t>into namespaces</a:t>
            </a:r>
          </a:p>
          <a:p>
            <a:pPr lvl="1"/>
            <a:r>
              <a:rPr lang="en-US" dirty="0" smtClean="0"/>
              <a:t>When the types are </a:t>
            </a:r>
            <a:r>
              <a:rPr lang="en-US" dirty="0"/>
              <a:t>too </a:t>
            </a:r>
            <a:r>
              <a:rPr lang="en-US" dirty="0" smtClean="0"/>
              <a:t>much (more than</a:t>
            </a:r>
            <a:r>
              <a:rPr lang="bg-BG" dirty="0" smtClean="0"/>
              <a:t> 15-20</a:t>
            </a:r>
            <a:r>
              <a:rPr lang="en-US" dirty="0" smtClean="0"/>
              <a:t>)</a:t>
            </a:r>
            <a:endParaRPr lang="bg-BG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the types logically </a:t>
            </a:r>
            <a:r>
              <a:rPr lang="en-US" dirty="0" smtClean="0"/>
              <a:t>in namespaces according </a:t>
            </a:r>
            <a:r>
              <a:rPr lang="en-US" dirty="0"/>
              <a:t>to </a:t>
            </a:r>
            <a:r>
              <a:rPr lang="en-US" dirty="0" smtClean="0"/>
              <a:t>their purpose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nested namespaces </a:t>
            </a:r>
            <a:r>
              <a:rPr lang="en-US" dirty="0" smtClean="0"/>
              <a:t>when </a:t>
            </a:r>
            <a:r>
              <a:rPr lang="en-US" dirty="0"/>
              <a:t>the types are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 smtClean="0"/>
              <a:t>E.g. for Tetris game you may have the following namespaces: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Tetris.Core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Tetris.Web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Tetris.Win8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Tetris.HTML5Client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Namespaces (2)</a:t>
            </a:r>
            <a:endParaRPr lang="bg-BG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all public types in files identical with their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E.g.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should be in the file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Student.cs</a:t>
            </a:r>
          </a:p>
          <a:p>
            <a:r>
              <a:rPr lang="en-US" dirty="0" smtClean="0"/>
              <a:t>Arrange </a:t>
            </a:r>
            <a:r>
              <a:rPr lang="en-US" dirty="0"/>
              <a:t>the files in directories, corresponding to their namespaces </a:t>
            </a:r>
          </a:p>
          <a:p>
            <a:pPr lvl="1"/>
            <a:r>
              <a:rPr lang="en-US" dirty="0"/>
              <a:t>The directory structure from your </a:t>
            </a:r>
            <a:r>
              <a:rPr lang="en-US" dirty="0" smtClean="0"/>
              <a:t>project </a:t>
            </a:r>
            <a:r>
              <a:rPr lang="en-US" dirty="0"/>
              <a:t>course-code have to reflect </a:t>
            </a:r>
            <a:r>
              <a:rPr lang="en-US" dirty="0" smtClean="0"/>
              <a:t>the </a:t>
            </a:r>
            <a:r>
              <a:rPr lang="en-US" dirty="0"/>
              <a:t>structure of the defined </a:t>
            </a:r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7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1267715" name="Rectangle 3"/>
          <p:cNvSpPr>
            <a:spLocks noChangeArrowheads="1"/>
          </p:cNvSpPr>
          <p:nvPr/>
        </p:nvSpPr>
        <p:spPr bwMode="auto">
          <a:xfrm>
            <a:off x="576263" y="1049338"/>
            <a:ext cx="803433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SofiaUniversity.Data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Faculty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Specialty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02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(2)</a:t>
            </a:r>
            <a:endParaRPr lang="bg-BG" dirty="0"/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511176" y="914400"/>
            <a:ext cx="8099424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SofiaUniversity.UI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AdministrationSystem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52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(3)</a:t>
            </a:r>
            <a:endParaRPr lang="bg-BG" dirty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/>
              <a:t>Recommended directory structure and </a:t>
            </a:r>
            <a:br>
              <a:rPr lang="en-US" dirty="0"/>
            </a:br>
            <a:r>
              <a:rPr lang="en-US" dirty="0"/>
              <a:t>classes organization in them</a:t>
            </a:r>
            <a:endParaRPr lang="bg-BG" dirty="0"/>
          </a:p>
        </p:txBody>
      </p:sp>
      <p:pic>
        <p:nvPicPr>
          <p:cNvPr id="1271811" name="Picture 3" descr="SofiaUniversity-Namespace-and-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9800"/>
            <a:ext cx="4610100" cy="4095750"/>
          </a:xfrm>
          <a:prstGeom prst="roundRect">
            <a:avLst>
              <a:gd name="adj" fmla="val 1010"/>
            </a:avLst>
          </a:prstGeom>
          <a:solidFill>
            <a:srgbClr val="FFFFFF">
              <a:alpha val="97647"/>
            </a:srgb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oundwalls.com/wallpapers/2012/04/space-stars-galaxy-universe-andromeda-nebula-1050x16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1562"/>
            <a:ext cx="3962400" cy="3682644"/>
          </a:xfrm>
          <a:prstGeom prst="roundRect">
            <a:avLst>
              <a:gd name="adj" fmla="val 1473"/>
            </a:avLst>
          </a:prstGeom>
          <a:scene3d>
            <a:camera prst="perspectiveHeroicExtremeRightFacing" fov="7200000">
              <a:rot lat="278267" lon="20746329" rev="906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32040"/>
            <a:ext cx="4419600" cy="3539960"/>
          </a:xfrm>
          <a:prstGeom prst="roundRect">
            <a:avLst>
              <a:gd name="adj" fmla="val 1246"/>
            </a:avLst>
          </a:prstGeom>
          <a:scene3d>
            <a:camera prst="perspectiveHeroicExtremeRightFacing" fov="3900000">
              <a:rot lat="347887" lon="1254237" rev="2158857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722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2" y="1066800"/>
            <a:ext cx="6705598" cy="4216400"/>
            <a:chOff x="1601356" y="990600"/>
            <a:chExt cx="5941290" cy="4216400"/>
          </a:xfrm>
        </p:grpSpPr>
        <p:pic>
          <p:nvPicPr>
            <p:cNvPr id="5122" name="Picture 2" descr="http://www.privateequitysalaries.com/wp-content/blogs.dir/1/files/2011/12/Business-Growth-Bar-Chart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1356" y="990600"/>
              <a:ext cx="5941290" cy="4216400"/>
            </a:xfrm>
            <a:prstGeom prst="roundRect">
              <a:avLst>
                <a:gd name="adj" fmla="val 48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738952" y="1116954"/>
              <a:ext cx="4800600" cy="144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int this [int index]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2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68304" y="4598313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 algn="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value = list[5];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9808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Indexers</a:t>
            </a:r>
            <a:r>
              <a:rPr lang="en-US" dirty="0" smtClean="0"/>
              <a:t> provide indexed access class data</a:t>
            </a:r>
          </a:p>
          <a:p>
            <a:pPr lvl="1"/>
            <a:r>
              <a:rPr lang="en-US" dirty="0"/>
              <a:t>Predefine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[]</a:t>
            </a:r>
            <a:r>
              <a:rPr lang="en-US" dirty="0"/>
              <a:t> operator for </a:t>
            </a:r>
            <a:r>
              <a:rPr lang="en-US" dirty="0" smtClean="0"/>
              <a:t>certain type</a:t>
            </a:r>
            <a:endParaRPr lang="en-US" dirty="0"/>
          </a:p>
          <a:p>
            <a:pPr lvl="2"/>
            <a:r>
              <a:rPr lang="en-US" dirty="0" smtClean="0"/>
              <a:t>Like when accessing array elements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Can accept one or multiple parameters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Defining an indexer: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764808"/>
            <a:ext cx="7239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IndexedType t = new IndexedType(50);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t[5];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t[0] = 42;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4696121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personInfo["Svetlin Nakov", 28]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5965208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this [int 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 …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BitArray32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uint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Indexer declaration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this [int index]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(index &gt;= 0 &amp;&amp; index &lt;= 31)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Check the bit at position index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 (1 &lt;&lt; index)) == 0)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return 0;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else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  return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967800"/>
            <a:ext cx="79248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 {0} is invalid!", index));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(index &lt; 0 || index &gt; 31)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String.Format("Index {0} is invalid!",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 &lt; 0 || value &gt; 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rgument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String.Format("Value {0} is invalid!", value));      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Clear the bit at position index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&amp;= ~((uint)(1 &lt;&lt;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Set the bit at position index to value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|= (uint)(value &lt;&lt; index);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10402"/>
            <a:ext cx="8229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765282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40" y="2667000"/>
            <a:ext cx="5486400" cy="3451445"/>
          </a:xfrm>
          <a:prstGeom prst="rect">
            <a:avLst/>
          </a:prstGeom>
          <a:scene3d>
            <a:camera prst="perspectiveHeroicExtremeLeftFacing">
              <a:rot lat="424351" lon="859429" rev="2156756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8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0"/>
            <a:ext cx="7162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Overloading</a:t>
            </a:r>
            <a:endParaRPr lang="en-US" dirty="0"/>
          </a:p>
        </p:txBody>
      </p:sp>
      <p:pic>
        <p:nvPicPr>
          <p:cNvPr id="6146" name="Picture 2" descr="http://www.buncogame.com/files/Foam50op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048">
            <a:off x="791132" y="1808763"/>
            <a:ext cx="5029200" cy="2801984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onlte.com/wp-content/uploads/2012/10/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811">
            <a:off x="5556828" y="544125"/>
            <a:ext cx="2934327" cy="2669126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lnSpc>
                <a:spcPct val="100000"/>
              </a:lnSpc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Fields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Methods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Events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3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In C# some operators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redefined</a:t>
            </a:r>
            <a:r>
              <a:rPr lang="en-US" dirty="0" smtClean="0"/>
              <a:t>) by developers</a:t>
            </a:r>
          </a:p>
          <a:p>
            <a:pPr lvl="1"/>
            <a:r>
              <a:rPr lang="en-US" dirty="0" smtClean="0"/>
              <a:t>The priority of operators can not be changed</a:t>
            </a:r>
          </a:p>
          <a:p>
            <a:pPr lvl="1"/>
            <a:r>
              <a:rPr lang="en-US" dirty="0" smtClean="0"/>
              <a:t>Not all operators can be overloaded</a:t>
            </a:r>
          </a:p>
          <a:p>
            <a:r>
              <a:rPr lang="en-US" dirty="0" smtClean="0"/>
              <a:t>Overloading an operator in C#</a:t>
            </a:r>
          </a:p>
          <a:p>
            <a:pPr lvl="1"/>
            <a:r>
              <a:rPr lang="en-US" dirty="0" smtClean="0"/>
              <a:t>Looks like a static method with 2 operands: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is allowed on: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Unary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for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Implicit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 type conversion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3345" y="2297668"/>
            <a:ext cx="6919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!, ~, ++, --, true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03300" y="3636963"/>
            <a:ext cx="6921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*, /, %, &amp;, |, ^, &lt;&lt;, &gt;&gt;,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==, !=, &gt;, &lt;, &gt;=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41033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4" y="1463050"/>
            <a:ext cx="83010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 -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*(Fraction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</a:p>
          <a:p>
            <a:pPr marR="0" lvl="0" algn="r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1356746"/>
            <a:ext cx="80057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Unary minus operator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-fraction.numerator;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fraction.denominator;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Operator ++ (the same for prefix and postfix form)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++(Fraction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fraction.numerator + 	fraction.denominator;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069681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858976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8194" name="Picture 2" descr="http://i671.photobucket.com/albums/vv78/perryscave/Unusual/chad-overl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1754" y="1066800"/>
            <a:ext cx="7000492" cy="3657600"/>
          </a:xfrm>
          <a:prstGeom prst="roundRect">
            <a:avLst>
              <a:gd name="adj" fmla="val 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2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93081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to Code Elements</a:t>
            </a:r>
            <a:endParaRPr lang="en-US" dirty="0"/>
          </a:p>
        </p:txBody>
      </p:sp>
      <p:pic>
        <p:nvPicPr>
          <p:cNvPr id="25602" name="Picture 2" descr="http://www.penbaymedia.com/images/library/general_photos/Attribute%20Jell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04" y="2809410"/>
            <a:ext cx="3695896" cy="3286590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6" name="Picture 2" descr="kater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9409"/>
            <a:ext cx="2996598" cy="3286591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97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 runtime (through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reflection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6610" y="2819400"/>
            <a:ext cx="7635390" cy="2302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4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constructors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properties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24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 refers to:</a:t>
            </a:r>
          </a:p>
          <a:p>
            <a:pPr lvl="1">
              <a:spcBef>
                <a:spcPts val="0"/>
              </a:spcBef>
            </a:pP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is assigned to 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69729"/>
            <a:ext cx="803751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its target declaration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Properties/AssemblyInfo.cs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1662" y="1828800"/>
            <a:ext cx="7932738" cy="3877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AssemblyProduct("Entreprise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54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68" name="Picture 4" descr="http://www.embroiderytuition.handembroiderynetwork.com/uploads/images/tuition-promo-images/found-objects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79" y="968724"/>
            <a:ext cx="4775016" cy="3460400"/>
          </a:xfrm>
          <a:prstGeom prst="rect">
            <a:avLst/>
          </a:prstGeom>
          <a:noFill/>
        </p:spPr>
      </p:pic>
      <p:pic>
        <p:nvPicPr>
          <p:cNvPr id="36866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85800"/>
            <a:ext cx="1838324" cy="1838324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kateric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277" y="2385497"/>
            <a:ext cx="1719523" cy="2272227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99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names must end with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targets must be defined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constructors with parameters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fields and properties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55626" y="1219200"/>
            <a:ext cx="7978774" cy="4182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[AttributeUsage(AttributeTargets.Struct |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AttributeTargets.Class | AttributeTargets.Interface,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AllowMultiple = true)]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AuthorAttribute : System.Attribute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{ get; private set;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AuthorAttribute(string name)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name;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				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Example continues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–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3156" y="1295400"/>
            <a:ext cx="796124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[Author("Svetlin Nakov")]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[Author("Nikolay Kostov")]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CustomAttributesDemo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Main(string[] args)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 type = typeof(CustomAttributesDemo);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object[] allAttributes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type.GetCustomAttributes(false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(AuthorAttribute attr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allAttributes)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"This class is written by {0}. ", attr.Name);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3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7200"/>
            <a:ext cx="7391400" cy="13716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Defining, Applying and Retrieving Custom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www.zatznotfunny.com/wordpress/wp-content/uploads/2006/06/gad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47750"/>
            <a:ext cx="3860800" cy="2895600"/>
          </a:xfrm>
          <a:prstGeom prst="roundRect">
            <a:avLst>
              <a:gd name="adj" fmla="val 541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9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/>
              <a:t>Classes 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</a:t>
            </a:r>
            <a:r>
              <a:rPr lang="en-US" sz="3000" dirty="0" smtClean="0"/>
              <a:t>class data in safe, controlled way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Static </a:t>
            </a:r>
            <a:r>
              <a:rPr lang="en-US" sz="3000" dirty="0" smtClean="0"/>
              <a:t>members are shared between all instances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Instance members are per object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Structures are "value-type" classes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Generics are parameterized classes</a:t>
            </a:r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600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Point3D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hold a 3D-coordinate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 Y, Z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the Euclidian 3D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space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Implement the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enable printing a 3D point.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a private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read-only field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hold the start of the coordinate system –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O{0,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Add 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property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return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class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with a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method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calculate the distance between two points in the 3D space.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Create a class </a:t>
            </a:r>
            <a:r>
              <a:rPr lang="en-US" sz="2800" b="1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sequence of points in the 3D space. Create a static class </a:t>
            </a:r>
            <a:r>
              <a:rPr lang="en-US" sz="2800" b="1" baseline="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PathStorage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with static methods to save and load paths from a text file. Use a file format of your choice.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3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generic class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keeps a list of elements of some parametric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adding element, accessing element by index,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 by index,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at given position, clearing the list, finding element by its value and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 all input parameters to avoid accessing elements at invalid positions.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  <p:extLst>
      <p:ext uri="{BB962C8B-B14F-4D97-AF65-F5344CB8AC3E}">
        <p14:creationId xmlns:p14="http://schemas.microsoft.com/office/powerpoint/2010/main" val="328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generic methods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Min&lt;T&gt;()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Max&lt;T&gt;()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finding the minimal and maximal element in the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You may need to add a generic constraints for the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 a class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Matrix&lt;T&gt;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matrix of numbers (e.g. integers, floats, decimals). 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 an indexer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this[row,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access the inner matrix cells.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the operators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(addition and subtraction of matrices of the same size)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matrix multiplication. Throw an exception when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the operation cannot be performed. Implement the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operator (check for non-zero elements).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143000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17" y="933637"/>
            <a:ext cx="1843192" cy="15859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400"/>
              </a:spcBef>
              <a:buFont typeface="+mj-lt"/>
              <a:buAutoNum type="arabicPeriod" startAt="11"/>
              <a:tabLst/>
            </a:pPr>
            <a:r>
              <a:rPr lang="en-US" sz="2800" dirty="0" smtClean="0"/>
              <a:t>Create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[Version]</a:t>
            </a:r>
            <a:r>
              <a:rPr lang="en-US" sz="2800" dirty="0" smtClean="0"/>
              <a:t> attribute that can be applied to structures, classes, interfaces, enumerations and methods and holds a version in the format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major.minor</a:t>
            </a:r>
            <a:r>
              <a:rPr lang="en-US" sz="2800" dirty="0" smtClean="0"/>
              <a:t> (e.g.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2.11</a:t>
            </a:r>
            <a:r>
              <a:rPr lang="en-US" sz="2800" dirty="0" smtClean="0"/>
              <a:t>). Apply the version attribute to a sample class and display its version at runtime.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4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SqrtTest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SqrtPrecalculated.GetSqrt(254));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Result: 15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00" y="1143000"/>
            <a:ext cx="2125100" cy="2133600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22167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3.bp.blogspot.com/_shNfb4kWu0g/SOShpuw27SI/AAAAAAAABSE/zFPYwed1Id4/s400/Static-Electricity-t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7910"/>
            <a:ext cx="4419600" cy="2950084"/>
          </a:xfrm>
          <a:prstGeom prst="roundRect">
            <a:avLst>
              <a:gd name="adj" fmla="val 939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1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pic>
        <p:nvPicPr>
          <p:cNvPr id="1026" name="Picture 2" descr="http://www.diamond.ac.uk/dms/Images/beamlines/I15/casestudies/Na_cI16_structure_colour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98879"/>
            <a:ext cx="3886200" cy="3872516"/>
          </a:xfrm>
          <a:prstGeom prst="roundRect">
            <a:avLst>
              <a:gd name="adj" fmla="val 22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4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2064</TotalTime>
  <Words>3341</Words>
  <Application>Microsoft Office PowerPoint</Application>
  <PresentationFormat>On-screen Show (4:3)</PresentationFormat>
  <Paragraphs>643</Paragraphs>
  <Slides>61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Telerik Academy</vt:lpstr>
      <vt:lpstr>Defining Classes – Part II</vt:lpstr>
      <vt:lpstr>Table of Contents</vt:lpstr>
      <vt:lpstr>Static Members</vt:lpstr>
      <vt:lpstr>Static Members</vt:lpstr>
      <vt:lpstr>Static vs. Non-Static</vt:lpstr>
      <vt:lpstr>Static Members – Example</vt:lpstr>
      <vt:lpstr>Static Members – Example (2)</vt:lpstr>
      <vt:lpstr>Static Members</vt:lpstr>
      <vt:lpstr>C# Structures</vt:lpstr>
      <vt:lpstr>C# Structures</vt:lpstr>
      <vt:lpstr>C# Structures – Example</vt:lpstr>
      <vt:lpstr>C# Structures – Example (2)</vt:lpstr>
      <vt:lpstr>C# Structures</vt:lpstr>
      <vt:lpstr>Generic Classes</vt:lpstr>
      <vt:lpstr>What are Generics?</vt:lpstr>
      <vt:lpstr>Generics – Example</vt:lpstr>
      <vt:lpstr>Generic Classes</vt:lpstr>
      <vt:lpstr>Defining Generic Classes</vt:lpstr>
      <vt:lpstr>Generic Constraints Syntax</vt:lpstr>
      <vt:lpstr>Generic Constraints</vt:lpstr>
      <vt:lpstr>Generic Constraints</vt:lpstr>
      <vt:lpstr>Generic Method – Example</vt:lpstr>
      <vt:lpstr>Generic Methods</vt:lpstr>
      <vt:lpstr>Namespaces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</vt:lpstr>
      <vt:lpstr>Namespaces – Example (2)</vt:lpstr>
      <vt:lpstr>Namespaces – Example (3)</vt:lpstr>
      <vt:lpstr>Namespaces</vt:lpstr>
      <vt:lpstr>Indexers</vt:lpstr>
      <vt:lpstr>Indexers</vt:lpstr>
      <vt:lpstr>Indexers – Example</vt:lpstr>
      <vt:lpstr>Indexers – Example (2)</vt:lpstr>
      <vt:lpstr>Indexers</vt:lpstr>
      <vt:lpstr>Operators Overloading</vt:lpstr>
      <vt:lpstr>Overloading Operators</vt:lpstr>
      <vt:lpstr>Overloading Operators (2)</vt:lpstr>
      <vt:lpstr>Overloading Operators – Example</vt:lpstr>
      <vt:lpstr>Overloading Operators – Example (2)</vt:lpstr>
      <vt:lpstr>Overloading Operators</vt:lpstr>
      <vt:lpstr>Attributes</vt:lpstr>
      <vt:lpstr>What are Attributes?</vt:lpstr>
      <vt:lpstr>Applying Attributes – Example</vt:lpstr>
      <vt:lpstr>Attributes with Parameters (2)</vt:lpstr>
      <vt:lpstr>Set a Target to an Attribute</vt:lpstr>
      <vt:lpstr>Using Attributes</vt:lpstr>
      <vt:lpstr>Custom Attributes</vt:lpstr>
      <vt:lpstr>Custom Attributes – Example</vt:lpstr>
      <vt:lpstr>Custom Attributes – Example (2)</vt:lpstr>
      <vt:lpstr>Defining, Applying and Retrieving Custom Attributes </vt:lpstr>
      <vt:lpstr>Summary</vt:lpstr>
      <vt:lpstr>Defining Classes – Part II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denis</cp:lastModifiedBy>
  <cp:revision>519</cp:revision>
  <dcterms:created xsi:type="dcterms:W3CDTF">2007-12-08T16:03:35Z</dcterms:created>
  <dcterms:modified xsi:type="dcterms:W3CDTF">2014-01-28T18:04:58Z</dcterms:modified>
  <cp:category>software engineering</cp:category>
</cp:coreProperties>
</file>