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60" r:id="rId7"/>
    <p:sldId id="261" r:id="rId8"/>
    <p:sldId id="267" r:id="rId9"/>
    <p:sldId id="262" r:id="rId10"/>
    <p:sldId id="263" r:id="rId11"/>
    <p:sldId id="264" r:id="rId12"/>
    <p:sldId id="268" r:id="rId13"/>
    <p:sldId id="269" r:id="rId14"/>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474" y="-2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C23FD837-156B-41F0-B0C1-6DDB5140D78F}" type="datetimeFigureOut">
              <a:rPr lang="bg-BG" smtClean="0"/>
              <a:t>4.11.2013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88082458-DDD7-4604-9AC6-BEFE685C81EB}" type="slidenum">
              <a:rPr lang="bg-BG" smtClean="0"/>
              <a:t>‹#›</a:t>
            </a:fld>
            <a:endParaRPr lang="bg-BG"/>
          </a:p>
        </p:txBody>
      </p:sp>
    </p:spTree>
    <p:extLst>
      <p:ext uri="{BB962C8B-B14F-4D97-AF65-F5344CB8AC3E}">
        <p14:creationId xmlns:p14="http://schemas.microsoft.com/office/powerpoint/2010/main" val="48364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C23FD837-156B-41F0-B0C1-6DDB5140D78F}" type="datetimeFigureOut">
              <a:rPr lang="bg-BG" smtClean="0"/>
              <a:t>4.11.2013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88082458-DDD7-4604-9AC6-BEFE685C81EB}" type="slidenum">
              <a:rPr lang="bg-BG" smtClean="0"/>
              <a:t>‹#›</a:t>
            </a:fld>
            <a:endParaRPr lang="bg-BG"/>
          </a:p>
        </p:txBody>
      </p:sp>
    </p:spTree>
    <p:extLst>
      <p:ext uri="{BB962C8B-B14F-4D97-AF65-F5344CB8AC3E}">
        <p14:creationId xmlns:p14="http://schemas.microsoft.com/office/powerpoint/2010/main" val="293432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C23FD837-156B-41F0-B0C1-6DDB5140D78F}" type="datetimeFigureOut">
              <a:rPr lang="bg-BG" smtClean="0"/>
              <a:t>4.11.2013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88082458-DDD7-4604-9AC6-BEFE685C81EB}" type="slidenum">
              <a:rPr lang="bg-BG" smtClean="0"/>
              <a:t>‹#›</a:t>
            </a:fld>
            <a:endParaRPr lang="bg-BG"/>
          </a:p>
        </p:txBody>
      </p:sp>
    </p:spTree>
    <p:extLst>
      <p:ext uri="{BB962C8B-B14F-4D97-AF65-F5344CB8AC3E}">
        <p14:creationId xmlns:p14="http://schemas.microsoft.com/office/powerpoint/2010/main" val="3255613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C23FD837-156B-41F0-B0C1-6DDB5140D78F}" type="datetimeFigureOut">
              <a:rPr lang="bg-BG" smtClean="0"/>
              <a:t>4.11.2013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88082458-DDD7-4604-9AC6-BEFE685C81EB}" type="slidenum">
              <a:rPr lang="bg-BG" smtClean="0"/>
              <a:t>‹#›</a:t>
            </a:fld>
            <a:endParaRPr lang="bg-BG"/>
          </a:p>
        </p:txBody>
      </p:sp>
    </p:spTree>
    <p:extLst>
      <p:ext uri="{BB962C8B-B14F-4D97-AF65-F5344CB8AC3E}">
        <p14:creationId xmlns:p14="http://schemas.microsoft.com/office/powerpoint/2010/main" val="109699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3FD837-156B-41F0-B0C1-6DDB5140D78F}" type="datetimeFigureOut">
              <a:rPr lang="bg-BG" smtClean="0"/>
              <a:t>4.11.2013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88082458-DDD7-4604-9AC6-BEFE685C81EB}" type="slidenum">
              <a:rPr lang="bg-BG" smtClean="0"/>
              <a:t>‹#›</a:t>
            </a:fld>
            <a:endParaRPr lang="bg-BG"/>
          </a:p>
        </p:txBody>
      </p:sp>
    </p:spTree>
    <p:extLst>
      <p:ext uri="{BB962C8B-B14F-4D97-AF65-F5344CB8AC3E}">
        <p14:creationId xmlns:p14="http://schemas.microsoft.com/office/powerpoint/2010/main" val="1065789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C23FD837-156B-41F0-B0C1-6DDB5140D78F}" type="datetimeFigureOut">
              <a:rPr lang="bg-BG" smtClean="0"/>
              <a:t>4.11.2013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88082458-DDD7-4604-9AC6-BEFE685C81EB}" type="slidenum">
              <a:rPr lang="bg-BG" smtClean="0"/>
              <a:t>‹#›</a:t>
            </a:fld>
            <a:endParaRPr lang="bg-BG"/>
          </a:p>
        </p:txBody>
      </p:sp>
    </p:spTree>
    <p:extLst>
      <p:ext uri="{BB962C8B-B14F-4D97-AF65-F5344CB8AC3E}">
        <p14:creationId xmlns:p14="http://schemas.microsoft.com/office/powerpoint/2010/main" val="3178090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C23FD837-156B-41F0-B0C1-6DDB5140D78F}" type="datetimeFigureOut">
              <a:rPr lang="bg-BG" smtClean="0"/>
              <a:t>4.11.2013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88082458-DDD7-4604-9AC6-BEFE685C81EB}" type="slidenum">
              <a:rPr lang="bg-BG" smtClean="0"/>
              <a:t>‹#›</a:t>
            </a:fld>
            <a:endParaRPr lang="bg-BG"/>
          </a:p>
        </p:txBody>
      </p:sp>
    </p:spTree>
    <p:extLst>
      <p:ext uri="{BB962C8B-B14F-4D97-AF65-F5344CB8AC3E}">
        <p14:creationId xmlns:p14="http://schemas.microsoft.com/office/powerpoint/2010/main" val="3497698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C23FD837-156B-41F0-B0C1-6DDB5140D78F}" type="datetimeFigureOut">
              <a:rPr lang="bg-BG" smtClean="0"/>
              <a:t>4.11.2013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88082458-DDD7-4604-9AC6-BEFE685C81EB}" type="slidenum">
              <a:rPr lang="bg-BG" smtClean="0"/>
              <a:t>‹#›</a:t>
            </a:fld>
            <a:endParaRPr lang="bg-BG"/>
          </a:p>
        </p:txBody>
      </p:sp>
    </p:spTree>
    <p:extLst>
      <p:ext uri="{BB962C8B-B14F-4D97-AF65-F5344CB8AC3E}">
        <p14:creationId xmlns:p14="http://schemas.microsoft.com/office/powerpoint/2010/main" val="892825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FD837-156B-41F0-B0C1-6DDB5140D78F}" type="datetimeFigureOut">
              <a:rPr lang="bg-BG" smtClean="0"/>
              <a:t>4.11.2013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88082458-DDD7-4604-9AC6-BEFE685C81EB}" type="slidenum">
              <a:rPr lang="bg-BG" smtClean="0"/>
              <a:t>‹#›</a:t>
            </a:fld>
            <a:endParaRPr lang="bg-BG"/>
          </a:p>
        </p:txBody>
      </p:sp>
    </p:spTree>
    <p:extLst>
      <p:ext uri="{BB962C8B-B14F-4D97-AF65-F5344CB8AC3E}">
        <p14:creationId xmlns:p14="http://schemas.microsoft.com/office/powerpoint/2010/main" val="333776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3FD837-156B-41F0-B0C1-6DDB5140D78F}" type="datetimeFigureOut">
              <a:rPr lang="bg-BG" smtClean="0"/>
              <a:t>4.11.2013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88082458-DDD7-4604-9AC6-BEFE685C81EB}" type="slidenum">
              <a:rPr lang="bg-BG" smtClean="0"/>
              <a:t>‹#›</a:t>
            </a:fld>
            <a:endParaRPr lang="bg-BG"/>
          </a:p>
        </p:txBody>
      </p:sp>
    </p:spTree>
    <p:extLst>
      <p:ext uri="{BB962C8B-B14F-4D97-AF65-F5344CB8AC3E}">
        <p14:creationId xmlns:p14="http://schemas.microsoft.com/office/powerpoint/2010/main" val="3508791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3FD837-156B-41F0-B0C1-6DDB5140D78F}" type="datetimeFigureOut">
              <a:rPr lang="bg-BG" smtClean="0"/>
              <a:t>4.11.2013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88082458-DDD7-4604-9AC6-BEFE685C81EB}" type="slidenum">
              <a:rPr lang="bg-BG" smtClean="0"/>
              <a:t>‹#›</a:t>
            </a:fld>
            <a:endParaRPr lang="bg-BG"/>
          </a:p>
        </p:txBody>
      </p:sp>
    </p:spTree>
    <p:extLst>
      <p:ext uri="{BB962C8B-B14F-4D97-AF65-F5344CB8AC3E}">
        <p14:creationId xmlns:p14="http://schemas.microsoft.com/office/powerpoint/2010/main" val="2954228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FD837-156B-41F0-B0C1-6DDB5140D78F}" type="datetimeFigureOut">
              <a:rPr lang="bg-BG" smtClean="0"/>
              <a:t>4.11.2013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082458-DDD7-4604-9AC6-BEFE685C81EB}" type="slidenum">
              <a:rPr lang="bg-BG" smtClean="0"/>
              <a:t>‹#›</a:t>
            </a:fld>
            <a:endParaRPr lang="bg-BG"/>
          </a:p>
        </p:txBody>
      </p:sp>
    </p:spTree>
    <p:extLst>
      <p:ext uri="{BB962C8B-B14F-4D97-AF65-F5344CB8AC3E}">
        <p14:creationId xmlns:p14="http://schemas.microsoft.com/office/powerpoint/2010/main" val="3400731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n.wikipedia.org/wiki/.NET_Framework"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piyushprasad.tripod.com/id2.html" TargetMode="External"/><Relationship Id="rId3" Type="http://schemas.openxmlformats.org/officeDocument/2006/relationships/hyperlink" Target="http://en.wikipedia.org/wiki/C_Sharp_(programming_language)" TargetMode="External"/><Relationship Id="rId7" Type="http://schemas.openxmlformats.org/officeDocument/2006/relationships/hyperlink" Target="http://www.cs.colorado.edu/~kena/classes/5448/f12/presentation-materials/dhall.pdf" TargetMode="External"/><Relationship Id="rId2" Type="http://schemas.openxmlformats.org/officeDocument/2006/relationships/hyperlink" Target="http://en.wikipedia.org/wiki/C++" TargetMode="External"/><Relationship Id="rId1" Type="http://schemas.openxmlformats.org/officeDocument/2006/relationships/slideLayout" Target="../slideLayouts/slideLayout2.xml"/><Relationship Id="rId6" Type="http://schemas.openxmlformats.org/officeDocument/2006/relationships/hyperlink" Target="http://www.codeproject.com/Articles/22854/Main-Differences-between-C-and-Java" TargetMode="External"/><Relationship Id="rId5" Type="http://schemas.openxmlformats.org/officeDocument/2006/relationships/hyperlink" Target="http://en.wikipedia.org/wiki/Java_(programming_language)#Principles" TargetMode="External"/><Relationship Id="rId4" Type="http://schemas.openxmlformats.org/officeDocument/2006/relationships/hyperlink" Target="http://en.wikipedia.org/wiki/C_(programming_language)" TargetMode="External"/><Relationship Id="rId9" Type="http://schemas.openxmlformats.org/officeDocument/2006/relationships/hyperlink" Target="http://programmers.stackexchange.com/questions/44810/relationship-between-c-net-asp-asp-net-etc"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Common_Language_Runtime" TargetMode="External"/><Relationship Id="rId2" Type="http://schemas.openxmlformats.org/officeDocument/2006/relationships/hyperlink" Target="http://en.wikipedia.org/wiki/Common_Language_Infrastructure"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en.wikipedia.org/wiki/Common_Intermediate_Languag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Autoboxing" TargetMode="External"/><Relationship Id="rId2" Type="http://schemas.openxmlformats.org/officeDocument/2006/relationships/hyperlink" Target="http://en.wikipedia.org/wiki/Stack-based_memory_allocation"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en.wikipedia.org/wiki/Object_type"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en.wikipedia.org/wiki/Go_(programming_language)" TargetMode="External"/><Relationship Id="rId13" Type="http://schemas.openxmlformats.org/officeDocument/2006/relationships/hyperlink" Target="http://en.wikipedia.org/wiki/Perl" TargetMode="External"/><Relationship Id="rId18" Type="http://schemas.openxmlformats.org/officeDocument/2006/relationships/hyperlink" Target="http://en.wikipedia.org/wiki/C_shell" TargetMode="External"/><Relationship Id="rId3" Type="http://schemas.openxmlformats.org/officeDocument/2006/relationships/hyperlink" Target="http://en.wikipedia.org/wiki/Dennis_Ritchie" TargetMode="External"/><Relationship Id="rId21" Type="http://schemas.openxmlformats.org/officeDocument/2006/relationships/hyperlink" Target="http://en.wikipedia.org/wiki/Compiler" TargetMode="External"/><Relationship Id="rId7" Type="http://schemas.openxmlformats.org/officeDocument/2006/relationships/hyperlink" Target="http://en.wikipedia.org/wiki/D_(programming_language)" TargetMode="External"/><Relationship Id="rId12" Type="http://schemas.openxmlformats.org/officeDocument/2006/relationships/hyperlink" Target="http://en.wikipedia.org/wiki/Objective-C" TargetMode="External"/><Relationship Id="rId17" Type="http://schemas.openxmlformats.org/officeDocument/2006/relationships/hyperlink" Target="http://en.wikipedia.org/wiki/C_(programming_language)#cite_note-vinsp-3" TargetMode="External"/><Relationship Id="rId25" Type="http://schemas.openxmlformats.org/officeDocument/2006/relationships/image" Target="../media/image4.jpeg"/><Relationship Id="rId2" Type="http://schemas.openxmlformats.org/officeDocument/2006/relationships/hyperlink" Target="http://en.wikipedia.org/wiki/Programming_language" TargetMode="External"/><Relationship Id="rId16" Type="http://schemas.openxmlformats.org/officeDocument/2006/relationships/hyperlink" Target="http://en.wikipedia.org/wiki/Verilog" TargetMode="External"/><Relationship Id="rId20" Type="http://schemas.openxmlformats.org/officeDocument/2006/relationships/hyperlink" Target="http://en.wikipedia.org/wiki/Procedural_programming" TargetMode="External"/><Relationship Id="rId1" Type="http://schemas.openxmlformats.org/officeDocument/2006/relationships/slideLayout" Target="../slideLayouts/slideLayout2.xml"/><Relationship Id="rId6" Type="http://schemas.openxmlformats.org/officeDocument/2006/relationships/hyperlink" Target="http://en.wikipedia.org/wiki/C_Sharp_(programming_language)" TargetMode="External"/><Relationship Id="rId11" Type="http://schemas.openxmlformats.org/officeDocument/2006/relationships/hyperlink" Target="http://en.wikipedia.org/wiki/JavaScript" TargetMode="External"/><Relationship Id="rId24" Type="http://schemas.openxmlformats.org/officeDocument/2006/relationships/hyperlink" Target="http://en.wikipedia.org/wiki/System_programming" TargetMode="External"/><Relationship Id="rId5" Type="http://schemas.openxmlformats.org/officeDocument/2006/relationships/hyperlink" Target="http://en.wikipedia.org/wiki/Operating_systems" TargetMode="External"/><Relationship Id="rId15" Type="http://schemas.openxmlformats.org/officeDocument/2006/relationships/hyperlink" Target="http://en.wikipedia.org/wiki/Python_(programming_language)" TargetMode="External"/><Relationship Id="rId23" Type="http://schemas.openxmlformats.org/officeDocument/2006/relationships/hyperlink" Target="http://en.wikipedia.org/wiki/Assembly_language" TargetMode="External"/><Relationship Id="rId10" Type="http://schemas.openxmlformats.org/officeDocument/2006/relationships/hyperlink" Target="http://en.wikipedia.org/wiki/Java_(programming_language)" TargetMode="External"/><Relationship Id="rId19" Type="http://schemas.openxmlformats.org/officeDocument/2006/relationships/hyperlink" Target="http://en.wikipedia.org/wiki/Imperative_programming" TargetMode="External"/><Relationship Id="rId4" Type="http://schemas.openxmlformats.org/officeDocument/2006/relationships/hyperlink" Target="http://en.wikipedia.org/wiki/Computer_architectures" TargetMode="External"/><Relationship Id="rId9" Type="http://schemas.openxmlformats.org/officeDocument/2006/relationships/hyperlink" Target="http://en.wikipedia.org/wiki/Rust_(programming_language)" TargetMode="External"/><Relationship Id="rId14" Type="http://schemas.openxmlformats.org/officeDocument/2006/relationships/hyperlink" Target="http://en.wikipedia.org/wiki/PHP" TargetMode="External"/><Relationship Id="rId22" Type="http://schemas.openxmlformats.org/officeDocument/2006/relationships/hyperlink" Target="http://en.wikipedia.org/wiki/Run-time_system"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en.wikipedia.org/wiki/C++#cite_note-invention-4" TargetMode="External"/><Relationship Id="rId13" Type="http://schemas.openxmlformats.org/officeDocument/2006/relationships/hyperlink" Target="http://en.wikipedia.org/wiki/Video_games" TargetMode="External"/><Relationship Id="rId18" Type="http://schemas.openxmlformats.org/officeDocument/2006/relationships/hyperlink" Target="http://en.wikipedia.org/wiki/Microsoft_Visual_C++" TargetMode="External"/><Relationship Id="rId3" Type="http://schemas.openxmlformats.org/officeDocument/2006/relationships/hyperlink" Target="http://en.wikipedia.org/wiki/Low-level_programming_language" TargetMode="External"/><Relationship Id="rId21" Type="http://schemas.openxmlformats.org/officeDocument/2006/relationships/hyperlink" Target="http://en.wikipedia.org/wiki/C++#cite_note-influenceSharp-2" TargetMode="External"/><Relationship Id="rId7" Type="http://schemas.openxmlformats.org/officeDocument/2006/relationships/hyperlink" Target="http://en.wikipedia.org/wiki/C_(programming_language)" TargetMode="External"/><Relationship Id="rId12" Type="http://schemas.openxmlformats.org/officeDocument/2006/relationships/hyperlink" Target="http://en.wikipedia.org/wiki/Application_software" TargetMode="External"/><Relationship Id="rId17" Type="http://schemas.openxmlformats.org/officeDocument/2006/relationships/hyperlink" Target="http://en.wikipedia.org/wiki/Clang" TargetMode="External"/><Relationship Id="rId2" Type="http://schemas.openxmlformats.org/officeDocument/2006/relationships/hyperlink" Target="http://en.wikipedia.org/wiki/High-level_programming_language" TargetMode="External"/><Relationship Id="rId16" Type="http://schemas.openxmlformats.org/officeDocument/2006/relationships/hyperlink" Target="http://en.wikipedia.org/wiki/GNU_Compiler_Collection" TargetMode="External"/><Relationship Id="rId20" Type="http://schemas.openxmlformats.org/officeDocument/2006/relationships/hyperlink" Target="http://en.wikipedia.org/wiki/C_Sharp_(programming_language)" TargetMode="External"/><Relationship Id="rId1" Type="http://schemas.openxmlformats.org/officeDocument/2006/relationships/slideLayout" Target="../slideLayouts/slideLayout2.xml"/><Relationship Id="rId6" Type="http://schemas.openxmlformats.org/officeDocument/2006/relationships/hyperlink" Target="http://en.wikipedia.org/wiki/Object-oriented_programming" TargetMode="External"/><Relationship Id="rId11" Type="http://schemas.openxmlformats.org/officeDocument/2006/relationships/hyperlink" Target="http://en.wikipedia.org/wiki/C++#cite_note-6" TargetMode="External"/><Relationship Id="rId5" Type="http://schemas.openxmlformats.org/officeDocument/2006/relationships/hyperlink" Target="http://en.wikipedia.org/wiki/Bell_Labs" TargetMode="External"/><Relationship Id="rId15" Type="http://schemas.openxmlformats.org/officeDocument/2006/relationships/hyperlink" Target="http://en.wikipedia.org/wiki/Compiler" TargetMode="External"/><Relationship Id="rId23" Type="http://schemas.openxmlformats.org/officeDocument/2006/relationships/image" Target="../media/image5.jpeg"/><Relationship Id="rId10" Type="http://schemas.openxmlformats.org/officeDocument/2006/relationships/hyperlink" Target="http://en.wikipedia.org/wiki/C++#cite_note-5" TargetMode="External"/><Relationship Id="rId19" Type="http://schemas.openxmlformats.org/officeDocument/2006/relationships/hyperlink" Target="http://en.wikipedia.org/wiki/Intel_C++_Compiler" TargetMode="External"/><Relationship Id="rId4" Type="http://schemas.openxmlformats.org/officeDocument/2006/relationships/hyperlink" Target="http://en.wikipedia.org/wiki/Bjarne_Stroustrup" TargetMode="External"/><Relationship Id="rId9" Type="http://schemas.openxmlformats.org/officeDocument/2006/relationships/hyperlink" Target="http://en.wikipedia.org/wiki/Increment_operator" TargetMode="External"/><Relationship Id="rId14" Type="http://schemas.openxmlformats.org/officeDocument/2006/relationships/hyperlink" Target="http://en.wikipedia.org/wiki/C++#cite_note-applications-7" TargetMode="External"/><Relationship Id="rId22" Type="http://schemas.openxmlformats.org/officeDocument/2006/relationships/hyperlink" Target="http://en.wikipedia.org/wiki/Java_(programming_languag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Memory_leak" TargetMode="External"/><Relationship Id="rId7" Type="http://schemas.openxmlformats.org/officeDocument/2006/relationships/hyperlink" Target="http://en.wikipedia.org/wiki/Reflection_(computer_science)" TargetMode="External"/><Relationship Id="rId2" Type="http://schemas.openxmlformats.org/officeDocument/2006/relationships/hyperlink" Target="http://en.wikipedia.org/wiki/Garbage_collection_(computer_science)" TargetMode="External"/><Relationship Id="rId1" Type="http://schemas.openxmlformats.org/officeDocument/2006/relationships/slideLayout" Target="../slideLayouts/slideLayout2.xml"/><Relationship Id="rId6" Type="http://schemas.openxmlformats.org/officeDocument/2006/relationships/hyperlink" Target="http://en.wikipedia.org/wiki/Namespace_(computer_science)" TargetMode="External"/><Relationship Id="rId5" Type="http://schemas.openxmlformats.org/officeDocument/2006/relationships/hyperlink" Target="http://en.wikipedia.org/wiki/Enumerated_type" TargetMode="External"/><Relationship Id="rId4" Type="http://schemas.openxmlformats.org/officeDocument/2006/relationships/hyperlink" Target="http://en.wikipedia.org/wiki/Resource_Acquisition_Is_Initialization"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en.wikipedia.org/wiki/Sun_acquisition_by_Oracle" TargetMode="External"/><Relationship Id="rId13" Type="http://schemas.openxmlformats.org/officeDocument/2006/relationships/hyperlink" Target="http://en.wikipedia.org/wiki/Low-level_programming_language" TargetMode="External"/><Relationship Id="rId3" Type="http://schemas.openxmlformats.org/officeDocument/2006/relationships/hyperlink" Target="http://en.wikipedia.org/wiki/Concurrent_computing" TargetMode="External"/><Relationship Id="rId7" Type="http://schemas.openxmlformats.org/officeDocument/2006/relationships/hyperlink" Target="http://en.wikipedia.org/wiki/Sun_Microsystems" TargetMode="External"/><Relationship Id="rId12" Type="http://schemas.openxmlformats.org/officeDocument/2006/relationships/hyperlink" Target="http://en.wikipedia.org/wiki/C++" TargetMode="External"/><Relationship Id="rId2" Type="http://schemas.openxmlformats.org/officeDocument/2006/relationships/hyperlink" Target="http://en.wikipedia.org/wiki/Computer_programming_language" TargetMode="External"/><Relationship Id="rId16"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hyperlink" Target="http://en.wikipedia.org/wiki/James_Gosling" TargetMode="External"/><Relationship Id="rId11" Type="http://schemas.openxmlformats.org/officeDocument/2006/relationships/hyperlink" Target="http://en.wikipedia.org/wiki/C_(programming_language)" TargetMode="External"/><Relationship Id="rId5" Type="http://schemas.openxmlformats.org/officeDocument/2006/relationships/hyperlink" Target="http://en.wikipedia.org/wiki/Object-oriented_programming" TargetMode="External"/><Relationship Id="rId15" Type="http://schemas.openxmlformats.org/officeDocument/2006/relationships/image" Target="../media/image7.jpeg"/><Relationship Id="rId10" Type="http://schemas.openxmlformats.org/officeDocument/2006/relationships/hyperlink" Target="http://en.wikipedia.org/wiki/Syntax_(programming_languages)" TargetMode="External"/><Relationship Id="rId4" Type="http://schemas.openxmlformats.org/officeDocument/2006/relationships/hyperlink" Target="http://en.wikipedia.org/wiki/Class-based" TargetMode="External"/><Relationship Id="rId9" Type="http://schemas.openxmlformats.org/officeDocument/2006/relationships/hyperlink" Target="http://en.wikipedia.org/wiki/Java_(software_platform)" TargetMode="External"/><Relationship Id="rId1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8800" dirty="0" smtClean="0"/>
              <a:t>C#</a:t>
            </a:r>
            <a:endParaRPr lang="bg-BG" sz="8800" dirty="0"/>
          </a:p>
        </p:txBody>
      </p:sp>
      <p:sp>
        <p:nvSpPr>
          <p:cNvPr id="5" name="Content Placeholder 4"/>
          <p:cNvSpPr>
            <a:spLocks noGrp="1"/>
          </p:cNvSpPr>
          <p:nvPr>
            <p:ph idx="1"/>
          </p:nvPr>
        </p:nvSpPr>
        <p:spPr/>
        <p:txBody>
          <a:bodyPr>
            <a:normAutofit fontScale="92500" lnSpcReduction="20000"/>
          </a:bodyPr>
          <a:lstStyle/>
          <a:p>
            <a:r>
              <a:rPr lang="en-US" dirty="0" smtClean="0"/>
              <a:t>C# is a powerful multi-paradigm programming language which is based on object-oriented and component-oriented programming disciplines</a:t>
            </a:r>
            <a:endParaRPr lang="en-US" dirty="0"/>
          </a:p>
          <a:p>
            <a:r>
              <a:rPr lang="en-US" dirty="0" smtClean="0"/>
              <a:t>Developed by Microsoft within its </a:t>
            </a:r>
            <a:r>
              <a:rPr lang="en-US" dirty="0" smtClean="0">
                <a:hlinkClick r:id="rId2"/>
              </a:rPr>
              <a:t>.NET Framework</a:t>
            </a:r>
            <a:endParaRPr lang="en-US" dirty="0" smtClean="0"/>
          </a:p>
          <a:p>
            <a:r>
              <a:rPr lang="en-US" dirty="0" smtClean="0"/>
              <a:t>First released in year 2000, while its latest version(5.0) appeared in 2012</a:t>
            </a:r>
          </a:p>
          <a:p>
            <a:r>
              <a:rPr lang="en-US" dirty="0" smtClean="0"/>
              <a:t>It is used for all sorts of applications ranging from computer games, utilities, Operating Systems and compilers. There are also web based applications running on the asp.net platform. </a:t>
            </a:r>
          </a:p>
          <a:p>
            <a:endParaRPr lang="bg-BG" dirty="0"/>
          </a:p>
        </p:txBody>
      </p:sp>
      <p:pic>
        <p:nvPicPr>
          <p:cNvPr id="2053" name="Picture 5" descr="C:\Users\denis\Desktop\microsoft-711533-400x2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802" y="5589240"/>
            <a:ext cx="1732359" cy="10827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denis\Desktop\22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688" y="392458"/>
            <a:ext cx="1071563" cy="107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6164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92500" lnSpcReduction="20000"/>
          </a:bodyPr>
          <a:lstStyle/>
          <a:p>
            <a:r>
              <a:rPr lang="en-US" dirty="0" smtClean="0"/>
              <a:t>Java supports checked exceptions for better enforcement of error trapping and handling. </a:t>
            </a:r>
          </a:p>
          <a:p>
            <a:r>
              <a:rPr lang="en-US" dirty="0" smtClean="0"/>
              <a:t>There are no unsigned primitive numeric types in Java. While it is universally agreed that mixing signed and unsigned variables in code is bad, Java's lack of support for unsigned numeric types makes it somewhat unsuited for low-level programming. </a:t>
            </a:r>
          </a:p>
          <a:p>
            <a:r>
              <a:rPr lang="en-US" dirty="0" smtClean="0"/>
              <a:t>C#'s namespaces are more similar to those in C++. Unlike Java, the namespace does not specify the location of the source file. </a:t>
            </a:r>
            <a:r>
              <a:rPr lang="en-US" smtClean="0"/>
              <a:t>(Actually, it's not strictly necessary for a Java source file location to mirror its package directory structure.) </a:t>
            </a:r>
          </a:p>
          <a:p>
            <a:endParaRPr lang="bg-BG" dirty="0"/>
          </a:p>
        </p:txBody>
      </p:sp>
    </p:spTree>
    <p:extLst>
      <p:ext uri="{BB962C8B-B14F-4D97-AF65-F5344CB8AC3E}">
        <p14:creationId xmlns:p14="http://schemas.microsoft.com/office/powerpoint/2010/main" val="2682179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77500" lnSpcReduction="20000"/>
          </a:bodyPr>
          <a:lstStyle/>
          <a:p>
            <a:r>
              <a:rPr lang="en-US" dirty="0" smtClean="0"/>
              <a:t>C# has true multi-dimensional arrays, as well as the array-of-arrays that is available to Java (which C# calls jagged arrays). Multi-dimensional arrays are always rectangular (in the 2D case, or analogous for more dimensions), whereas an array-of-arrays may store rows (again in the 2D case) of various lengths.. </a:t>
            </a:r>
          </a:p>
          <a:p>
            <a:r>
              <a:rPr lang="en-US" dirty="0" smtClean="0"/>
              <a:t>Methods in C# are non-virtual by default. In Java however, methods are virtual by default. Virtual methods guarantee that the most overridden method of an object will be called which is determined by the runtime.</a:t>
            </a:r>
          </a:p>
          <a:p>
            <a:r>
              <a:rPr lang="en-US" dirty="0" smtClean="0"/>
              <a:t>C# is defined by ECMA and ISO standards, whereas Java is proprietary, though largely controlled through an open community process. </a:t>
            </a:r>
          </a:p>
          <a:p>
            <a:r>
              <a:rPr lang="en-US" dirty="0" smtClean="0"/>
              <a:t>The C# API is completely controlled by Microsoft, whereas the Java API is managed through an open community process. </a:t>
            </a:r>
          </a:p>
          <a:p>
            <a:endParaRPr lang="bg-BG" dirty="0"/>
          </a:p>
        </p:txBody>
      </p:sp>
    </p:spTree>
    <p:extLst>
      <p:ext uri="{BB962C8B-B14F-4D97-AF65-F5344CB8AC3E}">
        <p14:creationId xmlns:p14="http://schemas.microsoft.com/office/powerpoint/2010/main" val="3233533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r>
              <a:rPr lang="en-US" dirty="0" smtClean="0"/>
              <a:t>C# and .NET Framework</a:t>
            </a:r>
            <a:endParaRPr lang="bg-BG" dirty="0"/>
          </a:p>
        </p:txBody>
      </p:sp>
      <p:sp>
        <p:nvSpPr>
          <p:cNvPr id="3" name="Content Placeholder 2"/>
          <p:cNvSpPr>
            <a:spLocks noGrp="1"/>
          </p:cNvSpPr>
          <p:nvPr>
            <p:ph idx="1"/>
          </p:nvPr>
        </p:nvSpPr>
        <p:spPr>
          <a:xfrm>
            <a:off x="395536" y="1237406"/>
            <a:ext cx="8229600" cy="4525963"/>
          </a:xfrm>
        </p:spPr>
        <p:txBody>
          <a:bodyPr>
            <a:normAutofit fontScale="92500" lnSpcReduction="10000"/>
          </a:bodyPr>
          <a:lstStyle/>
          <a:p>
            <a:r>
              <a:rPr lang="en-US" dirty="0"/>
              <a:t>.NET is an application development framework - it contains numerous libraries containing a range of functionality.</a:t>
            </a:r>
          </a:p>
          <a:p>
            <a:r>
              <a:rPr lang="en-US" dirty="0"/>
              <a:t>C# is a language created for use with .NET. It's not the only .NET-compatible language - other options include VB.NET, F#, Managed C++, </a:t>
            </a:r>
            <a:r>
              <a:rPr lang="en-US" dirty="0" err="1"/>
              <a:t>IronRuby</a:t>
            </a:r>
            <a:r>
              <a:rPr lang="en-US" dirty="0"/>
              <a:t>, and </a:t>
            </a:r>
            <a:r>
              <a:rPr lang="en-US" dirty="0" err="1"/>
              <a:t>IronPython</a:t>
            </a:r>
            <a:r>
              <a:rPr lang="en-US" dirty="0"/>
              <a:t>. You write code in the language of your choice to use the functionality in the .NET framework</a:t>
            </a:r>
            <a:r>
              <a:rPr lang="en-US" dirty="0" smtClean="0"/>
              <a:t>.</a:t>
            </a:r>
          </a:p>
          <a:p>
            <a:r>
              <a:rPr lang="en-US" dirty="0" smtClean="0"/>
              <a:t>“C</a:t>
            </a:r>
            <a:r>
              <a:rPr lang="en-US" dirty="0"/>
              <a:t># is the airplane and .NET is the </a:t>
            </a:r>
            <a:r>
              <a:rPr lang="en-US" dirty="0" smtClean="0"/>
              <a:t>runway”</a:t>
            </a:r>
            <a:endParaRPr lang="en-US" dirty="0"/>
          </a:p>
          <a:p>
            <a:endParaRPr lang="bg-BG" dirty="0"/>
          </a:p>
        </p:txBody>
      </p:sp>
      <p:pic>
        <p:nvPicPr>
          <p:cNvPr id="1026" name="Picture 2" descr="D:\Telerik\C#1\01.Intro\01.IntroCSharpHomework\images\Microsoft_net_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5710411"/>
            <a:ext cx="2600325" cy="103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34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Sources	and Additional Info</a:t>
            </a:r>
            <a:endParaRPr lang="bg-BG" dirty="0"/>
          </a:p>
        </p:txBody>
      </p:sp>
      <p:sp>
        <p:nvSpPr>
          <p:cNvPr id="3" name="Content Placeholder 2"/>
          <p:cNvSpPr>
            <a:spLocks noGrp="1"/>
          </p:cNvSpPr>
          <p:nvPr>
            <p:ph idx="1"/>
          </p:nvPr>
        </p:nvSpPr>
        <p:spPr/>
        <p:txBody>
          <a:bodyPr>
            <a:normAutofit fontScale="70000" lnSpcReduction="20000"/>
          </a:bodyPr>
          <a:lstStyle/>
          <a:p>
            <a:r>
              <a:rPr lang="en-US" dirty="0">
                <a:hlinkClick r:id="rId2"/>
              </a:rPr>
              <a:t>http://en.wikipedia.org/wiki/C</a:t>
            </a:r>
            <a:r>
              <a:rPr lang="en-US" dirty="0" smtClean="0">
                <a:hlinkClick r:id="rId2"/>
              </a:rPr>
              <a:t>++</a:t>
            </a:r>
            <a:endParaRPr lang="en-US" dirty="0" smtClean="0"/>
          </a:p>
          <a:p>
            <a:r>
              <a:rPr lang="en-US" dirty="0" smtClean="0">
                <a:hlinkClick r:id="rId3"/>
              </a:rPr>
              <a:t>http</a:t>
            </a:r>
            <a:r>
              <a:rPr lang="en-US" dirty="0">
                <a:hlinkClick r:id="rId3"/>
              </a:rPr>
              <a:t>://en.wikipedia.org/wiki/C_Sharp_%</a:t>
            </a:r>
            <a:r>
              <a:rPr lang="en-US" dirty="0" smtClean="0">
                <a:hlinkClick r:id="rId3"/>
              </a:rPr>
              <a:t>28programming_language%29</a:t>
            </a:r>
            <a:endParaRPr lang="en-US" dirty="0" smtClean="0"/>
          </a:p>
          <a:p>
            <a:r>
              <a:rPr lang="en-US" dirty="0">
                <a:hlinkClick r:id="rId4"/>
              </a:rPr>
              <a:t>http://en.wikipedia.org/wiki/C_%</a:t>
            </a:r>
            <a:r>
              <a:rPr lang="en-US" dirty="0" smtClean="0">
                <a:hlinkClick r:id="rId4"/>
              </a:rPr>
              <a:t>28programming_language%29</a:t>
            </a:r>
            <a:endParaRPr lang="en-US" dirty="0" smtClean="0"/>
          </a:p>
          <a:p>
            <a:r>
              <a:rPr lang="en-US" dirty="0" smtClean="0">
                <a:hlinkClick r:id="rId5"/>
              </a:rPr>
              <a:t>http</a:t>
            </a:r>
            <a:r>
              <a:rPr lang="en-US" dirty="0">
                <a:hlinkClick r:id="rId5"/>
              </a:rPr>
              <a:t>://en.wikipedia.org/wiki/Java_%</a:t>
            </a:r>
            <a:r>
              <a:rPr lang="en-US" dirty="0" smtClean="0">
                <a:hlinkClick r:id="rId5"/>
              </a:rPr>
              <a:t>28programming_language%29#Principles</a:t>
            </a:r>
            <a:endParaRPr lang="en-US" dirty="0" smtClean="0"/>
          </a:p>
          <a:p>
            <a:r>
              <a:rPr lang="en-US" dirty="0">
                <a:hlinkClick r:id="rId6"/>
              </a:rPr>
              <a:t>http://</a:t>
            </a:r>
            <a:r>
              <a:rPr lang="en-US" dirty="0" smtClean="0">
                <a:hlinkClick r:id="rId6"/>
              </a:rPr>
              <a:t>www.codeproject.com/Articles/22854/Main-Differences-between-C-and-Java</a:t>
            </a:r>
            <a:endParaRPr lang="en-US" dirty="0" smtClean="0"/>
          </a:p>
          <a:p>
            <a:r>
              <a:rPr lang="en-US" dirty="0">
                <a:hlinkClick r:id="rId7"/>
              </a:rPr>
              <a:t>http://www.cs.colorado.edu/~</a:t>
            </a:r>
            <a:r>
              <a:rPr lang="en-US" dirty="0" smtClean="0">
                <a:hlinkClick r:id="rId7"/>
              </a:rPr>
              <a:t>kena/classes/5448/f12/presentation-materials/dhall.pdf</a:t>
            </a:r>
            <a:endParaRPr lang="en-US" dirty="0" smtClean="0"/>
          </a:p>
          <a:p>
            <a:r>
              <a:rPr lang="en-US" dirty="0">
                <a:hlinkClick r:id="rId8"/>
              </a:rPr>
              <a:t>http://</a:t>
            </a:r>
            <a:r>
              <a:rPr lang="en-US" dirty="0" smtClean="0">
                <a:hlinkClick r:id="rId8"/>
              </a:rPr>
              <a:t>piyushprasad.tripod.com/id2.html</a:t>
            </a:r>
            <a:endParaRPr lang="en-US" dirty="0" smtClean="0"/>
          </a:p>
          <a:p>
            <a:r>
              <a:rPr lang="en-US" dirty="0">
                <a:hlinkClick r:id="rId9"/>
              </a:rPr>
              <a:t>http://programmers.stackexchange.com/questions/44810/relationship-between-c-net-asp-asp-net-etc</a:t>
            </a:r>
            <a:endParaRPr lang="en-US" dirty="0" smtClean="0"/>
          </a:p>
          <a:p>
            <a:endParaRPr lang="en-US" dirty="0" smtClean="0"/>
          </a:p>
          <a:p>
            <a:endParaRPr lang="en-US" dirty="0" smtClean="0"/>
          </a:p>
          <a:p>
            <a:endParaRPr lang="bg-BG" dirty="0"/>
          </a:p>
        </p:txBody>
      </p:sp>
    </p:spTree>
    <p:extLst>
      <p:ext uri="{BB962C8B-B14F-4D97-AF65-F5344CB8AC3E}">
        <p14:creationId xmlns:p14="http://schemas.microsoft.com/office/powerpoint/2010/main" val="168518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20000"/>
          </a:bodyPr>
          <a:lstStyle/>
          <a:p>
            <a:r>
              <a:rPr lang="en-US" dirty="0"/>
              <a:t>By design, C# is the programming language that most directly reflects the underlying </a:t>
            </a:r>
            <a:r>
              <a:rPr lang="en-US" dirty="0">
                <a:hlinkClick r:id="rId2" tooltip="Common Language Infrastructure"/>
              </a:rPr>
              <a:t>Common Language Infrastructure</a:t>
            </a:r>
            <a:r>
              <a:rPr lang="en-US" dirty="0"/>
              <a:t> (CLI). Most of C#'s intrinsic types correspond to value-types implemented by the CLI framework. However, the C# language specification does not state the code generation requirements of the compiler: that is, it does not state that a C# compiler must target a </a:t>
            </a:r>
            <a:r>
              <a:rPr lang="en-US" dirty="0">
                <a:hlinkClick r:id="rId3" tooltip="Common Language Runtime"/>
              </a:rPr>
              <a:t>Common Language Runtime</a:t>
            </a:r>
            <a:r>
              <a:rPr lang="en-US" dirty="0"/>
              <a:t> (CLR), or generate </a:t>
            </a:r>
            <a:r>
              <a:rPr lang="en-US" dirty="0">
                <a:hlinkClick r:id="rId4" tooltip="Common Intermediate Language"/>
              </a:rPr>
              <a:t>Common Intermediate Language</a:t>
            </a:r>
            <a:r>
              <a:rPr lang="en-US" dirty="0"/>
              <a:t> (CIL), or generate any other specific format. Theoretically, a C# compiler could generate machine code like traditional compilers of C++ or FORTRAN; in practice, all existing C# implementations target CLI.</a:t>
            </a:r>
            <a:endParaRPr lang="bg-BG" dirty="0"/>
          </a:p>
        </p:txBody>
      </p:sp>
      <p:pic>
        <p:nvPicPr>
          <p:cNvPr id="4" name="Picture 2" descr="C:\Users\denis\Desktop\666-thum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9952" y="5589240"/>
            <a:ext cx="1431774"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05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20000"/>
          </a:bodyPr>
          <a:lstStyle/>
          <a:p>
            <a:r>
              <a:rPr lang="en-US" dirty="0"/>
              <a:t>C# has a </a:t>
            </a:r>
            <a:r>
              <a:rPr lang="en-US" i="1" dirty="0"/>
              <a:t>unified type system</a:t>
            </a:r>
            <a:r>
              <a:rPr lang="en-US" dirty="0"/>
              <a:t>. This means that all types, including primitives such as integers, are subclasses of the </a:t>
            </a:r>
            <a:r>
              <a:rPr lang="en-US" dirty="0" err="1"/>
              <a:t>System.Object</a:t>
            </a:r>
            <a:r>
              <a:rPr lang="en-US" dirty="0"/>
              <a:t> </a:t>
            </a:r>
            <a:r>
              <a:rPr lang="en-US" dirty="0" smtClean="0"/>
              <a:t>class</a:t>
            </a:r>
            <a:r>
              <a:rPr lang="en-US" dirty="0"/>
              <a:t>. For example, every type inherits a </a:t>
            </a:r>
            <a:r>
              <a:rPr lang="en-US" dirty="0" err="1"/>
              <a:t>ToString</a:t>
            </a:r>
            <a:r>
              <a:rPr lang="en-US" dirty="0"/>
              <a:t>() method. For performance reasons, primitive types (and value types in general) are internally </a:t>
            </a:r>
            <a:r>
              <a:rPr lang="en-US" dirty="0">
                <a:hlinkClick r:id="rId2" tooltip="Stack-based memory allocation"/>
              </a:rPr>
              <a:t>allocated on the stack</a:t>
            </a:r>
            <a:r>
              <a:rPr lang="en-US" dirty="0" smtClean="0"/>
              <a:t>.</a:t>
            </a:r>
          </a:p>
          <a:p>
            <a:r>
              <a:rPr lang="en-US" dirty="0">
                <a:hlinkClick r:id="rId3" tooltip="Autoboxing"/>
              </a:rPr>
              <a:t>Boxing</a:t>
            </a:r>
            <a:r>
              <a:rPr lang="en-US" dirty="0"/>
              <a:t> and unboxing allow one to translate primitive data to and from their </a:t>
            </a:r>
            <a:r>
              <a:rPr lang="en-US" dirty="0">
                <a:hlinkClick r:id="rId4" tooltip="Object type"/>
              </a:rPr>
              <a:t>object form</a:t>
            </a:r>
            <a:r>
              <a:rPr lang="en-US" dirty="0"/>
              <a:t>. Effectively, this makes the primitive types a subtype of the Object type. Primitive types can also define methods (e.g., </a:t>
            </a:r>
            <a:r>
              <a:rPr lang="en-US" i="1" dirty="0"/>
              <a:t>42.ToString()</a:t>
            </a:r>
            <a:r>
              <a:rPr lang="en-US" dirty="0"/>
              <a:t> calls the </a:t>
            </a:r>
            <a:r>
              <a:rPr lang="en-US" i="1" dirty="0" err="1"/>
              <a:t>ToString</a:t>
            </a:r>
            <a:r>
              <a:rPr lang="en-US" i="1" dirty="0"/>
              <a:t>() </a:t>
            </a:r>
            <a:r>
              <a:rPr lang="en-US" dirty="0"/>
              <a:t>method on an integer), and in the programmer's perspective behave like any other object.</a:t>
            </a:r>
            <a:endParaRPr lang="bg-BG" dirty="0"/>
          </a:p>
        </p:txBody>
      </p:sp>
      <p:pic>
        <p:nvPicPr>
          <p:cNvPr id="4" name="Picture 2" descr="C:\Users\denis\Desktop\666-thum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47055" y="5683500"/>
            <a:ext cx="1431774" cy="108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353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endParaRPr lang="bg-BG" dirty="0"/>
          </a:p>
        </p:txBody>
      </p:sp>
      <p:sp>
        <p:nvSpPr>
          <p:cNvPr id="3" name="Content Placeholder 2"/>
          <p:cNvSpPr>
            <a:spLocks noGrp="1"/>
          </p:cNvSpPr>
          <p:nvPr>
            <p:ph idx="1"/>
          </p:nvPr>
        </p:nvSpPr>
        <p:spPr>
          <a:xfrm>
            <a:off x="395536" y="1412776"/>
            <a:ext cx="8291264" cy="5112568"/>
          </a:xfrm>
        </p:spPr>
        <p:txBody>
          <a:bodyPr>
            <a:normAutofit fontScale="62500" lnSpcReduction="20000"/>
          </a:bodyPr>
          <a:lstStyle/>
          <a:p>
            <a:r>
              <a:rPr lang="en-US" sz="3800" dirty="0" smtClean="0"/>
              <a:t>general-purpose </a:t>
            </a:r>
            <a:r>
              <a:rPr lang="en-US" sz="3800" dirty="0" smtClean="0">
                <a:hlinkClick r:id="rId2" tooltip="Programming language"/>
              </a:rPr>
              <a:t>programming language</a:t>
            </a:r>
            <a:r>
              <a:rPr lang="en-US" sz="3800" dirty="0" smtClean="0"/>
              <a:t> initially developed by </a:t>
            </a:r>
            <a:r>
              <a:rPr lang="en-US" sz="3800" dirty="0" smtClean="0">
                <a:hlinkClick r:id="rId3" tooltip="Dennis Ritchie"/>
              </a:rPr>
              <a:t>Dennis Ritchie</a:t>
            </a:r>
            <a:r>
              <a:rPr lang="en-US" sz="3800" dirty="0" smtClean="0"/>
              <a:t> between 1969 and 1973</a:t>
            </a:r>
          </a:p>
          <a:p>
            <a:r>
              <a:rPr lang="en-US" sz="3800" dirty="0" smtClean="0"/>
              <a:t>C is one of the most widely used programming languages of all time, and C compilers are available for the majority of available </a:t>
            </a:r>
            <a:r>
              <a:rPr lang="en-US" sz="3800" dirty="0" smtClean="0">
                <a:hlinkClick r:id="rId4" tooltip="Computer architectures"/>
              </a:rPr>
              <a:t>computer architectures</a:t>
            </a:r>
            <a:r>
              <a:rPr lang="en-US" sz="3800" dirty="0" smtClean="0"/>
              <a:t> and </a:t>
            </a:r>
            <a:r>
              <a:rPr lang="en-US" sz="3800" dirty="0" smtClean="0">
                <a:hlinkClick r:id="rId5" tooltip="Operating systems"/>
              </a:rPr>
              <a:t>operating systems</a:t>
            </a:r>
            <a:r>
              <a:rPr lang="en-US" sz="3800" dirty="0" smtClean="0"/>
              <a:t>.</a:t>
            </a:r>
          </a:p>
          <a:p>
            <a:r>
              <a:rPr lang="en-US" sz="3800" dirty="0" smtClean="0"/>
              <a:t>Many later languages have borrowed directly or indirectly from C, including </a:t>
            </a:r>
            <a:r>
              <a:rPr lang="en-US" sz="3800" dirty="0" smtClean="0">
                <a:hlinkClick r:id="rId6" tooltip="C Sharp (programming language)"/>
              </a:rPr>
              <a:t>C#</a:t>
            </a:r>
            <a:r>
              <a:rPr lang="en-US" sz="3800" dirty="0" smtClean="0"/>
              <a:t>, </a:t>
            </a:r>
            <a:r>
              <a:rPr lang="en-US" sz="3800" dirty="0" smtClean="0">
                <a:hlinkClick r:id="rId7" tooltip="D (programming language)"/>
              </a:rPr>
              <a:t>D</a:t>
            </a:r>
            <a:r>
              <a:rPr lang="en-US" sz="3800" dirty="0" smtClean="0"/>
              <a:t>, </a:t>
            </a:r>
            <a:r>
              <a:rPr lang="en-US" sz="3800" dirty="0" smtClean="0">
                <a:hlinkClick r:id="rId8" tooltip="Go (programming language)"/>
              </a:rPr>
              <a:t>Go</a:t>
            </a:r>
            <a:r>
              <a:rPr lang="en-US" sz="3800" dirty="0" smtClean="0"/>
              <a:t>, </a:t>
            </a:r>
            <a:r>
              <a:rPr lang="en-US" sz="3800" dirty="0" smtClean="0">
                <a:hlinkClick r:id="rId9" tooltip="Rust (programming language)"/>
              </a:rPr>
              <a:t>Rust</a:t>
            </a:r>
            <a:r>
              <a:rPr lang="en-US" sz="3800" dirty="0" smtClean="0"/>
              <a:t>, </a:t>
            </a:r>
            <a:r>
              <a:rPr lang="en-US" sz="3800" dirty="0" smtClean="0">
                <a:hlinkClick r:id="rId10" tooltip="Java (programming language)"/>
              </a:rPr>
              <a:t>Java</a:t>
            </a:r>
            <a:r>
              <a:rPr lang="en-US" sz="3800" dirty="0" smtClean="0"/>
              <a:t>, </a:t>
            </a:r>
            <a:r>
              <a:rPr lang="en-US" sz="3800" dirty="0" smtClean="0">
                <a:hlinkClick r:id="rId11" tooltip="JavaScript"/>
              </a:rPr>
              <a:t>JavaScript</a:t>
            </a:r>
            <a:r>
              <a:rPr lang="en-US" sz="3800" dirty="0" smtClean="0"/>
              <a:t>, </a:t>
            </a:r>
            <a:r>
              <a:rPr lang="en-US" sz="3800" dirty="0" smtClean="0">
                <a:hlinkClick r:id="rId12" tooltip="Objective-C"/>
              </a:rPr>
              <a:t>Objective-C</a:t>
            </a:r>
            <a:r>
              <a:rPr lang="en-US" sz="3800" dirty="0" smtClean="0"/>
              <a:t>, </a:t>
            </a:r>
            <a:r>
              <a:rPr lang="en-US" sz="3800" dirty="0" smtClean="0">
                <a:hlinkClick r:id="rId13" tooltip="Perl"/>
              </a:rPr>
              <a:t>Perl</a:t>
            </a:r>
            <a:r>
              <a:rPr lang="en-US" sz="3800" dirty="0" smtClean="0"/>
              <a:t>, </a:t>
            </a:r>
            <a:r>
              <a:rPr lang="en-US" sz="3800" dirty="0" smtClean="0">
                <a:hlinkClick r:id="rId14" tooltip="PHP"/>
              </a:rPr>
              <a:t>PHP</a:t>
            </a:r>
            <a:r>
              <a:rPr lang="en-US" sz="3800" dirty="0" smtClean="0"/>
              <a:t>, </a:t>
            </a:r>
            <a:r>
              <a:rPr lang="en-US" sz="3800" dirty="0" smtClean="0">
                <a:hlinkClick r:id="rId15" tooltip="Python (programming language)"/>
              </a:rPr>
              <a:t>Python</a:t>
            </a:r>
            <a:r>
              <a:rPr lang="en-US" sz="3800" dirty="0" smtClean="0"/>
              <a:t>, </a:t>
            </a:r>
            <a:r>
              <a:rPr lang="en-US" sz="3800" dirty="0" smtClean="0">
                <a:hlinkClick r:id="rId16" tooltip="Verilog"/>
              </a:rPr>
              <a:t>Verilog</a:t>
            </a:r>
            <a:r>
              <a:rPr lang="en-US" sz="3800" dirty="0" smtClean="0"/>
              <a:t> (hardware description language)</a:t>
            </a:r>
            <a:r>
              <a:rPr lang="en-US" sz="3800" baseline="30000" dirty="0" smtClean="0">
                <a:hlinkClick r:id="rId17"/>
              </a:rPr>
              <a:t>[3]</a:t>
            </a:r>
            <a:r>
              <a:rPr lang="en-US" sz="3800" dirty="0" smtClean="0"/>
              <a:t> and Unix's </a:t>
            </a:r>
            <a:r>
              <a:rPr lang="en-US" sz="3800" dirty="0" smtClean="0">
                <a:hlinkClick r:id="rId18" tooltip="C shell"/>
              </a:rPr>
              <a:t>C shell</a:t>
            </a:r>
            <a:r>
              <a:rPr lang="en-US" sz="3800" dirty="0" smtClean="0"/>
              <a:t>.</a:t>
            </a:r>
          </a:p>
          <a:p>
            <a:r>
              <a:rPr lang="en-US" sz="3800" dirty="0" smtClean="0"/>
              <a:t>C is an </a:t>
            </a:r>
            <a:r>
              <a:rPr lang="en-US" sz="3800" dirty="0" smtClean="0">
                <a:hlinkClick r:id="rId19" tooltip="Imperative programming"/>
              </a:rPr>
              <a:t>imperative</a:t>
            </a:r>
            <a:r>
              <a:rPr lang="en-US" sz="3800" dirty="0" smtClean="0"/>
              <a:t> (</a:t>
            </a:r>
            <a:r>
              <a:rPr lang="en-US" sz="3800" dirty="0" smtClean="0">
                <a:hlinkClick r:id="rId20" tooltip="Procedural programming"/>
              </a:rPr>
              <a:t>procedural</a:t>
            </a:r>
            <a:r>
              <a:rPr lang="en-US" sz="3800" dirty="0" smtClean="0"/>
              <a:t>) language. It was designed to be compiled using a relatively straightforward </a:t>
            </a:r>
            <a:r>
              <a:rPr lang="en-US" sz="3800" dirty="0" smtClean="0">
                <a:hlinkClick r:id="rId21" tooltip="Compiler"/>
              </a:rPr>
              <a:t>compiler</a:t>
            </a:r>
            <a:r>
              <a:rPr lang="en-US" sz="3800" dirty="0" smtClean="0"/>
              <a:t>, to provide low-level access to memory, to provide language constructs that map efficiently to machine instructions, and to require minimal </a:t>
            </a:r>
            <a:r>
              <a:rPr lang="en-US" sz="3800" dirty="0" smtClean="0">
                <a:hlinkClick r:id="rId22" tooltip="Run-time system"/>
              </a:rPr>
              <a:t>run-time support</a:t>
            </a:r>
            <a:r>
              <a:rPr lang="en-US" sz="3800" dirty="0" smtClean="0"/>
              <a:t>. C was therefore useful for many applications that had formerly been coded in </a:t>
            </a:r>
            <a:r>
              <a:rPr lang="en-US" sz="3800" dirty="0" smtClean="0">
                <a:hlinkClick r:id="rId23" tooltip="Assembly language"/>
              </a:rPr>
              <a:t>assembly language</a:t>
            </a:r>
            <a:r>
              <a:rPr lang="en-US" sz="3800" dirty="0" smtClean="0"/>
              <a:t>, such as in </a:t>
            </a:r>
            <a:r>
              <a:rPr lang="en-US" sz="3800" dirty="0" smtClean="0">
                <a:hlinkClick r:id="rId24" tooltip="System programming"/>
              </a:rPr>
              <a:t>system programming</a:t>
            </a:r>
            <a:r>
              <a:rPr lang="en-US" sz="3800" dirty="0" smtClean="0"/>
              <a:t>.</a:t>
            </a:r>
          </a:p>
          <a:p>
            <a:endParaRPr lang="bg-BG" dirty="0"/>
          </a:p>
        </p:txBody>
      </p:sp>
      <p:pic>
        <p:nvPicPr>
          <p:cNvPr id="7" name="Picture 3" descr="C:\Users\denis\Desktop\logo1.jp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755576" y="-1"/>
            <a:ext cx="974502" cy="1461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195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endParaRPr lang="bg-BG" dirty="0"/>
          </a:p>
        </p:txBody>
      </p:sp>
      <p:sp>
        <p:nvSpPr>
          <p:cNvPr id="3" name="Content Placeholder 2"/>
          <p:cNvSpPr>
            <a:spLocks noGrp="1"/>
          </p:cNvSpPr>
          <p:nvPr>
            <p:ph idx="1"/>
          </p:nvPr>
        </p:nvSpPr>
        <p:spPr>
          <a:xfrm>
            <a:off x="457200" y="1412776"/>
            <a:ext cx="8229600" cy="5112568"/>
          </a:xfrm>
        </p:spPr>
        <p:txBody>
          <a:bodyPr>
            <a:normAutofit fontScale="70000" lnSpcReduction="20000"/>
          </a:bodyPr>
          <a:lstStyle/>
          <a:p>
            <a:r>
              <a:rPr lang="en-US" dirty="0"/>
              <a:t>I</a:t>
            </a:r>
            <a:r>
              <a:rPr lang="en-US" dirty="0" smtClean="0"/>
              <a:t>s regarded as an intermediate-level language, as it comprises both </a:t>
            </a:r>
            <a:r>
              <a:rPr lang="en-US" dirty="0" smtClean="0">
                <a:hlinkClick r:id="rId2" tooltip="High-level programming language"/>
              </a:rPr>
              <a:t>high-level</a:t>
            </a:r>
            <a:r>
              <a:rPr lang="en-US" dirty="0" smtClean="0"/>
              <a:t> and </a:t>
            </a:r>
            <a:r>
              <a:rPr lang="en-US" dirty="0" smtClean="0">
                <a:hlinkClick r:id="rId3" tooltip="Low-level programming language"/>
              </a:rPr>
              <a:t>low-level</a:t>
            </a:r>
            <a:r>
              <a:rPr lang="en-US" dirty="0" smtClean="0"/>
              <a:t> language features.</a:t>
            </a:r>
          </a:p>
          <a:p>
            <a:r>
              <a:rPr lang="en-US" dirty="0"/>
              <a:t> </a:t>
            </a:r>
            <a:r>
              <a:rPr lang="en-US" dirty="0" smtClean="0"/>
              <a:t>Developed by </a:t>
            </a:r>
            <a:r>
              <a:rPr lang="en-US" dirty="0" err="1" smtClean="0">
                <a:hlinkClick r:id="rId4" tooltip="Bjarne Stroustrup"/>
              </a:rPr>
              <a:t>Bjarne</a:t>
            </a:r>
            <a:r>
              <a:rPr lang="en-US" dirty="0" smtClean="0">
                <a:hlinkClick r:id="rId4" tooltip="Bjarne Stroustrup"/>
              </a:rPr>
              <a:t> </a:t>
            </a:r>
            <a:r>
              <a:rPr lang="en-US" dirty="0" err="1" smtClean="0">
                <a:hlinkClick r:id="rId4" tooltip="Bjarne Stroustrup"/>
              </a:rPr>
              <a:t>Stroustrup</a:t>
            </a:r>
            <a:r>
              <a:rPr lang="en-US" dirty="0" smtClean="0"/>
              <a:t> starting in 1979 at </a:t>
            </a:r>
            <a:r>
              <a:rPr lang="en-US" dirty="0" smtClean="0">
                <a:hlinkClick r:id="rId5" tooltip="Bell Labs"/>
              </a:rPr>
              <a:t>Bell Labs</a:t>
            </a:r>
            <a:r>
              <a:rPr lang="en-US" dirty="0" smtClean="0"/>
              <a:t>, C++ was originally named </a:t>
            </a:r>
            <a:r>
              <a:rPr lang="en-US" b="1" dirty="0" smtClean="0"/>
              <a:t>C with Classes</a:t>
            </a:r>
            <a:r>
              <a:rPr lang="en-US" dirty="0" smtClean="0"/>
              <a:t>, adding </a:t>
            </a:r>
            <a:r>
              <a:rPr lang="en-US" dirty="0" smtClean="0">
                <a:hlinkClick r:id="rId6" tooltip="Object-oriented programming"/>
              </a:rPr>
              <a:t>object oriented</a:t>
            </a:r>
            <a:r>
              <a:rPr lang="en-US" dirty="0" smtClean="0"/>
              <a:t> features, such as classes, and other enhancements to the </a:t>
            </a:r>
            <a:r>
              <a:rPr lang="en-US" dirty="0" smtClean="0">
                <a:hlinkClick r:id="rId7" tooltip="C (programming language)"/>
              </a:rPr>
              <a:t>C programming language</a:t>
            </a:r>
            <a:r>
              <a:rPr lang="en-US" dirty="0" smtClean="0"/>
              <a:t>. The language was renamed C++ in 1983,</a:t>
            </a:r>
            <a:r>
              <a:rPr lang="en-US" baseline="30000" dirty="0" smtClean="0">
                <a:hlinkClick r:id="rId8"/>
              </a:rPr>
              <a:t>[4]</a:t>
            </a:r>
            <a:r>
              <a:rPr lang="en-US" dirty="0" smtClean="0"/>
              <a:t> as a pun involving the </a:t>
            </a:r>
            <a:r>
              <a:rPr lang="en-US" dirty="0" smtClean="0">
                <a:hlinkClick r:id="rId9" tooltip="Increment operator"/>
              </a:rPr>
              <a:t>increment operator</a:t>
            </a:r>
            <a:r>
              <a:rPr lang="en-US" dirty="0" smtClean="0"/>
              <a:t>.</a:t>
            </a:r>
          </a:p>
          <a:p>
            <a:r>
              <a:rPr lang="en-US" dirty="0" smtClean="0"/>
              <a:t>C++ is one of the most popular programming languages</a:t>
            </a:r>
            <a:r>
              <a:rPr lang="en-US" baseline="30000" dirty="0" smtClean="0">
                <a:hlinkClick r:id="rId10"/>
              </a:rPr>
              <a:t>[5]</a:t>
            </a:r>
            <a:r>
              <a:rPr lang="en-US" baseline="30000" dirty="0" smtClean="0">
                <a:hlinkClick r:id="rId11"/>
              </a:rPr>
              <a:t>[6]</a:t>
            </a:r>
            <a:r>
              <a:rPr lang="en-US" dirty="0" smtClean="0"/>
              <a:t> and is implemented on a wide variety of hardware and operating system platforms. As an efficient compiler to native code, its application domains include systems software, </a:t>
            </a:r>
            <a:r>
              <a:rPr lang="en-US" dirty="0" smtClean="0">
                <a:hlinkClick r:id="rId12" tooltip="Application software"/>
              </a:rPr>
              <a:t>application software</a:t>
            </a:r>
            <a:r>
              <a:rPr lang="en-US" dirty="0" smtClean="0"/>
              <a:t>, device drivers, embedded software, high-performance server and client applications, and entertainment software such as </a:t>
            </a:r>
            <a:r>
              <a:rPr lang="en-US" dirty="0" smtClean="0">
                <a:hlinkClick r:id="rId13" tooltip="Video games"/>
              </a:rPr>
              <a:t>video games</a:t>
            </a:r>
            <a:r>
              <a:rPr lang="en-US" dirty="0" smtClean="0"/>
              <a:t>.</a:t>
            </a:r>
            <a:r>
              <a:rPr lang="en-US" baseline="30000" dirty="0" smtClean="0">
                <a:hlinkClick r:id="rId14"/>
              </a:rPr>
              <a:t>[7]</a:t>
            </a:r>
            <a:r>
              <a:rPr lang="en-US" dirty="0" smtClean="0"/>
              <a:t> Several groups provide both free and proprietary C++ </a:t>
            </a:r>
            <a:r>
              <a:rPr lang="en-US" dirty="0" smtClean="0">
                <a:hlinkClick r:id="rId15" tooltip="Compiler"/>
              </a:rPr>
              <a:t>compiler</a:t>
            </a:r>
            <a:r>
              <a:rPr lang="en-US" dirty="0" smtClean="0"/>
              <a:t> software, including the </a:t>
            </a:r>
            <a:r>
              <a:rPr lang="en-US" dirty="0" smtClean="0">
                <a:hlinkClick r:id="rId16" tooltip="GNU Compiler Collection"/>
              </a:rPr>
              <a:t>GNU Project</a:t>
            </a:r>
            <a:r>
              <a:rPr lang="en-US" dirty="0" smtClean="0"/>
              <a:t>, </a:t>
            </a:r>
            <a:r>
              <a:rPr lang="en-US" dirty="0" smtClean="0">
                <a:hlinkClick r:id="rId17" tooltip="Clang"/>
              </a:rPr>
              <a:t>LLVM</a:t>
            </a:r>
            <a:r>
              <a:rPr lang="en-US" dirty="0" smtClean="0"/>
              <a:t>, </a:t>
            </a:r>
            <a:r>
              <a:rPr lang="en-US" dirty="0" smtClean="0">
                <a:hlinkClick r:id="rId18" tooltip="Microsoft Visual C++"/>
              </a:rPr>
              <a:t>Microsoft</a:t>
            </a:r>
            <a:r>
              <a:rPr lang="en-US" dirty="0" smtClean="0"/>
              <a:t> and </a:t>
            </a:r>
            <a:r>
              <a:rPr lang="en-US" dirty="0" smtClean="0">
                <a:hlinkClick r:id="rId19" tooltip="Intel C++ Compiler"/>
              </a:rPr>
              <a:t>Intel</a:t>
            </a:r>
            <a:r>
              <a:rPr lang="en-US" dirty="0" smtClean="0"/>
              <a:t>. C++ has greatly influenced many other popular programming languages, most notably </a:t>
            </a:r>
            <a:r>
              <a:rPr lang="en-US" dirty="0" smtClean="0">
                <a:hlinkClick r:id="rId20" tooltip="C Sharp (programming language)"/>
              </a:rPr>
              <a:t>C#</a:t>
            </a:r>
            <a:r>
              <a:rPr lang="en-US" baseline="30000" dirty="0" smtClean="0">
                <a:hlinkClick r:id="rId21"/>
              </a:rPr>
              <a:t>[2]</a:t>
            </a:r>
            <a:r>
              <a:rPr lang="en-US" dirty="0" smtClean="0"/>
              <a:t> and </a:t>
            </a:r>
            <a:r>
              <a:rPr lang="en-US" dirty="0" smtClean="0">
                <a:hlinkClick r:id="rId22" tooltip="Java (programming language)"/>
              </a:rPr>
              <a:t>Java</a:t>
            </a:r>
            <a:r>
              <a:rPr lang="en-US" dirty="0" smtClean="0"/>
              <a:t>.							</a:t>
            </a:r>
            <a:endParaRPr lang="bg-BG" dirty="0"/>
          </a:p>
        </p:txBody>
      </p:sp>
      <p:pic>
        <p:nvPicPr>
          <p:cNvPr id="4098" name="Picture 2" descr="C:\Users\denis\Desktop\images1.jp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85869" y="260648"/>
            <a:ext cx="1323805" cy="1158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237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 vs. C/C++</a:t>
            </a:r>
            <a:endParaRPr lang="bg-BG" dirty="0"/>
          </a:p>
        </p:txBody>
      </p:sp>
      <p:sp>
        <p:nvSpPr>
          <p:cNvPr id="3" name="Content Placeholder 2"/>
          <p:cNvSpPr>
            <a:spLocks noGrp="1"/>
          </p:cNvSpPr>
          <p:nvPr>
            <p:ph idx="1"/>
          </p:nvPr>
        </p:nvSpPr>
        <p:spPr>
          <a:xfrm>
            <a:off x="457200" y="1600200"/>
            <a:ext cx="8229600" cy="5069160"/>
          </a:xfrm>
        </p:spPr>
        <p:txBody>
          <a:bodyPr>
            <a:normAutofit fontScale="77500" lnSpcReduction="20000"/>
          </a:bodyPr>
          <a:lstStyle/>
          <a:p>
            <a:r>
              <a:rPr lang="en-US" dirty="0"/>
              <a:t>There are no global variables or functions. All methods and members must be declared within classes. </a:t>
            </a:r>
            <a:endParaRPr lang="en-US" dirty="0" smtClean="0"/>
          </a:p>
          <a:p>
            <a:r>
              <a:rPr lang="en-US" dirty="0"/>
              <a:t>Local variables cannot shadow variables of the enclosing block, unlike C and C++. Variable shadowing is often considered confusing by C++ texts. </a:t>
            </a:r>
            <a:endParaRPr lang="en-US" dirty="0" smtClean="0"/>
          </a:p>
          <a:p>
            <a:r>
              <a:rPr lang="en-US" dirty="0"/>
              <a:t>C# supports a strict </a:t>
            </a:r>
            <a:r>
              <a:rPr lang="en-US" dirty="0" err="1"/>
              <a:t>boolean</a:t>
            </a:r>
            <a:r>
              <a:rPr lang="en-US" dirty="0"/>
              <a:t> type, </a:t>
            </a:r>
            <a:r>
              <a:rPr lang="en-US" i="1" dirty="0" err="1"/>
              <a:t>bool</a:t>
            </a:r>
            <a:r>
              <a:rPr lang="en-US" dirty="0"/>
              <a:t>. Statements that take conditions, such as while and if, require an expression of a </a:t>
            </a:r>
            <a:r>
              <a:rPr lang="en-US" dirty="0" err="1"/>
              <a:t>boolean</a:t>
            </a:r>
            <a:r>
              <a:rPr lang="en-US" dirty="0"/>
              <a:t> type. While C and C++ also have a </a:t>
            </a:r>
            <a:r>
              <a:rPr lang="en-US" dirty="0" err="1"/>
              <a:t>boolean</a:t>
            </a:r>
            <a:r>
              <a:rPr lang="en-US" dirty="0"/>
              <a:t> type, it can be freely converted to and from integers, and expressions such as if(a) require only that a is convertible to </a:t>
            </a:r>
            <a:r>
              <a:rPr lang="en-US" i="1" dirty="0" err="1"/>
              <a:t>bool</a:t>
            </a:r>
            <a:r>
              <a:rPr lang="en-US" dirty="0"/>
              <a:t>, allowing a to be an </a:t>
            </a:r>
            <a:r>
              <a:rPr lang="en-US" dirty="0" err="1"/>
              <a:t>int</a:t>
            </a:r>
            <a:r>
              <a:rPr lang="en-US" dirty="0"/>
              <a:t>, or a pointer. C# disallows this 'integer meaning true or false' approach on the grounds that forcing programmers to use expressions that return exactly </a:t>
            </a:r>
            <a:r>
              <a:rPr lang="en-US" i="1" dirty="0" err="1"/>
              <a:t>bool</a:t>
            </a:r>
            <a:r>
              <a:rPr lang="en-US" dirty="0"/>
              <a:t> prevents certain types of programming mistakes. </a:t>
            </a:r>
            <a:endParaRPr lang="bg-BG" dirty="0"/>
          </a:p>
        </p:txBody>
      </p:sp>
    </p:spTree>
    <p:extLst>
      <p:ext uri="{BB962C8B-B14F-4D97-AF65-F5344CB8AC3E}">
        <p14:creationId xmlns:p14="http://schemas.microsoft.com/office/powerpoint/2010/main" val="391959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20688"/>
            <a:ext cx="8229600" cy="5577483"/>
          </a:xfrm>
        </p:spPr>
        <p:txBody>
          <a:bodyPr>
            <a:normAutofit fontScale="77500" lnSpcReduction="20000"/>
          </a:bodyPr>
          <a:lstStyle/>
          <a:p>
            <a:r>
              <a:rPr lang="en-US" dirty="0"/>
              <a:t>Managed memory cannot be explicitly freed, but is automatically </a:t>
            </a:r>
            <a:r>
              <a:rPr lang="en-US" dirty="0">
                <a:hlinkClick r:id="rId2" tooltip="Garbage collection (computer science)"/>
              </a:rPr>
              <a:t>garbage collected</a:t>
            </a:r>
            <a:r>
              <a:rPr lang="en-US" dirty="0"/>
              <a:t>. Garbage collection addresses </a:t>
            </a:r>
            <a:r>
              <a:rPr lang="en-US" dirty="0">
                <a:hlinkClick r:id="rId3" tooltip="Memory leak"/>
              </a:rPr>
              <a:t>memory leaks</a:t>
            </a:r>
            <a:r>
              <a:rPr lang="en-US" dirty="0"/>
              <a:t>. C# also provides direct support for deterministic finalization with the using statement (supporting the </a:t>
            </a:r>
            <a:r>
              <a:rPr lang="en-US" dirty="0">
                <a:hlinkClick r:id="rId4" tooltip="Resource Acquisition Is Initialization"/>
              </a:rPr>
              <a:t>Resource Acquisition Is Initialization</a:t>
            </a:r>
            <a:r>
              <a:rPr lang="en-US" dirty="0"/>
              <a:t> idiom</a:t>
            </a:r>
            <a:r>
              <a:rPr lang="en-US" dirty="0" smtClean="0"/>
              <a:t>).</a:t>
            </a:r>
          </a:p>
          <a:p>
            <a:r>
              <a:rPr lang="en-US" dirty="0">
                <a:hlinkClick r:id="rId5" tooltip="Enumerated type"/>
              </a:rPr>
              <a:t>Enumeration</a:t>
            </a:r>
            <a:r>
              <a:rPr lang="en-US" dirty="0"/>
              <a:t> members are placed in their own </a:t>
            </a:r>
            <a:r>
              <a:rPr lang="en-US" dirty="0">
                <a:hlinkClick r:id="rId6" tooltip="Namespace (computer science)"/>
              </a:rPr>
              <a:t>namespace</a:t>
            </a:r>
            <a:r>
              <a:rPr lang="en-US" dirty="0" smtClean="0"/>
              <a:t>.</a:t>
            </a:r>
          </a:p>
          <a:p>
            <a:r>
              <a:rPr lang="en-US" dirty="0" err="1"/>
              <a:t>Accessors</a:t>
            </a:r>
            <a:r>
              <a:rPr lang="en-US" dirty="0"/>
              <a:t> called </a:t>
            </a:r>
            <a:r>
              <a:rPr lang="en-US" i="1" dirty="0"/>
              <a:t>properties</a:t>
            </a:r>
            <a:r>
              <a:rPr lang="en-US" dirty="0"/>
              <a:t> can be used to modify an object with syntax that resembles C++ member field access. In C++, declaring a member public enables both reading and writing to that member, and </a:t>
            </a:r>
            <a:r>
              <a:rPr lang="en-US" dirty="0" err="1"/>
              <a:t>accessor</a:t>
            </a:r>
            <a:r>
              <a:rPr lang="en-US" dirty="0"/>
              <a:t> methods must be used if more fine-grained control is needed. In C#, properties allow control over member access and data validation. </a:t>
            </a:r>
            <a:endParaRPr lang="en-US" dirty="0" smtClean="0"/>
          </a:p>
          <a:p>
            <a:r>
              <a:rPr lang="en-US" dirty="0"/>
              <a:t>Full type </a:t>
            </a:r>
            <a:r>
              <a:rPr lang="en-US" dirty="0">
                <a:hlinkClick r:id="rId7" tooltip="Reflection (computer science)"/>
              </a:rPr>
              <a:t>reflection</a:t>
            </a:r>
            <a:r>
              <a:rPr lang="en-US" dirty="0"/>
              <a:t> and discovery is available. </a:t>
            </a:r>
            <a:endParaRPr lang="bg-BG" dirty="0"/>
          </a:p>
        </p:txBody>
      </p:sp>
    </p:spTree>
    <p:extLst>
      <p:ext uri="{BB962C8B-B14F-4D97-AF65-F5344CB8AC3E}">
        <p14:creationId xmlns:p14="http://schemas.microsoft.com/office/powerpoint/2010/main" val="400635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a:t>
            </a:r>
            <a:endParaRPr lang="bg-BG" dirty="0"/>
          </a:p>
        </p:txBody>
      </p:sp>
      <p:sp>
        <p:nvSpPr>
          <p:cNvPr id="3" name="Content Placeholder 2"/>
          <p:cNvSpPr>
            <a:spLocks noGrp="1"/>
          </p:cNvSpPr>
          <p:nvPr>
            <p:ph idx="1"/>
          </p:nvPr>
        </p:nvSpPr>
        <p:spPr/>
        <p:txBody>
          <a:bodyPr>
            <a:normAutofit fontScale="70000" lnSpcReduction="20000"/>
          </a:bodyPr>
          <a:lstStyle/>
          <a:p>
            <a:r>
              <a:rPr lang="en-US" b="1" dirty="0" smtClean="0"/>
              <a:t>Java</a:t>
            </a:r>
            <a:r>
              <a:rPr lang="en-US" dirty="0" smtClean="0"/>
              <a:t> is a </a:t>
            </a:r>
            <a:r>
              <a:rPr lang="en-US" dirty="0" smtClean="0">
                <a:hlinkClick r:id="rId2" tooltip="Computer programming language"/>
              </a:rPr>
              <a:t>computer programming language</a:t>
            </a:r>
            <a:r>
              <a:rPr lang="en-US" dirty="0" smtClean="0"/>
              <a:t> that is </a:t>
            </a:r>
            <a:r>
              <a:rPr lang="en-US" dirty="0" smtClean="0">
                <a:hlinkClick r:id="rId3" tooltip="Concurrent computing"/>
              </a:rPr>
              <a:t>concurrent</a:t>
            </a:r>
            <a:r>
              <a:rPr lang="en-US" dirty="0" smtClean="0"/>
              <a:t>, </a:t>
            </a:r>
            <a:r>
              <a:rPr lang="en-US" dirty="0" smtClean="0">
                <a:hlinkClick r:id="rId4" tooltip="Class-based"/>
              </a:rPr>
              <a:t>class-based</a:t>
            </a:r>
            <a:r>
              <a:rPr lang="en-US" dirty="0" smtClean="0"/>
              <a:t>, </a:t>
            </a:r>
            <a:r>
              <a:rPr lang="en-US" dirty="0" smtClean="0">
                <a:hlinkClick r:id="rId5" tooltip="Object-oriented programming"/>
              </a:rPr>
              <a:t>object-oriented</a:t>
            </a:r>
            <a:r>
              <a:rPr lang="en-US" dirty="0" smtClean="0"/>
              <a:t>, and specifically designed to have as few implementation dependencies as possible. It is intended to let application developers "write once, run anywhere" (WORA), meaning that code that runs on one platform does not need to be recompiled to run on another.</a:t>
            </a:r>
          </a:p>
          <a:p>
            <a:r>
              <a:rPr lang="en-US" dirty="0" smtClean="0"/>
              <a:t>Java is, as of 2012, one of the most popular programming languages in use, particularly for client-server web applications, with a reported 9 million developers.</a:t>
            </a:r>
            <a:r>
              <a:rPr lang="en-US" baseline="30000" dirty="0"/>
              <a:t> </a:t>
            </a:r>
            <a:r>
              <a:rPr lang="en-US" dirty="0" smtClean="0"/>
              <a:t>Java was originally developed by </a:t>
            </a:r>
            <a:r>
              <a:rPr lang="en-US" dirty="0" smtClean="0">
                <a:hlinkClick r:id="rId6" tooltip="James Gosling"/>
              </a:rPr>
              <a:t>James Gosling</a:t>
            </a:r>
            <a:r>
              <a:rPr lang="en-US" dirty="0" smtClean="0"/>
              <a:t> at </a:t>
            </a:r>
            <a:r>
              <a:rPr lang="en-US" dirty="0" smtClean="0">
                <a:hlinkClick r:id="rId7" tooltip="Sun Microsystems"/>
              </a:rPr>
              <a:t>Sun Microsystems</a:t>
            </a:r>
            <a:r>
              <a:rPr lang="en-US" dirty="0" smtClean="0"/>
              <a:t> (which has since </a:t>
            </a:r>
            <a:r>
              <a:rPr lang="en-US" dirty="0" smtClean="0">
                <a:hlinkClick r:id="rId8" tooltip="Sun acquisition by Oracle"/>
              </a:rPr>
              <a:t>merged into Oracle Corporation</a:t>
            </a:r>
            <a:r>
              <a:rPr lang="en-US" dirty="0" smtClean="0"/>
              <a:t>) and released in 1995 as a core component of Sun Microsystems' </a:t>
            </a:r>
            <a:r>
              <a:rPr lang="en-US" dirty="0" smtClean="0">
                <a:hlinkClick r:id="rId9" tooltip="Java (software platform)"/>
              </a:rPr>
              <a:t>Java platform</a:t>
            </a:r>
            <a:r>
              <a:rPr lang="en-US" dirty="0" smtClean="0"/>
              <a:t>. The language derives much of its </a:t>
            </a:r>
            <a:r>
              <a:rPr lang="en-US" dirty="0" smtClean="0">
                <a:hlinkClick r:id="rId10" tooltip="Syntax (programming languages)"/>
              </a:rPr>
              <a:t>syntax</a:t>
            </a:r>
            <a:r>
              <a:rPr lang="en-US" dirty="0" smtClean="0"/>
              <a:t> from </a:t>
            </a:r>
            <a:r>
              <a:rPr lang="en-US" dirty="0" smtClean="0">
                <a:hlinkClick r:id="rId11" tooltip="C (programming language)"/>
              </a:rPr>
              <a:t>C</a:t>
            </a:r>
            <a:r>
              <a:rPr lang="en-US" dirty="0" smtClean="0"/>
              <a:t> and </a:t>
            </a:r>
            <a:r>
              <a:rPr lang="en-US" dirty="0" smtClean="0">
                <a:hlinkClick r:id="rId12" tooltip="C++"/>
              </a:rPr>
              <a:t>C++</a:t>
            </a:r>
            <a:r>
              <a:rPr lang="en-US" dirty="0" smtClean="0"/>
              <a:t>, but it has fewer </a:t>
            </a:r>
            <a:r>
              <a:rPr lang="en-US" dirty="0" smtClean="0">
                <a:hlinkClick r:id="rId13" tooltip="Low-level programming language"/>
              </a:rPr>
              <a:t>low-level</a:t>
            </a:r>
            <a:r>
              <a:rPr lang="en-US" dirty="0" smtClean="0"/>
              <a:t> facilities than either of them.</a:t>
            </a:r>
            <a:endParaRPr lang="bg-BG" dirty="0"/>
          </a:p>
        </p:txBody>
      </p:sp>
      <p:pic>
        <p:nvPicPr>
          <p:cNvPr id="1026" name="Picture 2" descr="C:\Users\denis\Desktop\images.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20272" y="5229200"/>
            <a:ext cx="1526877" cy="13006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enis\Desktop\java-logo.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27584" y="188640"/>
            <a:ext cx="1715070" cy="109902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enis\Desktop\index.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89711" y="639761"/>
            <a:ext cx="2357438" cy="48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340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vs. Java</a:t>
            </a:r>
            <a:endParaRPr lang="bg-BG" dirty="0"/>
          </a:p>
        </p:txBody>
      </p:sp>
      <p:sp>
        <p:nvSpPr>
          <p:cNvPr id="3" name="Content Placeholder 2"/>
          <p:cNvSpPr>
            <a:spLocks noGrp="1"/>
          </p:cNvSpPr>
          <p:nvPr>
            <p:ph idx="1"/>
          </p:nvPr>
        </p:nvSpPr>
        <p:spPr/>
        <p:txBody>
          <a:bodyPr>
            <a:normAutofit lnSpcReduction="10000"/>
          </a:bodyPr>
          <a:lstStyle/>
          <a:p>
            <a:r>
              <a:rPr lang="en-US" dirty="0" smtClean="0"/>
              <a:t>C# includes more primitive types and the functionality to catch arithmetic exceptions. </a:t>
            </a:r>
          </a:p>
          <a:p>
            <a:r>
              <a:rPr lang="en-US" dirty="0" smtClean="0"/>
              <a:t>C# includes more primitive types and the functionality to catch arithmetic exceptions. </a:t>
            </a:r>
          </a:p>
          <a:p>
            <a:r>
              <a:rPr lang="en-US" dirty="0" smtClean="0"/>
              <a:t>C# allows anonymous methods providing closure functionality. </a:t>
            </a:r>
          </a:p>
          <a:p>
            <a:r>
              <a:rPr lang="en-US" dirty="0" smtClean="0"/>
              <a:t>Java's </a:t>
            </a:r>
            <a:r>
              <a:rPr lang="en-US" i="1" dirty="0" err="1" smtClean="0"/>
              <a:t>strictfp</a:t>
            </a:r>
            <a:r>
              <a:rPr lang="en-US" dirty="0" smtClean="0"/>
              <a:t> keyword guarantees that the result of floating point operations remain the same across platforms. </a:t>
            </a:r>
          </a:p>
          <a:p>
            <a:endParaRPr lang="bg-BG" dirty="0"/>
          </a:p>
        </p:txBody>
      </p:sp>
    </p:spTree>
    <p:extLst>
      <p:ext uri="{BB962C8B-B14F-4D97-AF65-F5344CB8AC3E}">
        <p14:creationId xmlns:p14="http://schemas.microsoft.com/office/powerpoint/2010/main" val="3880253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1411</Words>
  <Application>Microsoft Office PowerPoint</Application>
  <PresentationFormat>On-screen Show (4:3)</PresentationFormat>
  <Paragraphs>54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vt:lpstr>
      <vt:lpstr>PowerPoint Presentation</vt:lpstr>
      <vt:lpstr>PowerPoint Presentation</vt:lpstr>
      <vt:lpstr>C</vt:lpstr>
      <vt:lpstr>C++</vt:lpstr>
      <vt:lpstr>C# vs. C/C++</vt:lpstr>
      <vt:lpstr>PowerPoint Presentation</vt:lpstr>
      <vt:lpstr>Java</vt:lpstr>
      <vt:lpstr>C# vs. Java</vt:lpstr>
      <vt:lpstr>PowerPoint Presentation</vt:lpstr>
      <vt:lpstr>PowerPoint Presentation</vt:lpstr>
      <vt:lpstr>C# and .NET Framework</vt:lpstr>
      <vt:lpstr>Sources and Additional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denis</dc:creator>
  <cp:lastModifiedBy>denis</cp:lastModifiedBy>
  <cp:revision>14</cp:revision>
  <dcterms:created xsi:type="dcterms:W3CDTF">2013-11-04T08:15:03Z</dcterms:created>
  <dcterms:modified xsi:type="dcterms:W3CDTF">2013-11-04T10:54:13Z</dcterms:modified>
</cp:coreProperties>
</file>