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7" r:id="rId16"/>
    <p:sldId id="288" r:id="rId17"/>
    <p:sldId id="289" r:id="rId18"/>
    <p:sldId id="290" r:id="rId19"/>
    <p:sldId id="291" r:id="rId20"/>
    <p:sldId id="292" r:id="rId21"/>
    <p:sldId id="295" r:id="rId22"/>
    <p:sldId id="293" r:id="rId23"/>
    <p:sldId id="326" r:id="rId24"/>
    <p:sldId id="294" r:id="rId25"/>
    <p:sldId id="272" r:id="rId26"/>
    <p:sldId id="273" r:id="rId27"/>
    <p:sldId id="274" r:id="rId28"/>
    <p:sldId id="275" r:id="rId29"/>
    <p:sldId id="276" r:id="rId30"/>
    <p:sldId id="277" r:id="rId31"/>
    <p:sldId id="300" r:id="rId32"/>
    <p:sldId id="301" r:id="rId33"/>
    <p:sldId id="278" r:id="rId34"/>
    <p:sldId id="318" r:id="rId35"/>
    <p:sldId id="317" r:id="rId36"/>
    <p:sldId id="302" r:id="rId37"/>
    <p:sldId id="303" r:id="rId38"/>
    <p:sldId id="304" r:id="rId39"/>
    <p:sldId id="279" r:id="rId40"/>
    <p:sldId id="280" r:id="rId41"/>
    <p:sldId id="281" r:id="rId42"/>
    <p:sldId id="282" r:id="rId43"/>
    <p:sldId id="307" r:id="rId44"/>
    <p:sldId id="308" r:id="rId45"/>
    <p:sldId id="309" r:id="rId46"/>
    <p:sldId id="310" r:id="rId47"/>
    <p:sldId id="311" r:id="rId48"/>
    <p:sldId id="312" r:id="rId49"/>
    <p:sldId id="316" r:id="rId50"/>
    <p:sldId id="315" r:id="rId51"/>
    <p:sldId id="313" r:id="rId52"/>
    <p:sldId id="283" r:id="rId53"/>
    <p:sldId id="319" r:id="rId54"/>
    <p:sldId id="320" r:id="rId55"/>
    <p:sldId id="321" r:id="rId56"/>
    <p:sldId id="284" r:id="rId57"/>
    <p:sldId id="285" r:id="rId58"/>
    <p:sldId id="286" r:id="rId59"/>
    <p:sldId id="322" r:id="rId60"/>
    <p:sldId id="323" r:id="rId61"/>
    <p:sldId id="324" r:id="rId62"/>
    <p:sldId id="325" r:id="rId63"/>
    <p:sldId id="314" r:id="rId64"/>
  </p:sldIdLst>
  <p:sldSz cx="9144000" cy="6858000" type="screen4x3"/>
  <p:notesSz cx="6881813" cy="9296400"/>
  <p:custDataLst>
    <p:tags r:id="rId6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9" autoAdjust="0"/>
    <p:restoredTop sz="94421" autoAdjust="0"/>
  </p:normalViewPr>
  <p:slideViewPr>
    <p:cSldViewPr>
      <p:cViewPr varScale="1">
        <p:scale>
          <a:sx n="69" d="100"/>
          <a:sy n="69" d="100"/>
        </p:scale>
        <p:origin x="-13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5DD86-E20B-4931-9ABE-DFC67D8EB85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5125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36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85A11-35F1-411F-86C6-EFDFFEE79B89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720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FFBF4-B5CC-4BEF-BC2C-38FD381D9156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4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97D57-0746-439A-B0F8-04E16211A840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7970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102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102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60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102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61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102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62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102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4C800-527C-48C6-9E1D-0DF98F736630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736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3D2F8-8966-4BD6-9C71-BC5C91F6B7AC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399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823D46-FE71-4750-A545-10D210E8D4D7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199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F96005-2DBD-46E6-85AE-8A3ACA76625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28731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E61EF-9B86-4737-BB0F-33274236F929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3839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CAC81-0289-4C8C-889E-AD327AF4A76C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6356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1962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3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35.gi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369ty8x.asp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sz="5100" dirty="0" smtClean="0"/>
              <a:t>Extension Methods, Lambda Expressions and LINQ</a:t>
            </a:r>
            <a:endParaRPr lang="en-US" sz="5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2895600"/>
            <a:ext cx="8134350" cy="95488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Extension Methods, Anonymous </a:t>
            </a:r>
            <a:r>
              <a:rPr lang="en-US" dirty="0" smtClean="0"/>
              <a:t>Types,</a:t>
            </a:r>
            <a:br>
              <a:rPr lang="en-US" dirty="0" smtClean="0"/>
            </a:br>
            <a:r>
              <a:rPr lang="en-US" dirty="0" smtClean="0"/>
              <a:t> Delegates, </a:t>
            </a:r>
            <a:r>
              <a:rPr lang="en-US" dirty="0"/>
              <a:t>Lambda </a:t>
            </a:r>
            <a:r>
              <a:rPr lang="en-US" dirty="0" smtClean="0"/>
              <a:t>Expressions, LINQ, Dynamic</a:t>
            </a:r>
            <a:endParaRPr lang="bg-BG" dirty="0"/>
          </a:p>
        </p:txBody>
      </p:sp>
      <p:pic>
        <p:nvPicPr>
          <p:cNvPr id="10" name="Picture 6" descr="http://www.3dwallpapers.in/images/wallpapers/3d%20smilies__2560x1600-972334.jpe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638800" y="4572000"/>
            <a:ext cx="2924174" cy="1828051"/>
          </a:xfrm>
          <a:prstGeom prst="roundRect">
            <a:avLst>
              <a:gd name="adj" fmla="val 5157"/>
            </a:avLst>
          </a:prstGeom>
          <a:noFill/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73" y="4191000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66844"/>
            <a:ext cx="4090987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Encapsulate a set of read-only properties and their value into a single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need to explicitly define a type </a:t>
            </a:r>
            <a:r>
              <a:rPr lang="en-US" dirty="0"/>
              <a:t>first</a:t>
            </a:r>
          </a:p>
          <a:p>
            <a:pPr>
              <a:lnSpc>
                <a:spcPct val="100000"/>
              </a:lnSpc>
            </a:pPr>
            <a:r>
              <a:rPr lang="en-US" dirty="0"/>
              <a:t>To define an anonymous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of the new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</a:t>
            </a:r>
            <a:r>
              <a:rPr lang="en-US" dirty="0"/>
              <a:t> keyword in conjunction with the object initialization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5410200"/>
            <a:ext cx="74803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28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357563"/>
            <a:ext cx="8496300" cy="32400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At compile time, the C# compiler will </a:t>
            </a:r>
            <a:r>
              <a:rPr lang="en-US" noProof="1"/>
              <a:t>autogenerate</a:t>
            </a:r>
            <a:r>
              <a:rPr lang="en-US" dirty="0"/>
              <a:t> </a:t>
            </a:r>
            <a:r>
              <a:rPr lang="en-US" dirty="0" smtClean="0"/>
              <a:t>an </a:t>
            </a:r>
            <a:r>
              <a:rPr lang="en-US" dirty="0"/>
              <a:t>uniquely named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class </a:t>
            </a:r>
            <a:r>
              <a:rPr lang="en-US" dirty="0"/>
              <a:t>name is not visible from C</a:t>
            </a:r>
            <a:r>
              <a:rPr lang="en-US" dirty="0" smtClean="0"/>
              <a:t>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implicit </a:t>
            </a:r>
            <a:r>
              <a:rPr lang="en-US" dirty="0"/>
              <a:t>typing </a:t>
            </a:r>
            <a:r>
              <a:rPr lang="en-US" dirty="0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</a:t>
            </a:r>
            <a:r>
              <a:rPr lang="en-US" dirty="0" smtClean="0"/>
              <a:t> keyword) is mandatory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619126" y="1219200"/>
            <a:ext cx="7839074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rIns="10800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an anonymous type representing a car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myCar = 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{ Color = 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Brand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BMW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Speed =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180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Console.WriteLine("My car is a {0} {1}.",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myCar.Color, myCar.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Brand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61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 </a:t>
            </a:r>
            <a:r>
              <a:rPr lang="en-US" dirty="0" smtClean="0"/>
              <a:t>– Properties</a:t>
            </a:r>
            <a:endParaRPr lang="bg-BG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Anonymous types are reference types directly derived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System.Object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Have overridden </a:t>
            </a:r>
            <a:r>
              <a:rPr lang="en-US" dirty="0"/>
              <a:t>version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Equals()</a:t>
            </a:r>
            <a:r>
              <a:rPr lang="en-US" dirty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GetHashCode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Do not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 smtClean="0"/>
              <a:t> operators overloaded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4114800"/>
            <a:ext cx="7480300" cy="16606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 == q); // false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Console.WriteLine(p.Equals(q)); // true</a:t>
            </a:r>
          </a:p>
        </p:txBody>
      </p:sp>
    </p:spTree>
    <p:extLst>
      <p:ext uri="{BB962C8B-B14F-4D97-AF65-F5344CB8AC3E}">
        <p14:creationId xmlns:p14="http://schemas.microsoft.com/office/powerpoint/2010/main" val="3974884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Anonymous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define and use arrays of anonymous types through the following syntax: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2443009"/>
            <a:ext cx="7480300" cy="32231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new[] { new { X = 3, Y = 5 },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{ X = 1, Y = 2 }, new { X = 0, Y = 7 } };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item in arr)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Console.WriteLine("({0}, {1})",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item.X, item.Y);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010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447800"/>
            <a:ext cx="7467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Anonymous Types</a:t>
            </a:r>
            <a:endParaRPr lang="bg-BG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8200" y="2250280"/>
            <a:ext cx="7467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6388" name="Picture 4" descr="http://traction.untergrund.net/common/img/screenshot/pouet/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048000"/>
            <a:ext cx="4114800" cy="308610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27105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066800"/>
            <a:ext cx="6248400" cy="1447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in .NET Framework</a:t>
            </a:r>
            <a:endParaRPr lang="en-US" dirty="0"/>
          </a:p>
        </p:txBody>
      </p:sp>
      <p:pic>
        <p:nvPicPr>
          <p:cNvPr id="52229" name="Picture 5" descr="C:\Trash\delegates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182688" y="2912207"/>
            <a:ext cx="6589712" cy="2757610"/>
          </a:xfrm>
          <a:prstGeom prst="roundRect">
            <a:avLst>
              <a:gd name="adj" fmla="val 3925"/>
            </a:avLst>
          </a:prstGeom>
          <a:noFill/>
          <a:effectLst>
            <a:softEdge rad="63500"/>
          </a:effectLst>
        </p:spPr>
      </p:pic>
      <p:pic>
        <p:nvPicPr>
          <p:cNvPr id="52231" name="Picture 7" descr="C:\Trash\ms.net-transparent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8200" y="4038600"/>
            <a:ext cx="7294346" cy="2144587"/>
          </a:xfrm>
          <a:prstGeom prst="roundRect">
            <a:avLst>
              <a:gd name="adj" fmla="val 564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866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Delegates?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are special .NET types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hold a method reference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signature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of given method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Number and types of the parameters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return type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"values" are methods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These methods match their signature (parameters and return types)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are reference types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Delegates?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are roughly similar to function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pointers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C++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Strongly-typed pointer (reference) to a method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Pointer (address) to a callback function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point to static and instance methods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point to a sequence of multiple methods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Known as multicast delegates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 to perform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callback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invocations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 the "publish-subscribe" model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642938" y="1050617"/>
            <a:ext cx="7815262" cy="5350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Declaration of a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SimpleDelegate(string param);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DelegatesExample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TestMethod(string param)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Console.WriteLine("I was called by a delegate.");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Console.WriteLine("I got parameter: {0}.", param);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Main()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Instantiate the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SimpleDelegate d = new SimpleDelegate(TestMethod);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Invocation of the method, pointed by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d("test");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77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724400"/>
            <a:ext cx="43434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Simple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4864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8129" name="Picture 1" descr="C:\Trash\more-delegates.net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19150" y="1586753"/>
            <a:ext cx="7486650" cy="2730426"/>
          </a:xfrm>
          <a:prstGeom prst="roundRect">
            <a:avLst>
              <a:gd name="adj" fmla="val 663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26647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5791200"/>
          </a:xfrm>
        </p:spPr>
        <p:txBody>
          <a:bodyPr/>
          <a:lstStyle/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Extension Methods</a:t>
            </a:r>
            <a:endParaRPr lang="en-US" dirty="0"/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Anonymous Types</a:t>
            </a:r>
            <a:r>
              <a:rPr lang="bg-BG" dirty="0" smtClean="0"/>
              <a:t> </a:t>
            </a:r>
            <a:endParaRPr lang="en-US" dirty="0" smtClean="0"/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Delegates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Lambda Expressions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LINQ Queries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Dynamic type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9"/>
          <a:stretch/>
        </p:blipFill>
        <p:spPr>
          <a:xfrm>
            <a:off x="4715436" y="2057400"/>
            <a:ext cx="4064001" cy="2983380"/>
          </a:xfrm>
          <a:prstGeom prst="roundRect">
            <a:avLst>
              <a:gd name="adj" fmla="val 7447"/>
            </a:avLst>
          </a:prstGeom>
        </p:spPr>
      </p:pic>
    </p:spTree>
    <p:extLst>
      <p:ext uri="{BB962C8B-B14F-4D97-AF65-F5344CB8AC3E}">
        <p14:creationId xmlns:p14="http://schemas.microsoft.com/office/powerpoint/2010/main" val="2606719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Generic and Multicast Delegates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r>
              <a:rPr lang="en-US" dirty="0" smtClean="0"/>
              <a:t>A delegate can be generic:</a:t>
            </a:r>
          </a:p>
          <a:p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Using a generic delegate: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The above can simplified as follows: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Delegates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multicast</a:t>
            </a:r>
            <a:r>
              <a:rPr lang="en-US" dirty="0" smtClean="0"/>
              <a:t> (can hold multiple methods), assigned through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dirty="0" smtClean="0"/>
              <a:t> operator: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685801" y="1587704"/>
            <a:ext cx="77724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SomeDelegate&lt;T&gt;(T item);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685800" y="4395850"/>
            <a:ext cx="77724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SomeDelegate&lt;int&gt; d = Notify; 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5800" y="2848100"/>
            <a:ext cx="77724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void Notify(int i) { … } </a:t>
            </a:r>
          </a:p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SomeDelegate&lt;int&gt; d = new SomeDelegate&lt;int&gt;(Notify);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5800" y="6036418"/>
            <a:ext cx="77724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 += Notify; 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085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Anonymous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Anonymous methods </a:t>
            </a: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 methods without name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take parameters and return values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Declared through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keyword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96913" y="3124200"/>
            <a:ext cx="7761288" cy="32378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SomeClass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delegate void SomeDelegate(string str);</a:t>
            </a:r>
          </a:p>
          <a:p>
            <a:pPr marL="0" indent="0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SomeDelegate d = </a:t>
            </a:r>
            <a:r>
              <a:rPr lang="en-US" sz="1800" b="1" noProof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(string str)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MessageBox.Show(str);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d("Hello");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						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367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Multicast Delegates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685800" y="974827"/>
            <a:ext cx="77724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StringDelegate&lt;T&gt;(T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value); </a:t>
            </a: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MultiDelegates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PrintString(string str)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("Str: {0}", str);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1;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PrintStringLength(string value)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("Length: {0}", value.Length);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2;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StringDelegate&lt;string&gt;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 = MultiDelegates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.PrintString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+= new MultiDelegates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().PrintStringLength;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result = d("some string value");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("Returned result: {0}", result);</a:t>
            </a: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487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Predefined 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Predefined delegates in .NET: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Action&lt;T1, T2, T3&gt; 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- generic predefined void delegate</a:t>
            </a:r>
          </a:p>
          <a:p>
            <a:pPr lvl="1"/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Func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&lt;T1, T2,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TResult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&gt; </a:t>
            </a:r>
            <a:r>
              <a:rPr lang="en-US" sz="28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- generic predefined 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 with return value of type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Tresult</a:t>
            </a:r>
            <a:endParaRPr lang="en-US" sz="2800" dirty="0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Both have quite a lot of overloads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05118" y="4419600"/>
            <a:ext cx="7761288" cy="133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Func&lt;string, int&gt; predefinedIntParse = int.Parse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number = predefinedIntParse("50");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Action&lt;object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predefinedAction = Console.WriteLine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predefinedAction(1000);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40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029200"/>
            <a:ext cx="64770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Multicast Generic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7912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libraifa.com/images/callb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080" y="1295400"/>
            <a:ext cx="4459008" cy="3263296"/>
          </a:xfrm>
          <a:prstGeom prst="roundRect">
            <a:avLst>
              <a:gd name="adj" fmla="val 13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5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800600"/>
            <a:ext cx="6096000" cy="685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Lambda Expressions</a:t>
            </a:r>
            <a:endParaRPr lang="bg-BG" dirty="0"/>
          </a:p>
        </p:txBody>
      </p:sp>
      <p:pic>
        <p:nvPicPr>
          <p:cNvPr id="14338" name="Picture 2" descr="http://www1.istockphoto.com/file_thumbview_approve/1970243/2/istockphoto_1970243_mathemat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969243"/>
            <a:ext cx="4610100" cy="3069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741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 lambda expression is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 function </a:t>
            </a:r>
            <a:r>
              <a:rPr lang="en-US" sz="3000" dirty="0" smtClean="0"/>
              <a:t>containing expressions and statements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Used to create delegates or expression tree types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Lambda expressions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the lambda operator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Read as "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goes to</a:t>
            </a:r>
            <a:r>
              <a:rPr lang="en-US" sz="2600" dirty="0" smtClean="0"/>
              <a:t>"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left side specifies the input parameters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right side holds the expression or statement 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47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Lambda Expressions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9200"/>
            <a:ext cx="8496300" cy="1143000"/>
          </a:xfrm>
        </p:spPr>
        <p:txBody>
          <a:bodyPr/>
          <a:lstStyle/>
          <a:p>
            <a:r>
              <a:rPr lang="en-US" dirty="0" smtClean="0"/>
              <a:t>Usually used with collection extension methods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FindAll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RemoveAll()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20197" name="Rectangle 5"/>
          <p:cNvSpPr>
            <a:spLocks noChangeArrowheads="1"/>
          </p:cNvSpPr>
          <p:nvPr/>
        </p:nvSpPr>
        <p:spPr bwMode="auto">
          <a:xfrm>
            <a:off x="695326" y="2508171"/>
            <a:ext cx="7762874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List&lt;int&gt;() { 1, 2, 3, 4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list.FindAll(x =&gt; (x % 2) == 0);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num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num);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4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list.RemoveAll(x =&gt; x &gt; 3); // 1 2 3</a:t>
            </a:r>
          </a:p>
        </p:txBody>
      </p:sp>
    </p:spTree>
    <p:extLst>
      <p:ext uri="{BB962C8B-B14F-4D97-AF65-F5344CB8AC3E}">
        <p14:creationId xmlns:p14="http://schemas.microsoft.com/office/powerpoint/2010/main" val="316918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Sorting with Lambda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326" y="1447086"/>
            <a:ext cx="7762874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pets = new Pet[]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Name="Sharo", Age=8 },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Name="Rex", Age=4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Name="Strela", Age=1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Name="Bora", Age=3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sortedPets = pets.OrderBy(pet =&gt; pet.Age);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(Pet pet in sortedPets)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pet.Name, pet.Age);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535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smtClean="0"/>
              <a:t>Code Expressions</a:t>
            </a:r>
            <a:endParaRPr lang="bg-BG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91200"/>
          </a:xfrm>
          <a:noFill/>
          <a:ln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Lambda code expressions: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539750" y="1752600"/>
            <a:ext cx="80645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20, 1, 4, 8, 9, 44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rocess each argument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code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statements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list.FindAll((i) =&gt;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Console.WriteLine("value of i is: {0}", i);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(i % 2) == 0;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Console.WriteLine("Here are your even numbers:");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(int even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Console.Write("{0}\t", even);</a:t>
            </a:r>
          </a:p>
        </p:txBody>
      </p:sp>
    </p:spTree>
    <p:extLst>
      <p:ext uri="{BB962C8B-B14F-4D97-AF65-F5344CB8AC3E}">
        <p14:creationId xmlns:p14="http://schemas.microsoft.com/office/powerpoint/2010/main" val="1291672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953000"/>
            <a:ext cx="8229600" cy="685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Extension Methods</a:t>
            </a:r>
            <a:endParaRPr lang="bg-BG" dirty="0"/>
          </a:p>
        </p:txBody>
      </p:sp>
      <p:pic>
        <p:nvPicPr>
          <p:cNvPr id="48130" name="Picture 2" descr="http://www.sterlingspring.com/images/extension/extension_springs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89983">
            <a:off x="3429000" y="1132964"/>
            <a:ext cx="2258206" cy="2971800"/>
          </a:xfrm>
          <a:prstGeom prst="roundRect">
            <a:avLst>
              <a:gd name="adj" fmla="val 56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956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Delegates Holding</a:t>
            </a:r>
            <a:br>
              <a:rPr lang="en-US" dirty="0" smtClean="0"/>
            </a:br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Lambda functions can be stored in variables of type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delegate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Delegates are typed references to functions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Standard function delegates in .NET: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Func&lt;TResult&gt;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Func&lt;T1,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T2,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876800"/>
            <a:ext cx="7772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Func&lt;bool&gt; boolFunc = () =&gt; true;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Func&lt;int, bool&gt; intFunc = (x) =&gt; x &lt; 10;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(boolFunc() &amp;&amp; intFunc(5))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Console.WriteLine("5 &lt; 10");</a:t>
            </a:r>
          </a:p>
        </p:txBody>
      </p:sp>
    </p:spTree>
    <p:extLst>
      <p:ext uri="{BB962C8B-B14F-4D97-AF65-F5344CB8AC3E}">
        <p14:creationId xmlns:p14="http://schemas.microsoft.com/office/powerpoint/2010/main" val="3574113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 are predefined delegates with the following signature</a:t>
            </a:r>
          </a:p>
          <a:p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 a way to check if an object meets some Boolean criteria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Similar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Func&lt;T,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bool&gt;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 by many methods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 search for an element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example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List&lt;T&gt;.FindAll(…)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retrieves all elements meeting the criteria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620713" y="2117568"/>
            <a:ext cx="791368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bool Predicate&lt;T&gt;(T obj) </a:t>
            </a:r>
          </a:p>
        </p:txBody>
      </p:sp>
    </p:spTree>
    <p:extLst>
      <p:ext uri="{BB962C8B-B14F-4D97-AF65-F5344CB8AC3E}">
        <p14:creationId xmlns:p14="http://schemas.microsoft.com/office/powerpoint/2010/main" val="5625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598488" y="990600"/>
            <a:ext cx="7935912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 = new List&lt;string&gt;()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"Sofia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"Plovdiv",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"Varna",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"Sopot",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"Silistra"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townsWithS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delegate(string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town)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return town.StartsWith("S");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 short form of the above (with lambda expression)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townsWithS =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town) =&gt; town.StartsWith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"));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oreach (string town in townsWithS)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Console.WriteLine(town);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5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162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Lambda Expressions</a:t>
            </a:r>
            <a:endParaRPr lang="bg-BG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2631280"/>
            <a:ext cx="7162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8434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>
          <a:blip r:embed="rId3" cstate="print"/>
          <a:srcRect t="-10480" r="-1205" b="9170"/>
          <a:stretch>
            <a:fillRect/>
          </a:stretch>
        </p:blipFill>
        <p:spPr bwMode="auto">
          <a:xfrm>
            <a:off x="2362200" y="3733800"/>
            <a:ext cx="3313341" cy="2209800"/>
          </a:xfrm>
          <a:prstGeom prst="roundRect">
            <a:avLst>
              <a:gd name="adj" fmla="val 6322"/>
            </a:avLst>
          </a:prstGeom>
          <a:solidFill>
            <a:srgbClr val="FFFFFF"/>
          </a:solidFill>
        </p:spPr>
      </p:pic>
      <p:pic>
        <p:nvPicPr>
          <p:cNvPr id="4" name="Picture 2" descr="http://www.kgo.it/sites/default/files/images/to-content/start-dem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505200"/>
            <a:ext cx="1238250" cy="1238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12477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Action&lt;T&gt; and </a:t>
            </a:r>
            <a:r>
              <a:rPr lang="en-US" dirty="0" err="1" smtClean="0"/>
              <a:t>Func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Action&lt;T&gt; </a:t>
            </a:r>
            <a:r>
              <a:rPr lang="en-US" dirty="0" smtClean="0"/>
              <a:t>- void delegate with parameter T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Func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TResult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 smtClean="0"/>
              <a:t>- result delegate returning 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362200"/>
            <a:ext cx="777240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Action&lt;int&gt; act = (number) =&gt;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Console.WrileLine(number);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act(10); // logs 10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Func&lt;string, int, string&gt; greet = (name, age) =&gt;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 </a:t>
            </a:r>
            <a:r>
              <a:rPr lang="bg-BG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name + 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Age: 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+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Console.WriteLine(greet(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Ivaylo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10));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7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648200"/>
            <a:ext cx="64770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Action&lt;T&gt; and </a:t>
            </a:r>
            <a:r>
              <a:rPr lang="en-US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Func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3340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66800"/>
            <a:ext cx="5303520" cy="33147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2600"/>
            <a:ext cx="7620000" cy="1447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LINQ and Query </a:t>
            </a:r>
            <a:r>
              <a:rPr lang="en-US" dirty="0"/>
              <a:t>Keywords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3794" name="Picture 2" descr="http://www.credica.co.uk/Portals/3/PhotoImage_QueryManageme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330882"/>
            <a:ext cx="4238625" cy="2819401"/>
          </a:xfrm>
          <a:prstGeom prst="roundRect">
            <a:avLst>
              <a:gd name="adj" fmla="val 45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8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3" b="11139"/>
          <a:stretch>
            <a:fillRect/>
          </a:stretch>
        </p:blipFill>
        <p:spPr bwMode="auto">
          <a:xfrm rot="844917">
            <a:off x="5183846" y="3272930"/>
            <a:ext cx="3198132" cy="2935306"/>
          </a:xfrm>
          <a:prstGeom prst="roundRect">
            <a:avLst>
              <a:gd name="adj" fmla="val 9411"/>
            </a:avLst>
          </a:prstGeom>
          <a:noFill/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297">
            <a:off x="3854356" y="302767"/>
            <a:ext cx="4604369" cy="144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 rot="21298113">
            <a:off x="2805446" y="5036746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LINQ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5326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Building Blocks (2)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3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</a:t>
            </a:r>
            <a:r>
              <a:rPr lang="en-US" dirty="0" smtClean="0"/>
              <a:t> is a set of extensions to .NET Framework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Encompasses language-integrated query, set, and transform operations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Consistent manner to obtain </a:t>
            </a:r>
            <a:r>
              <a:rPr lang="en-US" dirty="0"/>
              <a:t>and </a:t>
            </a:r>
            <a:r>
              <a:rPr lang="en-US" dirty="0" smtClean="0"/>
              <a:t>manipulate </a:t>
            </a:r>
            <a:r>
              <a:rPr lang="en-US" dirty="0"/>
              <a:t>"data" in the broad sense of the term</a:t>
            </a:r>
          </a:p>
          <a:p>
            <a:pPr>
              <a:lnSpc>
                <a:spcPct val="103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Query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expressions</a:t>
            </a:r>
            <a:r>
              <a:rPr lang="en-US" dirty="0"/>
              <a:t> </a:t>
            </a:r>
            <a:r>
              <a:rPr lang="en-US" dirty="0" smtClean="0"/>
              <a:t>can be defined directly </a:t>
            </a:r>
            <a:r>
              <a:rPr lang="en-US" dirty="0"/>
              <a:t>within the C# programming language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3000"/>
              </a:lnSpc>
            </a:pPr>
            <a:r>
              <a:rPr lang="en-US" dirty="0" smtClean="0"/>
              <a:t>Used </a:t>
            </a:r>
            <a:r>
              <a:rPr lang="en-US" dirty="0"/>
              <a:t>to interact with numerous </a:t>
            </a:r>
            <a:r>
              <a:rPr lang="en-US" dirty="0" smtClean="0"/>
              <a:t>data types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Converted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 trees </a:t>
            </a:r>
            <a:r>
              <a:rPr lang="en-US" dirty="0" smtClean="0"/>
              <a:t>at compile time and evaluated at runtime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81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*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5" name="Rounded Rectangle 17451"/>
          <p:cNvSpPr>
            <a:spLocks noChangeArrowheads="1"/>
          </p:cNvSpPr>
          <p:nvPr/>
        </p:nvSpPr>
        <p:spPr bwMode="auto">
          <a:xfrm>
            <a:off x="482600" y="2825749"/>
            <a:ext cx="8128000" cy="2297113"/>
          </a:xfrm>
          <a:prstGeom prst="roundRect">
            <a:avLst>
              <a:gd name="adj" fmla="val 9375"/>
            </a:avLst>
          </a:prstGeom>
          <a:solidFill>
            <a:srgbClr val="808080">
              <a:alpha val="25098"/>
            </a:srgbClr>
          </a:solidFill>
          <a:ln w="28575" algn="ctr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defRPr/>
            </a:pPr>
            <a:endParaRPr lang="en-US" sz="20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79424" y="2786062"/>
            <a:ext cx="8131175" cy="584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sx="1000" sy="1000" algn="tl">
                    <a:srgbClr val="C0C0C0"/>
                  </a:outerShdw>
                </a:effectLst>
                <a:latin typeface="+mn-lt"/>
              </a:rPr>
              <a:t>LINQ enabled data sources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638175" y="3916237"/>
            <a:ext cx="1419225" cy="992440"/>
            <a:chOff x="638178" y="3496454"/>
            <a:chExt cx="1419223" cy="1343834"/>
          </a:xfrm>
        </p:grpSpPr>
        <p:pic>
          <p:nvPicPr>
            <p:cNvPr id="77" name="Rectangle 17439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TextBox 17440"/>
            <p:cNvSpPr txBox="1">
              <a:spLocks noChangeArrowheads="1"/>
            </p:cNvSpPr>
            <p:nvPr/>
          </p:nvSpPr>
          <p:spPr bwMode="auto">
            <a:xfrm>
              <a:off x="680223" y="3685787"/>
              <a:ext cx="1351009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</a:t>
              </a: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Objects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881773" y="5437189"/>
            <a:ext cx="844701" cy="538859"/>
            <a:chOff x="865036" y="5216539"/>
            <a:chExt cx="842789" cy="611390"/>
          </a:xfrm>
        </p:grpSpPr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1161837" y="5216539"/>
              <a:ext cx="249187" cy="238063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6503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46022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75" name="Straight Arrow Connector 17437"/>
            <p:cNvCxnSpPr>
              <a:cxnSpLocks noChangeShapeType="1"/>
            </p:cNvCxnSpPr>
            <p:nvPr/>
          </p:nvCxnSpPr>
          <p:spPr bwMode="auto">
            <a:xfrm flipV="1">
              <a:off x="107680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6" name="Straight Arrow Connector 17438"/>
            <p:cNvCxnSpPr>
              <a:cxnSpLocks noChangeShapeType="1"/>
            </p:cNvCxnSpPr>
            <p:nvPr/>
          </p:nvCxnSpPr>
          <p:spPr bwMode="auto">
            <a:xfrm flipH="1" flipV="1">
              <a:off x="137398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36575" y="6062086"/>
            <a:ext cx="1543050" cy="58477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Objects</a:t>
            </a:r>
          </a:p>
        </p:txBody>
      </p: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061200" y="3922586"/>
            <a:ext cx="1419225" cy="992440"/>
            <a:chOff x="638178" y="3496454"/>
            <a:chExt cx="1419223" cy="1343834"/>
          </a:xfrm>
        </p:grpSpPr>
        <p:pic>
          <p:nvPicPr>
            <p:cNvPr id="84" name="Rectangle 17441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" name="TextBox 17442"/>
            <p:cNvSpPr txBox="1">
              <a:spLocks noChangeArrowheads="1"/>
            </p:cNvSpPr>
            <p:nvPr/>
          </p:nvSpPr>
          <p:spPr bwMode="auto">
            <a:xfrm>
              <a:off x="864631" y="3677190"/>
              <a:ext cx="982191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XML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82" name="Folded Corner 81"/>
          <p:cNvSpPr>
            <a:spLocks noChangeArrowheads="1"/>
          </p:cNvSpPr>
          <p:nvPr/>
        </p:nvSpPr>
        <p:spPr bwMode="auto">
          <a:xfrm>
            <a:off x="7315200" y="5275262"/>
            <a:ext cx="971550" cy="847739"/>
          </a:xfrm>
          <a:prstGeom prst="foldedCorner">
            <a:avLst>
              <a:gd name="adj" fmla="val 12500"/>
            </a:avLst>
          </a:prstGeom>
          <a:solidFill>
            <a:srgbClr val="132F35"/>
          </a:solidFill>
          <a:ln>
            <a:solidFill>
              <a:schemeClr val="accent5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600" b="1" dirty="0">
              <a:solidFill>
                <a:schemeClr val="tx1">
                  <a:lumMod val="40000"/>
                  <a:lumOff val="60000"/>
                </a:schemeClr>
              </a:solidFill>
              <a:latin typeface="Segoe"/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&lt;book&gt;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&lt;title/&gt;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&lt;author/&gt;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&lt;price/&gt;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&lt;/book&gt;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7315200" y="6067406"/>
            <a:ext cx="914376" cy="5841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XML</a:t>
            </a:r>
          </a:p>
        </p:txBody>
      </p:sp>
      <p:sp>
        <p:nvSpPr>
          <p:cNvPr id="103" name="Rounded Rectangle 102"/>
          <p:cNvSpPr>
            <a:spLocks noChangeArrowheads="1"/>
          </p:cNvSpPr>
          <p:nvPr/>
        </p:nvSpPr>
        <p:spPr bwMode="auto">
          <a:xfrm>
            <a:off x="2154238" y="3370262"/>
            <a:ext cx="4829175" cy="1609726"/>
          </a:xfrm>
          <a:prstGeom prst="roundRect">
            <a:avLst>
              <a:gd name="adj" fmla="val 9375"/>
            </a:avLst>
          </a:prstGeom>
          <a:solidFill>
            <a:schemeClr val="accent2">
              <a:shade val="50000"/>
              <a:alpha val="25098"/>
            </a:schemeClr>
          </a:solidFill>
          <a:ln w="28575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>
              <a:defRPr/>
            </a:pP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77296" y="3318887"/>
            <a:ext cx="8153401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LINQ enabled ADO.NET</a:t>
            </a:r>
          </a:p>
        </p:txBody>
      </p: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2249488" y="3860470"/>
            <a:ext cx="1560513" cy="1033792"/>
            <a:chOff x="562395" y="3496454"/>
            <a:chExt cx="1562578" cy="1343834"/>
          </a:xfrm>
        </p:grpSpPr>
        <p:pic>
          <p:nvPicPr>
            <p:cNvPr id="101" name="Rectangle 17447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TextBox 17448"/>
            <p:cNvSpPr txBox="1">
              <a:spLocks noChangeArrowheads="1"/>
            </p:cNvSpPr>
            <p:nvPr/>
          </p:nvSpPr>
          <p:spPr bwMode="auto">
            <a:xfrm>
              <a:off x="562395" y="3750706"/>
              <a:ext cx="1562578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DataSets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3881438" y="3860470"/>
            <a:ext cx="1419225" cy="1033792"/>
            <a:chOff x="638178" y="3496454"/>
            <a:chExt cx="1419223" cy="1343834"/>
          </a:xfrm>
        </p:grpSpPr>
        <p:pic>
          <p:nvPicPr>
            <p:cNvPr id="99" name="Rectangle 17445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" name="TextBox 17446"/>
            <p:cNvSpPr txBox="1">
              <a:spLocks noChangeArrowheads="1"/>
            </p:cNvSpPr>
            <p:nvPr/>
          </p:nvSpPr>
          <p:spPr bwMode="auto">
            <a:xfrm>
              <a:off x="877824" y="3750706"/>
              <a:ext cx="952631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</a:t>
              </a: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SQL</a:t>
              </a:r>
            </a:p>
          </p:txBody>
        </p: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5438777" y="3860470"/>
            <a:ext cx="1419225" cy="1033792"/>
            <a:chOff x="638148" y="3496454"/>
            <a:chExt cx="1419103" cy="1343834"/>
          </a:xfrm>
        </p:grpSpPr>
        <p:pic>
          <p:nvPicPr>
            <p:cNvPr id="97" name="Rectangle 17443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48" y="3496454"/>
              <a:ext cx="141910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TextBox 17444"/>
            <p:cNvSpPr txBox="1">
              <a:spLocks noChangeArrowheads="1"/>
            </p:cNvSpPr>
            <p:nvPr/>
          </p:nvSpPr>
          <p:spPr bwMode="auto">
            <a:xfrm>
              <a:off x="793041" y="3750706"/>
              <a:ext cx="1090268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Entities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438528" y="6071612"/>
            <a:ext cx="2276472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Segoe"/>
              </a:rPr>
              <a:t>Relational Data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dist="50800" sx="1000" sy="1000" algn="ctr" rotWithShape="0">
                  <a:srgbClr val="000000"/>
                </a:outerShdw>
              </a:effectLst>
            </a:endParaRPr>
          </a:p>
        </p:txBody>
      </p: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3968755" y="5323299"/>
            <a:ext cx="1219201" cy="650340"/>
            <a:chOff x="4020023" y="5205486"/>
            <a:chExt cx="1218799" cy="709735"/>
          </a:xfrm>
        </p:grpSpPr>
        <p:sp>
          <p:nvSpPr>
            <p:cNvPr id="94" name="Flowchart: Magnetic Disk 93"/>
            <p:cNvSpPr>
              <a:spLocks noChangeArrowheads="1"/>
            </p:cNvSpPr>
            <p:nvPr/>
          </p:nvSpPr>
          <p:spPr bwMode="auto">
            <a:xfrm>
              <a:off x="4356458" y="5205486"/>
              <a:ext cx="545920" cy="505469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5" name="Flowchart: Magnetic Disk 94"/>
            <p:cNvSpPr>
              <a:spLocks noChangeArrowheads="1"/>
            </p:cNvSpPr>
            <p:nvPr/>
          </p:nvSpPr>
          <p:spPr bwMode="auto">
            <a:xfrm>
              <a:off x="4020023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6" name="Flowchart: Magnetic Disk 95"/>
            <p:cNvSpPr>
              <a:spLocks noChangeArrowheads="1"/>
            </p:cNvSpPr>
            <p:nvPr/>
          </p:nvSpPr>
          <p:spPr bwMode="auto">
            <a:xfrm>
              <a:off x="4692902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</p:grpSp>
      <p:grpSp>
        <p:nvGrpSpPr>
          <p:cNvPr id="19" name="Group 66"/>
          <p:cNvGrpSpPr>
            <a:grpSpLocks/>
          </p:cNvGrpSpPr>
          <p:nvPr/>
        </p:nvGrpSpPr>
        <p:grpSpPr bwMode="auto">
          <a:xfrm>
            <a:off x="6248400" y="1154112"/>
            <a:ext cx="2414587" cy="539750"/>
            <a:chOff x="788654" y="989622"/>
            <a:chExt cx="2034349" cy="612648"/>
          </a:xfrm>
        </p:grpSpPr>
        <p:pic>
          <p:nvPicPr>
            <p:cNvPr id="106" name="Rectangle 17457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018468" cy="612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TextBox 17458"/>
            <p:cNvSpPr txBox="1">
              <a:spLocks noChangeArrowheads="1"/>
            </p:cNvSpPr>
            <p:nvPr/>
          </p:nvSpPr>
          <p:spPr bwMode="auto">
            <a:xfrm>
              <a:off x="833121" y="1057199"/>
              <a:ext cx="1989882" cy="524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Others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…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20" name="Group 49"/>
          <p:cNvGrpSpPr>
            <a:grpSpLocks/>
          </p:cNvGrpSpPr>
          <p:nvPr/>
        </p:nvGrpSpPr>
        <p:grpSpPr bwMode="auto">
          <a:xfrm>
            <a:off x="462990" y="1143000"/>
            <a:ext cx="2585010" cy="539750"/>
            <a:chOff x="788654" y="989622"/>
            <a:chExt cx="2329807" cy="707146"/>
          </a:xfrm>
        </p:grpSpPr>
        <p:pic>
          <p:nvPicPr>
            <p:cNvPr id="109" name="Rectangle 17455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" name="TextBox 17456"/>
            <p:cNvSpPr txBox="1">
              <a:spLocks noChangeArrowheads="1"/>
            </p:cNvSpPr>
            <p:nvPr/>
          </p:nvSpPr>
          <p:spPr bwMode="auto">
            <a:xfrm>
              <a:off x="788654" y="1082179"/>
              <a:ext cx="2329807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C#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21" name="Group 47"/>
          <p:cNvGrpSpPr>
            <a:grpSpLocks/>
          </p:cNvGrpSpPr>
          <p:nvPr/>
        </p:nvGrpSpPr>
        <p:grpSpPr bwMode="auto">
          <a:xfrm>
            <a:off x="3179762" y="1154112"/>
            <a:ext cx="2992438" cy="539750"/>
            <a:chOff x="788653" y="989624"/>
            <a:chExt cx="2382182" cy="707146"/>
          </a:xfrm>
        </p:grpSpPr>
        <p:pic>
          <p:nvPicPr>
            <p:cNvPr id="112" name="Rectangle 17453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3" y="989624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Box 17454"/>
            <p:cNvSpPr txBox="1">
              <a:spLocks noChangeArrowheads="1"/>
            </p:cNvSpPr>
            <p:nvPr/>
          </p:nvSpPr>
          <p:spPr bwMode="auto">
            <a:xfrm>
              <a:off x="891813" y="1067624"/>
              <a:ext cx="2279022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b="1" dirty="0" smtClean="0">
                  <a:solidFill>
                    <a:srgbClr val="CCFF66">
                      <a:lumMod val="40000"/>
                      <a:lumOff val="6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</a:rPr>
                <a:t>VB.NET</a:t>
              </a:r>
              <a:endPara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endParaRPr>
            </a:p>
          </p:txBody>
        </p:sp>
      </p:grpSp>
      <p:grpSp>
        <p:nvGrpSpPr>
          <p:cNvPr id="22" name="Group 52"/>
          <p:cNvGrpSpPr>
            <a:grpSpLocks/>
          </p:cNvGrpSpPr>
          <p:nvPr/>
        </p:nvGrpSpPr>
        <p:grpSpPr bwMode="auto">
          <a:xfrm>
            <a:off x="401935" y="1858947"/>
            <a:ext cx="8325058" cy="749315"/>
            <a:chOff x="384818" y="1821675"/>
            <a:chExt cx="8301982" cy="609600"/>
          </a:xfrm>
        </p:grpSpPr>
        <p:pic>
          <p:nvPicPr>
            <p:cNvPr id="115" name="Rectangle 17423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18" y="1821675"/>
              <a:ext cx="8301982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6" name="TextBox 17424"/>
            <p:cNvSpPr txBox="1">
              <a:spLocks noChangeArrowheads="1"/>
            </p:cNvSpPr>
            <p:nvPr/>
          </p:nvSpPr>
          <p:spPr bwMode="auto">
            <a:xfrm>
              <a:off x="534031" y="1976780"/>
              <a:ext cx="8027366" cy="375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.NET Language-Integrated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Query (LINQ)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4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and Query </a:t>
            </a:r>
            <a:r>
              <a:rPr lang="en-US" dirty="0"/>
              <a:t>Keywords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Language Integrated Query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</a:t>
            </a:r>
            <a:r>
              <a:rPr lang="en-US" dirty="0" smtClean="0"/>
              <a:t>) query keywords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from</a:t>
            </a:r>
            <a:r>
              <a:rPr lang="en-US" dirty="0" smtClean="0"/>
              <a:t> – specifies data source and range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 smtClean="0"/>
              <a:t> – filters source elements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 smtClean="0"/>
              <a:t> – specifies the type and shape that the elements in the returned sequence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groups query results according to a specified key value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</a:t>
            </a:r>
            <a:r>
              <a:rPr lang="en-US" dirty="0" smtClean="0"/>
              <a:t> – sorts query results in ascending or descending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61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Once a type is defined and compiled into </a:t>
            </a:r>
            <a:r>
              <a:rPr lang="en-US" dirty="0" smtClean="0"/>
              <a:t>an assembly </a:t>
            </a:r>
            <a:r>
              <a:rPr lang="en-US" dirty="0"/>
              <a:t>its definition is, more or less, final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only way to update, remove or add new members is to recode and recompile the code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Extension methods </a:t>
            </a:r>
            <a:r>
              <a:rPr lang="en-US" dirty="0" smtClean="0"/>
              <a:t>allow </a:t>
            </a:r>
            <a:r>
              <a:rPr lang="en-US" dirty="0"/>
              <a:t>existing compiled types </a:t>
            </a:r>
            <a:r>
              <a:rPr lang="en-US" dirty="0" smtClean="0"/>
              <a:t>to gain new functionality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recompilation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touching the</a:t>
            </a:r>
            <a:r>
              <a:rPr lang="bg-BG" dirty="0" smtClean="0"/>
              <a:t>				 </a:t>
            </a:r>
            <a:r>
              <a:rPr lang="en-US" dirty="0" smtClean="0"/>
              <a:t>original 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6084" name="Picture 4" descr="http://www.kurtjacob.com.au/images/chimebars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4612604"/>
            <a:ext cx="2838450" cy="1750722"/>
          </a:xfrm>
          <a:prstGeom prst="roundRect">
            <a:avLst>
              <a:gd name="adj" fmla="val 56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79119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609600"/>
          </a:xfrm>
          <a:noFill/>
          <a:ln/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from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 smtClean="0"/>
              <a:t> clauses: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19126" y="1860994"/>
            <a:ext cx="7839074" cy="42350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{ 5, 4, 1, 3, 9, 8, 6, 7, 2, 0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num in numbers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where num &lt;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num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query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.ToString() + "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 4 1 3 2 0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22" name="Picture 2" descr="http://vibroseis.com/images/selec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1" y="2737528"/>
            <a:ext cx="1781174" cy="2468328"/>
          </a:xfrm>
          <a:prstGeom prst="roundRect">
            <a:avLst>
              <a:gd name="adj" fmla="val 499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78292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</a:t>
            </a:r>
            <a:r>
              <a:rPr lang="en-US" dirty="0" smtClean="0"/>
              <a:t>– Examples (2)</a:t>
            </a:r>
            <a:endParaRPr lang="bg-BG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609600"/>
          </a:xfrm>
          <a:noFill/>
          <a:ln/>
        </p:spPr>
        <p:txBody>
          <a:bodyPr/>
          <a:lstStyle/>
          <a:p>
            <a:r>
              <a:rPr lang="en-US" dirty="0" smtClean="0"/>
              <a:t>Nested queries: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19126" y="1878717"/>
            <a:ext cx="7915274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towns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"Sofia", "Varna", "Pleven", "Ruse", "Bourgas"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townPairs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t1 in towns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t2 in towns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new { T1 = t1, T2 = t2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townPair in townPairs)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Console.WriteLine("({0}, {1})",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townPair.T1, townPair.T2);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http://rudolphlopez.com/images/ashNested3p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4094812"/>
            <a:ext cx="2667000" cy="2229787"/>
          </a:xfrm>
          <a:prstGeom prst="roundRect">
            <a:avLst>
              <a:gd name="adj" fmla="val 701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778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– Examples </a:t>
            </a:r>
            <a:r>
              <a:rPr lang="en-US" dirty="0" smtClean="0"/>
              <a:t>(3)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496300" cy="647700"/>
          </a:xfrm>
        </p:spPr>
        <p:txBody>
          <a:bodyPr/>
          <a:lstStyle/>
          <a:p>
            <a:r>
              <a:rPr lang="en-US" dirty="0" smtClean="0"/>
              <a:t>Sorting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оrderby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619126" y="1752600"/>
            <a:ext cx="7762874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fruits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"cherry", "apple", "blueberry"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"banana"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 in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ascending sort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fruitsAscending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fruit in fruits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orderby frui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fruit;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fruitsAscending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9698" name="Picture 2" descr="http://farm3.static.flickr.com/2158/2091991850_eb57f2a31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2667000"/>
            <a:ext cx="2235200" cy="1676400"/>
          </a:xfrm>
          <a:prstGeom prst="roundRect">
            <a:avLst>
              <a:gd name="adj" fmla="val 5753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2828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5715000" cy="914400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bg-BG" dirty="0" err="1" smtClean="0"/>
              <a:t>tandard</a:t>
            </a:r>
            <a:r>
              <a:rPr lang="bg-BG" dirty="0" smtClean="0"/>
              <a:t> </a:t>
            </a:r>
            <a:r>
              <a:rPr lang="en-US" dirty="0" smtClean="0"/>
              <a:t>Q</a:t>
            </a:r>
            <a:r>
              <a:rPr lang="bg-BG" dirty="0"/>
              <a:t>uery </a:t>
            </a:r>
            <a:r>
              <a:rPr lang="en-US" dirty="0"/>
              <a:t>O</a:t>
            </a:r>
            <a:r>
              <a:rPr lang="bg-BG" dirty="0"/>
              <a:t>perators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695326" y="1548348"/>
            <a:ext cx="7762874" cy="4136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{"Morrowind", "BioShock","Half Life",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Darkness","Daxter", "System Shock 2"};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Build a query expression using extension methods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granted to the Array via the Enumerable type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.Where(game =&gt; game.Length 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6).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OrderBy(game =&gt; game).Select(game =&gt; game);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game in subset)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5029200" y="4547822"/>
            <a:ext cx="3124200" cy="1700578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g in games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g.Length &gt; 6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orderby 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g;</a:t>
            </a:r>
          </a:p>
        </p:txBody>
      </p:sp>
    </p:spTree>
    <p:extLst>
      <p:ext uri="{BB962C8B-B14F-4D97-AF65-F5344CB8AC3E}">
        <p14:creationId xmlns:p14="http://schemas.microsoft.com/office/powerpoint/2010/main" val="2140026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477000" cy="914400"/>
          </a:xfrm>
        </p:spPr>
        <p:txBody>
          <a:bodyPr/>
          <a:lstStyle/>
          <a:p>
            <a:r>
              <a:rPr lang="en-US" dirty="0" smtClean="0"/>
              <a:t>Counting the Occurrences of a Word in a String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685800" y="1600200"/>
            <a:ext cx="777240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"Historically, the world of data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searchTerm = "data";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source = text.Split(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char[] { '.', '?', '!', ' ', ';', ':', ','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StringSplitOptions.RemoveEmptyEntries);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ToLower() to match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both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"data" and "Data"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matchQuery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word in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word.ToLower() ==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searchTerm.ToLower()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word;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wordCount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matchQuery.Count();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3886200" y="5224156"/>
            <a:ext cx="47244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wordCount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source.Select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 =&gt; w.toLower() ==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searchTerm.ToLower()).Count();</a:t>
            </a:r>
          </a:p>
        </p:txBody>
      </p:sp>
    </p:spTree>
    <p:extLst>
      <p:ext uri="{BB962C8B-B14F-4D97-AF65-F5344CB8AC3E}">
        <p14:creationId xmlns:p14="http://schemas.microsoft.com/office/powerpoint/2010/main" val="2849161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Arrays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Any kind of </a:t>
            </a:r>
            <a:r>
              <a:rPr lang="en-US" dirty="0" smtClean="0"/>
              <a:t>arrays can be used with LINQ</a:t>
            </a:r>
            <a:endParaRPr lang="en-US" dirty="0"/>
          </a:p>
          <a:p>
            <a:pPr lvl="1"/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even an </a:t>
            </a:r>
            <a:r>
              <a:rPr lang="en-US" noProof="1"/>
              <a:t>untyped</a:t>
            </a:r>
            <a:r>
              <a:rPr lang="en-US" dirty="0"/>
              <a:t> array of objects</a:t>
            </a:r>
          </a:p>
          <a:p>
            <a:pPr lvl="1"/>
            <a:r>
              <a:rPr lang="en-US" dirty="0"/>
              <a:t>Queries can be applied to arrays of custom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762000" y="4114800"/>
            <a:ext cx="7620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Book[] books =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in Action"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for Fun"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Title="Extreme LINQ" }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book.Title.Contains("Action"))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.Select(book =&gt; book.Title);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505200" y="2953575"/>
            <a:ext cx="5029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b in books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b.Title.Contains("Action")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b.Title;</a:t>
            </a:r>
          </a:p>
        </p:txBody>
      </p:sp>
    </p:spTree>
    <p:extLst>
      <p:ext uri="{BB962C8B-B14F-4D97-AF65-F5344CB8AC3E}">
        <p14:creationId xmlns:p14="http://schemas.microsoft.com/office/powerpoint/2010/main" val="2753005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Generic Lists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 </a:t>
            </a:r>
            <a:r>
              <a:rPr lang="en-US" dirty="0" smtClean="0"/>
              <a:t>can </a:t>
            </a:r>
            <a:r>
              <a:rPr lang="en-US" dirty="0"/>
              <a:t>be adapted to work with a generic list</a:t>
            </a:r>
          </a:p>
          <a:p>
            <a:pPr lvl="1"/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List&lt;T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LinkedList&lt;T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Queue&lt;T&gt;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Stack&lt;T&gt;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HashSet&lt;T&gt;</a:t>
            </a:r>
            <a:r>
              <a:rPr lang="en-US" dirty="0"/>
              <a:t>, etc.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762000" y="3505200"/>
            <a:ext cx="7620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List&lt;Book&gt; books = new List&lt;Book&gt;()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in Action"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for Fun"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Title="Extreme LINQ" }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 book.Title.Contains("Action"))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.Select(book =&gt; book.Title);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108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Strings</a:t>
            </a:r>
            <a:endParaRPr lang="bg-BG"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Although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System.String</a:t>
            </a:r>
            <a:r>
              <a:rPr lang="en-US" dirty="0" smtClean="0"/>
              <a:t> </a:t>
            </a:r>
            <a:r>
              <a:rPr lang="en-US" dirty="0"/>
              <a:t>may not be perceived as a collection at first sight</a:t>
            </a:r>
          </a:p>
          <a:p>
            <a:pPr lvl="1"/>
            <a:r>
              <a:rPr lang="en-US" dirty="0"/>
              <a:t>It actually is </a:t>
            </a:r>
            <a:r>
              <a:rPr lang="en-US" dirty="0" smtClean="0"/>
              <a:t>a collection, </a:t>
            </a:r>
            <a:r>
              <a:rPr lang="en-US" dirty="0"/>
              <a:t>because it implements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IEnumerable&lt;char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dirty="0"/>
              <a:t>String objects can be queried with LINQ to Objects, like any other collection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85800" y="4419600"/>
            <a:ext cx="7772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"Non-letter characters in this string: 8"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.Where(c =&gt; !Char.IsLetter(c))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.Count();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8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4724400" y="5087175"/>
            <a:ext cx="3886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c in "Non-letter…"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!Char.IsLetter(c)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c).Count();</a:t>
            </a:r>
          </a:p>
        </p:txBody>
      </p:sp>
    </p:spTree>
    <p:extLst>
      <p:ext uri="{BB962C8B-B14F-4D97-AF65-F5344CB8AC3E}">
        <p14:creationId xmlns:p14="http://schemas.microsoft.com/office/powerpoint/2010/main" val="2039831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Where()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Searches by given condition</a:t>
            </a:r>
            <a:endParaRPr lang="en-US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First()/FirstOrDefault()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Gets the first matched element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Last()/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LastOrDefault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Gets the </a:t>
            </a:r>
            <a:r>
              <a:rPr lang="en-US" dirty="0" smtClean="0"/>
              <a:t>last matched element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Select()/Cast()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Makes projection (conversion) to another type</a:t>
            </a:r>
            <a:endParaRPr lang="en-US" dirty="0"/>
          </a:p>
          <a:p>
            <a:pPr marL="282575" lvl="1" indent="-282575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OrderBy()/ThenBy()/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OrderByDescending()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74675" lvl="2" indent="-282575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Orders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89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Any()</a:t>
            </a:r>
          </a:p>
          <a:p>
            <a:pPr lvl="1"/>
            <a:r>
              <a:rPr lang="en-US" dirty="0" smtClean="0"/>
              <a:t>Checks if any element matches a condition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All()</a:t>
            </a:r>
          </a:p>
          <a:p>
            <a:pPr lvl="1"/>
            <a:r>
              <a:rPr lang="en-US" dirty="0"/>
              <a:t>Checks if </a:t>
            </a:r>
            <a:r>
              <a:rPr lang="en-US" dirty="0" smtClean="0"/>
              <a:t>all element </a:t>
            </a:r>
            <a:r>
              <a:rPr lang="en-US" dirty="0"/>
              <a:t>matches a condition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ToArray()/ToList()/AsEnumerable()</a:t>
            </a:r>
          </a:p>
          <a:p>
            <a:pPr lvl="1"/>
            <a:r>
              <a:rPr lang="en-US" dirty="0" smtClean="0"/>
              <a:t>Converts the collection type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Reverse()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Reverses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29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Extension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Extension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in a </a:t>
            </a:r>
            <a:r>
              <a:rPr lang="en-US" dirty="0"/>
              <a:t>static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static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dirty="0"/>
              <a:t>keyword </a:t>
            </a:r>
            <a:r>
              <a:rPr lang="en-US" dirty="0" smtClean="0"/>
              <a:t>before its first argument to specify the class to be extended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Extension methods are "attached" to the extended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also be </a:t>
            </a:r>
            <a:r>
              <a:rPr lang="en-US" dirty="0"/>
              <a:t>called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statically</a:t>
            </a:r>
            <a:r>
              <a:rPr lang="en-US" dirty="0" smtClean="0"/>
              <a:t> through the </a:t>
            </a:r>
            <a:r>
              <a:rPr lang="en-US" dirty="0"/>
              <a:t>defining static class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91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bg-BG" dirty="0"/>
              <a:t>ggregation </a:t>
            </a:r>
            <a:r>
              <a:rPr lang="en-US" dirty="0"/>
              <a:t>Methods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Average()</a:t>
            </a:r>
          </a:p>
          <a:p>
            <a:pPr lvl="1"/>
            <a:r>
              <a:rPr lang="en-US" dirty="0" smtClean="0"/>
              <a:t>Calculates the average value of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Count()</a:t>
            </a:r>
          </a:p>
          <a:p>
            <a:pPr lvl="1"/>
            <a:r>
              <a:rPr lang="en-US" dirty="0" smtClean="0"/>
              <a:t>Counts the elements in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Max()</a:t>
            </a:r>
          </a:p>
          <a:p>
            <a:pPr lvl="1"/>
            <a:r>
              <a:rPr lang="en-US" dirty="0" smtClean="0"/>
              <a:t>Determines the maximum value in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Sum()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Sums the values in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8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Aggregation Methods – Examples</a:t>
            </a:r>
            <a:endParaRPr lang="en-US" sz="3700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Count(&lt;condition&gt;)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622300" y="1828800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temperatures.Count(p =&gt; p 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609600" y="4419600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 = temperatures.Max();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800600" y="3182175"/>
            <a:ext cx="3886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temperatures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p &gt; 30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p).Count();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4953000" y="5410200"/>
            <a:ext cx="37338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temperatures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p).Max();</a:t>
            </a:r>
          </a:p>
        </p:txBody>
      </p:sp>
    </p:spTree>
    <p:extLst>
      <p:ext uri="{BB962C8B-B14F-4D97-AF65-F5344CB8AC3E}">
        <p14:creationId xmlns:p14="http://schemas.microsoft.com/office/powerpoint/2010/main" val="1111406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technodenvision.com/images/query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270000"/>
            <a:ext cx="2628900" cy="2804160"/>
          </a:xfrm>
          <a:prstGeom prst="roundRect">
            <a:avLst>
              <a:gd name="adj" fmla="val 4400"/>
            </a:avLst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648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 smtClean="0"/>
              <a:t>LINQ Query </a:t>
            </a:r>
            <a:r>
              <a:rPr lang="en-US" sz="4800" dirty="0"/>
              <a:t>Keywords</a:t>
            </a:r>
            <a:endParaRPr lang="bg-BG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" name="Picture 2" descr="http://www.kgo.it/sites/default/files/images/to-content/start-dem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6850" y="889000"/>
            <a:ext cx="2114550" cy="2114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 rot="21003577">
            <a:off x="1006283" y="1237625"/>
            <a:ext cx="297709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000" b="1" dirty="0" smtClean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  <a:endParaRPr lang="en-US" sz="8000" b="1" dirty="0">
              <a:ln w="76200">
                <a:solidFill>
                  <a:schemeClr val="accent5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33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4" name="Picture 6" descr="http://www.macwareinc.com/images/screenshots/ldspro/LDSproobject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906" y="685800"/>
            <a:ext cx="3172294" cy="4330586"/>
          </a:xfrm>
          <a:prstGeom prst="roundRect">
            <a:avLst>
              <a:gd name="adj" fmla="val 5180"/>
            </a:avLst>
          </a:prstGeom>
          <a:noFill/>
        </p:spPr>
      </p:pic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2653" y="5257800"/>
            <a:ext cx="86868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Dynamic Type</a:t>
            </a:r>
            <a:endParaRPr lang="bg-BG" dirty="0"/>
          </a:p>
        </p:txBody>
      </p:sp>
      <p:pic>
        <p:nvPicPr>
          <p:cNvPr id="58372" name="Picture 4" descr="http://www.seeklogo.com/images/L/LinQ-logo-4DED4D62F2-seeklogo.com.gif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8113">
            <a:off x="864264" y="2083343"/>
            <a:ext cx="2148009" cy="2148009"/>
          </a:xfrm>
          <a:prstGeom prst="roundRect">
            <a:avLst>
              <a:gd name="adj" fmla="val 9411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376" name="Picture 8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4917">
            <a:off x="5781334" y="1739338"/>
            <a:ext cx="2916834" cy="2916834"/>
          </a:xfrm>
          <a:prstGeom prst="roundRect">
            <a:avLst>
              <a:gd name="adj" fmla="val 9411"/>
            </a:avLst>
          </a:prstGeom>
          <a:noFill/>
          <a:ln w="19050">
            <a:noFill/>
          </a:ln>
          <a:effectLst>
            <a:outerShdw blurRad="127000" dist="38100" dir="2700000" sx="105000" sy="105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825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Type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The Dynamic type is</a:t>
            </a:r>
            <a:endParaRPr lang="en-US" dirty="0"/>
          </a:p>
          <a:p>
            <a:pPr lvl="1"/>
            <a:r>
              <a:rPr lang="en-US" dirty="0" smtClean="0"/>
              <a:t>Defined with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dynamic</a:t>
            </a:r>
            <a:r>
              <a:rPr lang="en-US" dirty="0" smtClean="0"/>
              <a:t> keyword</a:t>
            </a:r>
            <a:endParaRPr lang="en-US" dirty="0"/>
          </a:p>
          <a:p>
            <a:pPr lvl="1"/>
            <a:r>
              <a:rPr lang="en-US" dirty="0" smtClean="0"/>
              <a:t>Can hold everything (different from object)</a:t>
            </a:r>
          </a:p>
          <a:p>
            <a:pPr lvl="1"/>
            <a:r>
              <a:rPr lang="en-US" dirty="0" smtClean="0"/>
              <a:t>Evaluated at runtime</a:t>
            </a:r>
          </a:p>
          <a:p>
            <a:pPr lvl="1"/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762000" y="4343400"/>
            <a:ext cx="76200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dynamic dyn = 5;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 = "Some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 = new Student();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dyn.Name = "Ivan";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 = new[] { 5, 8, 10 };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02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648200"/>
            <a:ext cx="64770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Dynamic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3340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28725"/>
            <a:ext cx="5655733" cy="31813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directortom.com/storage/right%20question.jpg?__SQUARESPACE_CACHEVERSION=12274675428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752600"/>
            <a:ext cx="3810000" cy="285750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Extension Methods, Lambda Expressions and LINQ</a:t>
            </a:r>
            <a:endParaRPr lang="bg-BG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2630487" y="5099050"/>
            <a:ext cx="4608513" cy="122555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Questions?</a:t>
            </a:r>
            <a:endParaRPr lang="bg-BG" sz="6000" dirty="0"/>
          </a:p>
        </p:txBody>
      </p:sp>
    </p:spTree>
    <p:extLst>
      <p:ext uri="{BB962C8B-B14F-4D97-AF65-F5344CB8AC3E}">
        <p14:creationId xmlns:p14="http://schemas.microsoft.com/office/powerpoint/2010/main" val="3986647866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Implement an extension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Substring(int index,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dirty="0" smtClean="0"/>
              <a:t> for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 smtClean="0"/>
              <a:t> that returns new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 smtClean="0"/>
              <a:t> and has the same functionality as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dirty="0" smtClean="0"/>
              <a:t> in the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Implement a set of extension methods for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800" dirty="0" smtClean="0"/>
              <a:t> that implement the following group functions: sum, product, min, max, average.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method that from a given array of students finds all students whose first name is before its last name alphabetically. Use LINQ query operators.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LINQ query that finds the first name and last name of all students with age between 18 and 24.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27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Using the extension methods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OrderBy()</a:t>
            </a:r>
            <a:r>
              <a:rPr lang="en-US" sz="2800" dirty="0" smtClean="0"/>
              <a:t>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ThenBy()</a:t>
            </a:r>
            <a:r>
              <a:rPr lang="en-US" sz="2800" dirty="0" smtClean="0"/>
              <a:t> with lambda expressions sort the students by first name and last name in descending order. Rewrite the same with LINQ.</a:t>
            </a:r>
            <a:endParaRPr lang="bg-BG" sz="2800" dirty="0" smtClean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Write a program that prints from given array of integers all numbers that are divisible by 7 and 3. Use the built-in extension methods and lambda expressions. Rewrite the same with LINQ.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Using delegates write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that has can execute certain method at each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800" dirty="0" smtClean="0"/>
              <a:t> seconds.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* Read in MSDN about the keyword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2800" dirty="0" smtClean="0"/>
              <a:t> in C# and </a:t>
            </a:r>
            <a:r>
              <a:rPr lang="en-US" sz="2800" dirty="0" smtClean="0">
                <a:hlinkClick r:id="rId3"/>
              </a:rPr>
              <a:t>how to publish events</a:t>
            </a:r>
            <a:r>
              <a:rPr lang="en-US" sz="2800" dirty="0" smtClean="0"/>
              <a:t>. Re-implement the above using .NET events and following the best practices.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06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Create a class student with properties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FirstName</a:t>
            </a:r>
            <a:r>
              <a:rPr lang="en-US" sz="2800" dirty="0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LastName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FN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Email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Marks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(a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List&lt;int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&gt;)</a:t>
            </a:r>
            <a:r>
              <a:rPr lang="en-US" sz="2800" dirty="0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GroupNumber</a:t>
            </a:r>
            <a:r>
              <a:rPr lang="en-US" sz="2800" dirty="0"/>
              <a:t>. Create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List&lt;Student&gt;</a:t>
            </a:r>
            <a:r>
              <a:rPr lang="en-US" sz="2800" dirty="0"/>
              <a:t> with sample students. Select only the students that are from group number 2. Use LINQ query. Order the students by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FirstName</a:t>
            </a:r>
            <a:r>
              <a:rPr lang="en-US" sz="2800" dirty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Implement the previous using the same query expressed with extension methods.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Extract all students that have email in abv.bg.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methods and LINQ.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Extract all students with phones in Sofia. Use </a:t>
            </a:r>
            <a:r>
              <a:rPr lang="en-US" sz="2800" dirty="0" smtClean="0"/>
              <a:t>LINQ.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83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en-US" dirty="0"/>
              <a:t>Methods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539750" y="1143000"/>
            <a:ext cx="80645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Extensions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WordCount(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tring str)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str.Split(new char[] { ' ', '.', '?' },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StringSplitOptions.RemoveEmptyEntries).Length;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s = "Hello Extension Methods";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 = s.WordCount();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3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514350" indent="-514350">
              <a:lnSpc>
                <a:spcPts val="3200"/>
              </a:lnSpc>
              <a:buFont typeface="+mj-lt"/>
              <a:buAutoNum type="arabicPeriod" startAt="13"/>
              <a:tabLst/>
            </a:pPr>
            <a:r>
              <a:rPr lang="en-US" sz="2800" dirty="0"/>
              <a:t>Select all students that have at least one mark Excellent (6) into a new anonymous class that has properties –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FullName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Marks</a:t>
            </a:r>
            <a:r>
              <a:rPr lang="en-US" sz="2800" dirty="0"/>
              <a:t>. Use LINQ.</a:t>
            </a:r>
            <a:endParaRPr lang="bg-BG" sz="2800" dirty="0"/>
          </a:p>
          <a:p>
            <a:pPr marL="446088" indent="-446088">
              <a:lnSpc>
                <a:spcPts val="3200"/>
              </a:lnSpc>
              <a:buFontTx/>
              <a:buAutoNum type="arabicPeriod" startAt="13"/>
              <a:tabLst/>
            </a:pPr>
            <a:r>
              <a:rPr lang="en-US" sz="2800" dirty="0"/>
              <a:t>Write down a similar program that extracts the students with exactly  two marks "2". Use extension methods.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13"/>
              <a:tabLst/>
            </a:pPr>
            <a:r>
              <a:rPr lang="en-US" sz="2800" dirty="0"/>
              <a:t>Extract all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Marks</a:t>
            </a:r>
            <a:r>
              <a:rPr lang="en-US" sz="2800" dirty="0"/>
              <a:t> of the students that enrolled in 2006. (The students from 2006 have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06</a:t>
            </a:r>
            <a:r>
              <a:rPr lang="en-US" sz="2800" dirty="0"/>
              <a:t> as their 5-th and 6-th digit in the FN).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13"/>
              <a:tabLst/>
            </a:pPr>
            <a:r>
              <a:rPr lang="en-US" sz="2800" dirty="0" smtClean="0"/>
              <a:t>* Create </a:t>
            </a:r>
            <a:r>
              <a:rPr lang="en-US" sz="2800" dirty="0"/>
              <a:t>a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2800" dirty="0"/>
              <a:t> with properties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GroupNumber</a:t>
            </a:r>
            <a:r>
              <a:rPr lang="en-US" sz="2800" dirty="0"/>
              <a:t> and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DepartmentName</a:t>
            </a:r>
            <a:r>
              <a:rPr lang="en-US" sz="2800" dirty="0"/>
              <a:t>. Introduce a property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sz="2800" dirty="0"/>
              <a:t>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dirty="0"/>
              <a:t> class. Extract all students from "Mathematics" department. Use the Join operator.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84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514350" indent="-514350">
              <a:lnSpc>
                <a:spcPts val="3200"/>
              </a:lnSpc>
              <a:buFont typeface="+mj-lt"/>
              <a:buAutoNum type="arabicPeriod" startAt="17"/>
              <a:tabLst/>
            </a:pPr>
            <a:r>
              <a:rPr lang="en-US" sz="2800" dirty="0"/>
              <a:t>Write a program to return the string with maximum length from an array of strings. Use LINQ.</a:t>
            </a:r>
          </a:p>
          <a:p>
            <a:pPr marL="444500" indent="-444500">
              <a:lnSpc>
                <a:spcPts val="3200"/>
              </a:lnSpc>
              <a:buFont typeface="+mj-lt"/>
              <a:buAutoNum type="arabicPeriod" startAt="17"/>
              <a:tabLst/>
            </a:pPr>
            <a:r>
              <a:rPr lang="en-US" sz="2800" dirty="0"/>
              <a:t>Create a program that extracts all students grouped by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GroupName</a:t>
            </a:r>
            <a:r>
              <a:rPr lang="en-US" sz="2800" dirty="0"/>
              <a:t> and then prints them to the console. Use LINQ.</a:t>
            </a:r>
          </a:p>
          <a:p>
            <a:pPr marL="444500" indent="-444500">
              <a:lnSpc>
                <a:spcPts val="3200"/>
              </a:lnSpc>
              <a:buFont typeface="+mj-lt"/>
              <a:buAutoNum type="arabicPeriod" startAt="17"/>
              <a:tabLst/>
            </a:pPr>
            <a:r>
              <a:rPr lang="en-US" sz="2800" dirty="0"/>
              <a:t>Rewrite the previous using extension methods</a:t>
            </a:r>
            <a:r>
              <a:rPr lang="en-US" sz="2800" dirty="0" smtClean="0"/>
              <a:t>.</a:t>
            </a:r>
          </a:p>
          <a:p>
            <a:pPr marL="444500" indent="-444500">
              <a:lnSpc>
                <a:spcPts val="3200"/>
              </a:lnSpc>
              <a:buFont typeface="+mj-lt"/>
              <a:buAutoNum type="arabicPeriod" startAt="17"/>
              <a:tabLst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93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514350" indent="-514350">
              <a:lnSpc>
                <a:spcPts val="3200"/>
              </a:lnSpc>
              <a:buFont typeface="+mj-lt"/>
              <a:buAutoNum type="arabicPeriod" startAt="20"/>
              <a:tabLst/>
            </a:pPr>
            <a:r>
              <a:rPr lang="en-US" sz="2800" dirty="0" smtClean="0"/>
              <a:t>* By </a:t>
            </a:r>
            <a:r>
              <a:rPr lang="en-US" sz="2800" dirty="0"/>
              <a:t>using delegates develop an universal static method to calculate the sum of infinite convergent series with given precision depending on a function of its term. By using proper functions for the term calculate with a 2-digit precision the sum of the infinite </a:t>
            </a:r>
            <a:r>
              <a:rPr lang="en-US" sz="2800" dirty="0" smtClean="0"/>
              <a:t>series:</a:t>
            </a:r>
          </a:p>
          <a:p>
            <a:pPr marL="0" indent="0">
              <a:lnSpc>
                <a:spcPts val="3200"/>
              </a:lnSpc>
              <a:buNone/>
              <a:tabLst/>
            </a:pPr>
            <a:r>
              <a:rPr lang="en-US" sz="2800" dirty="0"/>
              <a:t>	</a:t>
            </a:r>
            <a:r>
              <a:rPr lang="en-US" sz="2800" dirty="0" smtClean="0"/>
              <a:t>1 </a:t>
            </a:r>
            <a:r>
              <a:rPr lang="en-US" sz="2800" dirty="0"/>
              <a:t>+ 1/2 + 1/4 + 1/8 + 1/16 + …</a:t>
            </a:r>
          </a:p>
          <a:p>
            <a:pPr marL="0" indent="0">
              <a:lnSpc>
                <a:spcPts val="3200"/>
              </a:lnSpc>
              <a:buNone/>
              <a:tabLst/>
            </a:pPr>
            <a:r>
              <a:rPr lang="en-US" sz="2800" dirty="0" smtClean="0"/>
              <a:t>	1 </a:t>
            </a:r>
            <a:r>
              <a:rPr lang="en-US" sz="2800" dirty="0"/>
              <a:t>+ 1/2! + 1/3! + 1/4! + 1/5! + …</a:t>
            </a:r>
          </a:p>
          <a:p>
            <a:pPr marL="0" indent="0">
              <a:lnSpc>
                <a:spcPts val="3200"/>
              </a:lnSpc>
              <a:buNone/>
              <a:tabLst/>
            </a:pPr>
            <a:r>
              <a:rPr lang="en-US" sz="2800" dirty="0" smtClean="0"/>
              <a:t>	1 </a:t>
            </a:r>
            <a:r>
              <a:rPr lang="en-US" sz="2800" dirty="0"/>
              <a:t>+ 1/2 - 1/4 + 1/8 - 1/16 + … </a:t>
            </a:r>
          </a:p>
          <a:p>
            <a:pPr marL="444500" indent="-444500">
              <a:lnSpc>
                <a:spcPts val="3200"/>
              </a:lnSpc>
              <a:buFont typeface="+mj-lt"/>
              <a:buAutoNum type="arabicPeriod" startAt="17"/>
              <a:tabLst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199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Extension </a:t>
            </a:r>
            <a:r>
              <a:rPr lang="en-US" sz="3600" dirty="0"/>
              <a:t>Methods </a:t>
            </a:r>
            <a:r>
              <a:rPr lang="en-US" sz="3600" dirty="0" smtClean="0"/>
              <a:t>– Examples (2)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IncreaseWidth(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 IList&lt;int&gt; list, int amount)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list.Count; i++)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list[i] += amount;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List&lt;int&gt; ints = 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new List&lt;int&gt; { 1, 2, 3, 4, 5 };</a:t>
            </a:r>
          </a:p>
          <a:p>
            <a:pPr marL="14760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ints.IncreaseWidth(5); // 6, 7, 8, 9, 10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6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Extension Methods</a:t>
            </a:r>
            <a:endParaRPr lang="bg-BG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326479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3010" name="Picture 2" descr="http://www.ipadio.com/library-media/images/live_de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276600"/>
            <a:ext cx="5048250" cy="2019300"/>
          </a:xfrm>
          <a:prstGeom prst="roundRect">
            <a:avLst>
              <a:gd name="adj" fmla="val 47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2977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902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Anonymous Types</a:t>
            </a:r>
            <a:endParaRPr lang="bg-BG" dirty="0"/>
          </a:p>
        </p:txBody>
      </p:sp>
      <p:pic>
        <p:nvPicPr>
          <p:cNvPr id="21506" name="Picture 2" descr="http://dirtdiver.com/kansas/wp-content/uploads/2008/12/anonymou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0" y="647700"/>
            <a:ext cx="4000500" cy="4000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2181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2368</TotalTime>
  <Words>3949</Words>
  <Application>Microsoft Office PowerPoint</Application>
  <PresentationFormat>On-screen Show (4:3)</PresentationFormat>
  <Paragraphs>665</Paragraphs>
  <Slides>63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Telerik Academy</vt:lpstr>
      <vt:lpstr>Extension Methods, Lambda Expressions and LINQ</vt:lpstr>
      <vt:lpstr>Table of Contents</vt:lpstr>
      <vt:lpstr>Extension Methods</vt:lpstr>
      <vt:lpstr>Extension Methods</vt:lpstr>
      <vt:lpstr>Defining Extension Methods</vt:lpstr>
      <vt:lpstr>Extension Methods – Examples</vt:lpstr>
      <vt:lpstr>Extension Methods – Examples (2)</vt:lpstr>
      <vt:lpstr>Extension Methods</vt:lpstr>
      <vt:lpstr>Anonymous Types</vt:lpstr>
      <vt:lpstr>Anonymous Types</vt:lpstr>
      <vt:lpstr>Anonymous Types – Example</vt:lpstr>
      <vt:lpstr>Anonymous Types – Properties</vt:lpstr>
      <vt:lpstr>Arrays of Anonymous Types</vt:lpstr>
      <vt:lpstr>Anonymous Types</vt:lpstr>
      <vt:lpstr>Delegates in .NET Framework</vt:lpstr>
      <vt:lpstr>What are Delegates?</vt:lpstr>
      <vt:lpstr>What are Delegates? (2)</vt:lpstr>
      <vt:lpstr>Delegates – Example</vt:lpstr>
      <vt:lpstr>Simple Delegate</vt:lpstr>
      <vt:lpstr>Generic and Multicast Delegates</vt:lpstr>
      <vt:lpstr>Anonymous Methods</vt:lpstr>
      <vt:lpstr>Multicast Delegates – Example</vt:lpstr>
      <vt:lpstr>Predefined Delegates</vt:lpstr>
      <vt:lpstr>Multicast Generic Delegate</vt:lpstr>
      <vt:lpstr>Lambda Expressions</vt:lpstr>
      <vt:lpstr>Lambda Expressions</vt:lpstr>
      <vt:lpstr>Lambda Expressions – Examples</vt:lpstr>
      <vt:lpstr>Sorting with Lambda Expression</vt:lpstr>
      <vt:lpstr>Lambda Code Expressions</vt:lpstr>
      <vt:lpstr>Delegates Holding Lambda Functions</vt:lpstr>
      <vt:lpstr>Predicates</vt:lpstr>
      <vt:lpstr>Predicates – Example</vt:lpstr>
      <vt:lpstr>Lambda Expressions</vt:lpstr>
      <vt:lpstr>Action&lt;T&gt; and Func&lt;T&gt;</vt:lpstr>
      <vt:lpstr>Action&lt;T&gt; and Func&lt;T&gt;</vt:lpstr>
      <vt:lpstr>LINQ and Query Keywords</vt:lpstr>
      <vt:lpstr>LINQ Building Blocks (2)</vt:lpstr>
      <vt:lpstr>LINQ to *</vt:lpstr>
      <vt:lpstr>LINQ and Query Keywords</vt:lpstr>
      <vt:lpstr>Query Keywords – Examples</vt:lpstr>
      <vt:lpstr>Query Keywords – Examples (2)</vt:lpstr>
      <vt:lpstr>Query Keywords – Examples (3)</vt:lpstr>
      <vt:lpstr>Standard Query Operators – Example</vt:lpstr>
      <vt:lpstr>Counting the Occurrences of a Word in a String – Example</vt:lpstr>
      <vt:lpstr>Querying Arrays</vt:lpstr>
      <vt:lpstr>Querying Generic Lists</vt:lpstr>
      <vt:lpstr>Querying Strings</vt:lpstr>
      <vt:lpstr>Operations</vt:lpstr>
      <vt:lpstr>Operations</vt:lpstr>
      <vt:lpstr>Aggregation Methods</vt:lpstr>
      <vt:lpstr>Aggregation Methods – Examples</vt:lpstr>
      <vt:lpstr>LINQ Query Keywords</vt:lpstr>
      <vt:lpstr>Dynamic Type</vt:lpstr>
      <vt:lpstr>Dynamic Type</vt:lpstr>
      <vt:lpstr>Dynamic Type</vt:lpstr>
      <vt:lpstr>Extension Methods, Lambda Expressions and LINQ</vt:lpstr>
      <vt:lpstr>Exercises</vt:lpstr>
      <vt:lpstr>Exercises (2)</vt:lpstr>
      <vt:lpstr>Exercises (3)</vt:lpstr>
      <vt:lpstr>Exercises (4)</vt:lpstr>
      <vt:lpstr>Exercises (5)</vt:lpstr>
      <vt:lpstr>Exercises (6)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denis</cp:lastModifiedBy>
  <cp:revision>641</cp:revision>
  <dcterms:created xsi:type="dcterms:W3CDTF">2007-12-08T16:03:35Z</dcterms:created>
  <dcterms:modified xsi:type="dcterms:W3CDTF">2014-02-05T12:25:19Z</dcterms:modified>
  <cp:category>software engineering</cp:category>
</cp:coreProperties>
</file>