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1"/>
  </p:notesMasterIdLst>
  <p:handoutMasterIdLst>
    <p:handoutMasterId r:id="rId32"/>
  </p:handoutMasterIdLst>
  <p:sldIdLst>
    <p:sldId id="320" r:id="rId2"/>
    <p:sldId id="534" r:id="rId3"/>
    <p:sldId id="549" r:id="rId4"/>
    <p:sldId id="550" r:id="rId5"/>
    <p:sldId id="551" r:id="rId6"/>
    <p:sldId id="556" r:id="rId7"/>
    <p:sldId id="557" r:id="rId8"/>
    <p:sldId id="553" r:id="rId9"/>
    <p:sldId id="562" r:id="rId10"/>
    <p:sldId id="545" r:id="rId11"/>
    <p:sldId id="546" r:id="rId12"/>
    <p:sldId id="559" r:id="rId13"/>
    <p:sldId id="547" r:id="rId14"/>
    <p:sldId id="560" r:id="rId15"/>
    <p:sldId id="561" r:id="rId16"/>
    <p:sldId id="558" r:id="rId17"/>
    <p:sldId id="536" r:id="rId18"/>
    <p:sldId id="537" r:id="rId19"/>
    <p:sldId id="539" r:id="rId20"/>
    <p:sldId id="554" r:id="rId21"/>
    <p:sldId id="555" r:id="rId22"/>
    <p:sldId id="563" r:id="rId23"/>
    <p:sldId id="565" r:id="rId24"/>
    <p:sldId id="564" r:id="rId25"/>
    <p:sldId id="566" r:id="rId26"/>
    <p:sldId id="567" r:id="rId27"/>
    <p:sldId id="544" r:id="rId28"/>
    <p:sldId id="542" r:id="rId29"/>
    <p:sldId id="543" r:id="rId30"/>
  </p:sldIdLst>
  <p:sldSz cx="9144000" cy="6858000" type="screen4x3"/>
  <p:notesSz cx="6881813" cy="9296400"/>
  <p:custDataLst>
    <p:tags r:id="rId33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3300"/>
    <a:srgbClr val="9BCC00"/>
    <a:srgbClr val="9ED000"/>
    <a:srgbClr val="F4FCD8"/>
    <a:srgbClr val="E8FFC8"/>
    <a:srgbClr val="FAF7C8"/>
    <a:srgbClr val="FAF8C8"/>
    <a:srgbClr val="F5FFC2"/>
    <a:srgbClr val="EBFF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79" autoAdjust="0"/>
    <p:restoredTop sz="94468" autoAdjust="0"/>
  </p:normalViewPr>
  <p:slideViewPr>
    <p:cSldViewPr>
      <p:cViewPr varScale="1">
        <p:scale>
          <a:sx n="69" d="100"/>
          <a:sy n="69" d="100"/>
        </p:scale>
        <p:origin x="-128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4/15/2014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4/15/2014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776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7D17C0-77A7-41A6-8856-C39B72C6C7EC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671005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CE1440-394F-4B04-859F-FDC12F82B96E}" type="slidenum">
              <a:rPr lang="en-US"/>
              <a:pPr/>
              <a:t>28</a:t>
            </a:fld>
            <a:r>
              <a:rPr lang="en-US" dirty="0"/>
              <a:t>##</a:t>
            </a:r>
          </a:p>
        </p:txBody>
      </p:sp>
      <p:sp>
        <p:nvSpPr>
          <p:cNvPr id="427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43821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0233810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  <p:sldLayoutId id="2147483705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sharpfundamentals.telerik.com/" TargetMode="External"/><Relationship Id="rId5" Type="http://schemas.openxmlformats.org/officeDocument/2006/relationships/image" Target="../media/image5.png"/><Relationship Id="rId4" Type="http://schemas.openxmlformats.org/officeDocument/2006/relationships/hyperlink" Target="http://www.nakov.com/" TargetMode="External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://powercollections.codeplex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://en.wikipedia.org/wiki/Rope_(data_structure)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http://en.wikipedia.org/wiki/Binary_heap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Relationship Id="rId5" Type="http://schemas.microsoft.com/office/2007/relationships/hdphoto" Target="../media/hdphoto5.wdp"/><Relationship Id="rId4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tu.dk/research/c5/latest/ITU-TR-2006-76.pdf" TargetMode="External"/><Relationship Id="rId2" Type="http://schemas.openxmlformats.org/officeDocument/2006/relationships/hyperlink" Target="http://www.itu.dk/research/c5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microsoft.com/office/2007/relationships/hdphoto" Target="../media/hdphoto7.wdp"/><Relationship Id="rId13" Type="http://schemas.openxmlformats.org/officeDocument/2006/relationships/image" Target="../media/image35.png"/><Relationship Id="rId3" Type="http://schemas.openxmlformats.org/officeDocument/2006/relationships/image" Target="../media/image42.png"/><Relationship Id="rId7" Type="http://schemas.openxmlformats.org/officeDocument/2006/relationships/image" Target="../media/image44.png"/><Relationship Id="rId12" Type="http://schemas.openxmlformats.org/officeDocument/2006/relationships/image" Target="../media/image34.png"/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6.xml"/><Relationship Id="rId6" Type="http://schemas.microsoft.com/office/2007/relationships/hdphoto" Target="../media/hdphoto6.wdp"/><Relationship Id="rId11" Type="http://schemas.microsoft.com/office/2007/relationships/hdphoto" Target="../media/hdphoto8.wdp"/><Relationship Id="rId5" Type="http://schemas.openxmlformats.org/officeDocument/2006/relationships/image" Target="../media/image43.png"/><Relationship Id="rId15" Type="http://schemas.microsoft.com/office/2007/relationships/hdphoto" Target="../media/hdphoto5.wdp"/><Relationship Id="rId10" Type="http://schemas.openxmlformats.org/officeDocument/2006/relationships/image" Target="../media/image45.png"/><Relationship Id="rId4" Type="http://schemas.openxmlformats.org/officeDocument/2006/relationships/hyperlink" Target="http://csharpfundamentals.telerik.com/" TargetMode="External"/><Relationship Id="rId9" Type="http://schemas.openxmlformats.org/officeDocument/2006/relationships/image" Target="../media/image10.png"/><Relationship Id="rId14" Type="http://schemas.openxmlformats.org/officeDocument/2006/relationships/image" Target="../media/image36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47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49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4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19099" y="4572000"/>
            <a:ext cx="3853295" cy="533400"/>
          </a:xfrm>
        </p:spPr>
        <p:txBody>
          <a:bodyPr/>
          <a:lstStyle/>
          <a:p>
            <a:r>
              <a:rPr lang="en-US" dirty="0" smtClean="0"/>
              <a:t>Svetlin Nakov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5833646"/>
            <a:ext cx="3810000" cy="369332"/>
          </a:xfrm>
        </p:spPr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57200" y="6138446"/>
            <a:ext cx="3810000" cy="338554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academy.telerik.com</a:t>
            </a:r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31800" y="5029200"/>
            <a:ext cx="3838864" cy="461665"/>
          </a:xfrm>
        </p:spPr>
        <p:txBody>
          <a:bodyPr/>
          <a:lstStyle/>
          <a:p>
            <a:r>
              <a:rPr lang="en-US" dirty="0" smtClean="0"/>
              <a:t>Technical Trainer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457200" y="5405735"/>
            <a:ext cx="3810000" cy="369332"/>
          </a:xfrm>
        </p:spPr>
        <p:txBody>
          <a:bodyPr/>
          <a:lstStyle/>
          <a:p>
            <a:r>
              <a:rPr lang="en-US" sz="1800" dirty="0" smtClean="0">
                <a:hlinkClick r:id="rId4"/>
              </a:rPr>
              <a:t>www.nakov.com</a:t>
            </a:r>
            <a:endParaRPr lang="en-US" sz="1800" dirty="0"/>
          </a:p>
        </p:txBody>
      </p:sp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414227">
            <a:off x="1920272" y="561679"/>
            <a:ext cx="1476780" cy="1611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18">
            <a:hlinkClick r:id="rId6"/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39561" y="4930832"/>
            <a:ext cx="1227557" cy="1170374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2272448"/>
            <a:ext cx="8229600" cy="904202"/>
          </a:xfrm>
        </p:spPr>
        <p:txBody>
          <a:bodyPr/>
          <a:lstStyle/>
          <a:p>
            <a:r>
              <a:rPr lang="en-US" dirty="0" smtClean="0"/>
              <a:t>Advanced Data </a:t>
            </a:r>
            <a:r>
              <a:rPr lang="en-US" dirty="0"/>
              <a:t>Structures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433450" y="3317080"/>
            <a:ext cx="8229600" cy="569120"/>
          </a:xfrm>
        </p:spPr>
        <p:txBody>
          <a:bodyPr/>
          <a:lstStyle/>
          <a:p>
            <a:r>
              <a:rPr lang="en-US" dirty="0"/>
              <a:t>Wintellect Power Collections, 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dirty="0"/>
              <a:t> </a:t>
            </a:r>
            <a:r>
              <a:rPr lang="en-US" dirty="0" smtClean="0"/>
              <a:t>Collections</a:t>
            </a:r>
            <a:endParaRPr lang="en-US" dirty="0"/>
          </a:p>
        </p:txBody>
      </p:sp>
      <p:pic>
        <p:nvPicPr>
          <p:cNvPr id="2050" name="Picture 2" descr="http://upload.wikimedia.org/wikipedia/commons/thumb/a/a8/Btree.png/800px-Btree.png"/>
          <p:cNvPicPr>
            <a:picLocks noChangeAspect="1" noChangeArrowheads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67037" y="4660942"/>
            <a:ext cx="3116454" cy="1710154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38600" y="400129"/>
            <a:ext cx="4521142" cy="1566187"/>
          </a:xfrm>
          <a:prstGeom prst="rect">
            <a:avLst/>
          </a:prstGeom>
          <a:effectLst>
            <a:glow rad="50800">
              <a:schemeClr val="bg1">
                <a:lumMod val="50000"/>
                <a:lumOff val="50000"/>
                <a:alpha val="50000"/>
              </a:schemeClr>
            </a:glow>
            <a:softEdge rad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219199"/>
            <a:ext cx="7924800" cy="1447801"/>
          </a:xfrm>
        </p:spPr>
        <p:txBody>
          <a:bodyPr/>
          <a:lstStyle/>
          <a:p>
            <a:r>
              <a:rPr lang="en-US" dirty="0" smtClean="0"/>
              <a:t>Wintellect Power Collections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4993480"/>
            <a:ext cx="7924800" cy="950120"/>
          </a:xfrm>
        </p:spPr>
        <p:txBody>
          <a:bodyPr/>
          <a:lstStyle/>
          <a:p>
            <a:r>
              <a:rPr lang="en-US" dirty="0" smtClean="0"/>
              <a:t>Open Source C# Implementation of All Major Data Structures: Lists, Sets, Bags, Dictionaries, etc.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99" y="3094086"/>
            <a:ext cx="7772402" cy="1477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5169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Wintellect Power Collections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63600"/>
            <a:ext cx="8686800" cy="5791200"/>
          </a:xfrm>
        </p:spPr>
        <p:txBody>
          <a:bodyPr/>
          <a:lstStyle/>
          <a:p>
            <a:r>
              <a:rPr lang="en-US" sz="3000" dirty="0"/>
              <a:t>Wintellect Power </a:t>
            </a:r>
            <a:r>
              <a:rPr lang="en-US" sz="3000" dirty="0" smtClean="0"/>
              <a:t>Collections is powerful open-source data structure library</a:t>
            </a:r>
          </a:p>
          <a:p>
            <a:pPr lvl="1"/>
            <a:r>
              <a:rPr lang="en-US" sz="2800" dirty="0" smtClean="0"/>
              <a:t>Download: </a:t>
            </a:r>
            <a:r>
              <a:rPr lang="fr-FR" sz="2800" dirty="0" smtClean="0">
                <a:hlinkClick r:id="rId2"/>
              </a:rPr>
              <a:t>http</a:t>
            </a:r>
            <a:r>
              <a:rPr lang="fr-FR" sz="2800" dirty="0">
                <a:hlinkClick r:id="rId2"/>
              </a:rPr>
              <a:t>://</a:t>
            </a:r>
            <a:r>
              <a:rPr lang="fr-FR" sz="2800" dirty="0" smtClean="0">
                <a:hlinkClick r:id="rId2"/>
              </a:rPr>
              <a:t>powercollections.codeplex.com</a:t>
            </a:r>
            <a:endParaRPr lang="fr-FR" sz="2800" dirty="0" smtClean="0"/>
          </a:p>
          <a:p>
            <a:r>
              <a:rPr lang="fr-FR" sz="3000" dirty="0" smtClean="0"/>
              <a:t>Installing Power Collections in Visual Studio</a:t>
            </a:r>
          </a:p>
          <a:p>
            <a:pPr lvl="1"/>
            <a:r>
              <a:rPr lang="fr-FR" sz="2800" dirty="0" smtClean="0"/>
              <a:t>Use NuGet package manager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967480"/>
            <a:ext cx="3010678" cy="2458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224" y="3967480"/>
            <a:ext cx="4367176" cy="2458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1730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Collections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Bag&lt;T&gt;</a:t>
            </a:r>
          </a:p>
          <a:p>
            <a:pPr lvl="1"/>
            <a:r>
              <a:rPr lang="en-US" sz="2900" dirty="0" smtClean="0"/>
              <a:t>A bag (multi-set) based </a:t>
            </a:r>
            <a:r>
              <a:rPr lang="en-US" sz="2900" dirty="0"/>
              <a:t>on </a:t>
            </a:r>
            <a:r>
              <a:rPr lang="en-US" sz="2900" dirty="0" smtClean="0"/>
              <a:t>hash-table</a:t>
            </a:r>
          </a:p>
          <a:p>
            <a:pPr lvl="2"/>
            <a:r>
              <a:rPr lang="en-US" sz="2700" dirty="0" smtClean="0"/>
              <a:t>Unordered collection (with duplicates)</a:t>
            </a:r>
            <a:endParaRPr lang="en-US" sz="2700" dirty="0"/>
          </a:p>
          <a:p>
            <a:pPr lvl="1"/>
            <a:r>
              <a:rPr lang="en-US" sz="2900" dirty="0"/>
              <a:t>Add / Find / Remove work in time O(</a:t>
            </a:r>
            <a:r>
              <a:rPr lang="en-US" sz="2900" dirty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2900" dirty="0" smtClean="0"/>
              <a:t>)</a:t>
            </a:r>
          </a:p>
          <a:p>
            <a:pPr lvl="1"/>
            <a:r>
              <a:rPr lang="en-US" sz="29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2900" dirty="0" smtClean="0"/>
              <a:t> should provide </a:t>
            </a:r>
            <a:r>
              <a:rPr lang="en-US" sz="29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Equals()</a:t>
            </a:r>
            <a:r>
              <a:rPr lang="en-US" sz="2900" dirty="0" smtClean="0"/>
              <a:t> and </a:t>
            </a:r>
            <a:r>
              <a:rPr lang="en-US" sz="29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GetHashCode()</a:t>
            </a:r>
          </a:p>
          <a:p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OrderedBag&lt;T&gt;</a:t>
            </a:r>
          </a:p>
          <a:p>
            <a:pPr lvl="1"/>
            <a:r>
              <a:rPr lang="en-US" sz="2900" dirty="0" smtClean="0"/>
              <a:t>A </a:t>
            </a:r>
            <a:r>
              <a:rPr lang="en-US" sz="2900" dirty="0"/>
              <a:t>bag (multi-set) </a:t>
            </a:r>
            <a:r>
              <a:rPr lang="en-US" sz="2900" dirty="0" smtClean="0"/>
              <a:t>based </a:t>
            </a:r>
            <a:r>
              <a:rPr lang="en-US" sz="2900" dirty="0"/>
              <a:t>on balanced search </a:t>
            </a:r>
            <a:r>
              <a:rPr lang="en-US" sz="2900" dirty="0" smtClean="0"/>
              <a:t>tree</a:t>
            </a:r>
            <a:endParaRPr lang="en-US" sz="2900" dirty="0"/>
          </a:p>
          <a:p>
            <a:pPr lvl="1"/>
            <a:r>
              <a:rPr lang="en-US" sz="2900" dirty="0"/>
              <a:t>Add / Find / Remove work in time O(</a:t>
            </a:r>
            <a:r>
              <a:rPr lang="en-US" sz="2900" dirty="0">
                <a:latin typeface="Consolas" pitchFamily="49" charset="0"/>
                <a:cs typeface="Consolas" pitchFamily="49" charset="0"/>
              </a:rPr>
              <a:t>log(N</a:t>
            </a:r>
            <a:r>
              <a:rPr lang="en-US" sz="2900" dirty="0" smtClean="0">
                <a:latin typeface="Consolas" pitchFamily="49" charset="0"/>
                <a:cs typeface="Consolas" pitchFamily="49" charset="0"/>
              </a:rPr>
              <a:t>)</a:t>
            </a:r>
            <a:r>
              <a:rPr lang="en-US" sz="2900" dirty="0" smtClean="0"/>
              <a:t>)</a:t>
            </a:r>
            <a:endParaRPr lang="bg-BG" sz="2900" dirty="0" smtClean="0"/>
          </a:p>
          <a:p>
            <a:pPr lvl="1"/>
            <a:r>
              <a:rPr lang="en-US" sz="29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2900" dirty="0"/>
              <a:t> should </a:t>
            </a:r>
            <a:r>
              <a:rPr lang="en-US" sz="2900" dirty="0" smtClean="0"/>
              <a:t>implement </a:t>
            </a:r>
            <a:r>
              <a:rPr lang="en-US" sz="29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IComparable&lt;T&gt;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1026" name="Picture 2" descr="bag, doggy, green icon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7239" y="1295400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9083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Collections Classes</a:t>
            </a:r>
            <a:r>
              <a:rPr lang="en-US" dirty="0"/>
              <a:t>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68680"/>
            <a:ext cx="8686800" cy="5791200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Set&lt;T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lvl="1"/>
            <a:r>
              <a:rPr lang="en-US" dirty="0" smtClean="0"/>
              <a:t>A set based on hash-table (no duplicates)</a:t>
            </a:r>
          </a:p>
          <a:p>
            <a:pPr lvl="1"/>
            <a:r>
              <a:rPr lang="en-US" dirty="0" smtClean="0"/>
              <a:t>Add / Find / Remove work in time O(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Like .NET’s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HashSet&lt;T&gt;</a:t>
            </a:r>
          </a:p>
          <a:p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OrderedSet&lt;T&gt;</a:t>
            </a:r>
          </a:p>
          <a:p>
            <a:pPr lvl="1"/>
            <a:r>
              <a:rPr lang="en-US" dirty="0"/>
              <a:t>A set based on </a:t>
            </a:r>
            <a:r>
              <a:rPr lang="en-US" dirty="0" smtClean="0"/>
              <a:t>balanced search tree (red-black)</a:t>
            </a:r>
            <a:endParaRPr lang="en-US" dirty="0"/>
          </a:p>
          <a:p>
            <a:pPr lvl="1"/>
            <a:r>
              <a:rPr lang="en-US" dirty="0"/>
              <a:t>Add / Find / Remove work in time </a:t>
            </a:r>
            <a:r>
              <a:rPr lang="en-US" dirty="0" smtClean="0"/>
              <a:t>O(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log(N)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/>
              <a:t>Like .NET’s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SortedSet&lt;T&gt;</a:t>
            </a:r>
          </a:p>
          <a:p>
            <a:pPr lvl="1"/>
            <a:r>
              <a:rPr lang="en-US" dirty="0" smtClean="0"/>
              <a:t>Provides fast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.Range(from,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to)</a:t>
            </a:r>
            <a:r>
              <a:rPr lang="en-US" dirty="0" smtClean="0"/>
              <a:t> operation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2050" name="Picture 2" descr="3d, objects icon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667000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0895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Collections Classes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1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MultiDictionary&lt;TKey,</a:t>
            </a:r>
            <a:r>
              <a:rPr lang="en-US" sz="31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31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TValue&gt;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A dictionary (map) implemented by hash-table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Allows duplicates (configurable)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Add / Find / Remove work in time O(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dirty="0" smtClean="0"/>
              <a:t>)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Like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Dictionary&lt;TKey,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List&lt;TValue&gt;&gt;</a:t>
            </a:r>
          </a:p>
          <a:p>
            <a:pPr>
              <a:lnSpc>
                <a:spcPct val="100000"/>
              </a:lnSpc>
            </a:pPr>
            <a:r>
              <a:rPr lang="en-US" sz="31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OrderedDictionary&lt;TKey,</a:t>
            </a:r>
            <a:r>
              <a:rPr lang="en-US" sz="31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31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TValue&gt;</a:t>
            </a:r>
            <a:r>
              <a:rPr lang="en-US" sz="3100" dirty="0"/>
              <a:t> / </a:t>
            </a:r>
            <a:r>
              <a:rPr lang="en-US" sz="31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OrderedMultiDictionary&lt;TKey,</a:t>
            </a:r>
            <a:r>
              <a:rPr lang="en-US" sz="31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31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TValue&gt;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A dictionary </a:t>
            </a:r>
            <a:r>
              <a:rPr lang="en-US" sz="2800" dirty="0" smtClean="0"/>
              <a:t>based on balanced search tree</a:t>
            </a:r>
            <a:endParaRPr lang="en-US" sz="2800" dirty="0"/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Add </a:t>
            </a:r>
            <a:r>
              <a:rPr lang="en-US" sz="2800" dirty="0"/>
              <a:t>/ Find / Remove work in time </a:t>
            </a:r>
            <a:r>
              <a:rPr lang="en-US" sz="2800" dirty="0" smtClean="0"/>
              <a:t>O(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log(N)</a:t>
            </a:r>
            <a:r>
              <a:rPr lang="en-US" sz="2800" dirty="0" smtClean="0"/>
              <a:t>)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Provides fast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.Range(from,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to)</a:t>
            </a:r>
            <a:r>
              <a:rPr lang="en-US" sz="2800" dirty="0"/>
              <a:t> </a:t>
            </a:r>
            <a:r>
              <a:rPr lang="en-US" sz="2800" dirty="0" smtClean="0"/>
              <a:t>operation</a:t>
            </a:r>
            <a:endParaRPr lang="en-US" sz="2800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3074" name="Picture 2" descr="dictionary, mac icon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2209800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9083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Collections Classes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Deque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&lt;T&gt;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Double-ended queue (</a:t>
            </a:r>
            <a:r>
              <a:rPr lang="en-US" noProof="1" smtClean="0"/>
              <a:t>deque</a:t>
            </a:r>
            <a:r>
              <a:rPr lang="en-US" dirty="0" smtClean="0"/>
              <a:t>)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BigList&lt;T&gt;</a:t>
            </a:r>
          </a:p>
          <a:p>
            <a:pPr marL="574675" lvl="2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Editable sequence of indexed items</a:t>
            </a:r>
          </a:p>
          <a:p>
            <a:pPr marL="574675" lvl="2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Like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List&lt;T&gt;</a:t>
            </a:r>
            <a:r>
              <a:rPr lang="en-US" dirty="0" smtClean="0"/>
              <a:t> but provides</a:t>
            </a:r>
          </a:p>
          <a:p>
            <a:pPr marL="839787" lvl="3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Fast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Insert</a:t>
            </a:r>
            <a:r>
              <a:rPr lang="en-US" dirty="0" smtClean="0"/>
              <a:t> /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Delete</a:t>
            </a:r>
            <a:r>
              <a:rPr lang="en-US" dirty="0" smtClean="0"/>
              <a:t> operations (at any position)</a:t>
            </a:r>
          </a:p>
          <a:p>
            <a:pPr marL="839787" lvl="3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Fast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Copy</a:t>
            </a:r>
            <a:r>
              <a:rPr lang="en-US" dirty="0" smtClean="0"/>
              <a:t> /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Concat</a:t>
            </a:r>
            <a:r>
              <a:rPr lang="en-US" dirty="0" smtClean="0"/>
              <a:t> /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Sub-range</a:t>
            </a:r>
            <a:r>
              <a:rPr lang="en-US" dirty="0" smtClean="0"/>
              <a:t> operations</a:t>
            </a:r>
          </a:p>
          <a:p>
            <a:pPr marL="574675" lvl="2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/>
              <a:t>Implemented </a:t>
            </a:r>
            <a:r>
              <a:rPr lang="en-US" noProof="1" smtClean="0"/>
              <a:t>by the data structure "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Rope</a:t>
            </a:r>
            <a:r>
              <a:rPr lang="en-US" noProof="1" smtClean="0"/>
              <a:t>"</a:t>
            </a:r>
          </a:p>
          <a:p>
            <a:pPr marL="839787" lvl="3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/>
              <a:t>Special kind of balanced binary tree: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://en.wikipedia.org/wiki/Rope_(data_structure</a:t>
            </a:r>
            <a:r>
              <a:rPr lang="en-US" dirty="0" smtClean="0">
                <a:hlinkClick r:id="rId2"/>
              </a:rPr>
              <a:t>)</a:t>
            </a:r>
            <a:endParaRPr lang="en-US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5122" name="Picture 2" descr="draw, spiral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969417">
            <a:off x="7304972" y="1091050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File:Rope example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8545" y="2667000"/>
            <a:ext cx="1392055" cy="1156743"/>
          </a:xfrm>
          <a:prstGeom prst="roundRect">
            <a:avLst>
              <a:gd name="adj" fmla="val 3321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071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3164681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09600" y="1600200"/>
            <a:ext cx="7924800" cy="1447801"/>
          </a:xfrm>
        </p:spPr>
        <p:txBody>
          <a:bodyPr/>
          <a:lstStyle/>
          <a:p>
            <a:r>
              <a:rPr lang="en-US" dirty="0" smtClean="0"/>
              <a:t>Wintellect Power Collections</a:t>
            </a:r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114801"/>
            <a:ext cx="7772402" cy="1477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27194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Priority Queue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28600" y="81445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dirty="0" smtClean="0"/>
              <a:t>What </a:t>
            </a:r>
            <a:r>
              <a:rPr lang="en-US" dirty="0"/>
              <a:t>is </a:t>
            </a:r>
            <a:r>
              <a:rPr lang="en-US" dirty="0" smtClean="0"/>
              <a:t>a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priority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queue</a:t>
            </a:r>
            <a:r>
              <a:rPr lang="en-US" dirty="0"/>
              <a:t>"</a:t>
            </a:r>
            <a:r>
              <a:rPr lang="en-US" dirty="0" smtClean="0"/>
              <a:t>?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dirty="0"/>
              <a:t>Data </a:t>
            </a:r>
            <a:r>
              <a:rPr lang="en-US" dirty="0" smtClean="0"/>
              <a:t>structure to </a:t>
            </a:r>
            <a:r>
              <a:rPr lang="en-US" dirty="0"/>
              <a:t>efficiently support finding the item with the highest </a:t>
            </a:r>
            <a:r>
              <a:rPr lang="en-US" dirty="0" smtClean="0"/>
              <a:t>priority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dirty="0" smtClean="0"/>
              <a:t>Like a queue, but with priorities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dirty="0"/>
              <a:t> The basic operations</a:t>
            </a:r>
          </a:p>
          <a:p>
            <a:pPr lvl="2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Enqueue(T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element)</a:t>
            </a:r>
          </a:p>
          <a:p>
            <a:pPr lvl="2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Dequeue()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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T</a:t>
            </a:r>
            <a:endParaRPr lang="en-US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There is no build-in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priority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queue</a:t>
            </a:r>
            <a:r>
              <a:rPr lang="en-US" dirty="0" smtClean="0"/>
              <a:t> in .NET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dirty="0" smtClean="0"/>
              <a:t>See the data structure "</a:t>
            </a:r>
            <a:r>
              <a:rPr lang="en-US" dirty="0" smtClean="0">
                <a:hlinkClick r:id="rId2"/>
              </a:rPr>
              <a:t>binary heap</a:t>
            </a:r>
            <a:r>
              <a:rPr lang="en-US" dirty="0" smtClean="0"/>
              <a:t>"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dirty="0" smtClean="0"/>
              <a:t>Can be implemented also by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OrderedBag&lt;T&gt;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86400" y="2819400"/>
            <a:ext cx="2667000" cy="1815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3157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Priority Queue Implementation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09600" y="1003963"/>
            <a:ext cx="7924800" cy="5473037"/>
          </a:xfr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class PriorityQueue&lt;T&gt; where T : IComparable&lt;T&gt;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private OrderedBag&lt;T&gt; queue;</a:t>
            </a:r>
          </a:p>
          <a:p>
            <a:pPr marL="0" indent="0">
              <a:lnSpc>
                <a:spcPct val="95000"/>
              </a:lnSpc>
              <a:spcAft>
                <a:spcPct val="0"/>
              </a:spcAft>
              <a:buNone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public int Count </a:t>
            </a:r>
          </a:p>
          <a:p>
            <a:pPr marL="0" inden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{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get { return this.queue.Count; }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}</a:t>
            </a:r>
          </a:p>
          <a:p>
            <a:pPr marL="0" indent="0">
              <a:lnSpc>
                <a:spcPct val="95000"/>
              </a:lnSpc>
              <a:spcAft>
                <a:spcPct val="0"/>
              </a:spcAft>
              <a:buNone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public PriorityQueue()</a:t>
            </a:r>
          </a:p>
          <a:p>
            <a:pPr marL="0" inden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{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this.queue = new OrderedBag&lt;T&gt;();   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}</a:t>
            </a:r>
          </a:p>
          <a:p>
            <a:pPr marL="0" indent="0">
              <a:lnSpc>
                <a:spcPct val="95000"/>
              </a:lnSpc>
              <a:spcAft>
                <a:spcPct val="0"/>
              </a:spcAft>
              <a:buNone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public void Enqueue(T element)</a:t>
            </a:r>
          </a:p>
          <a:p>
            <a:pPr marL="0" inden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{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this.queue.Add(element);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}</a:t>
            </a:r>
          </a:p>
          <a:p>
            <a:pPr marL="0" indent="0">
              <a:lnSpc>
                <a:spcPct val="95000"/>
              </a:lnSpc>
              <a:spcAft>
                <a:spcPct val="0"/>
              </a:spcAft>
              <a:buNone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public T Dequeue()</a:t>
            </a:r>
          </a:p>
          <a:p>
            <a:pPr marL="0" inden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{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9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return </a:t>
            </a: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this.queue.RemoveFirst();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}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9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pic>
        <p:nvPicPr>
          <p:cNvPr id="6146" name="Picture 2" descr="http://4.bp.blogspot.com/-n2_J8TzKjJ4/Tm8-BPSzI9I/AAAAAAAAADs/0n92ZEwSBxY/s1600/queue+pic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7" t="7432" r="2461" b="3390"/>
          <a:stretch/>
        </p:blipFill>
        <p:spPr bwMode="auto">
          <a:xfrm>
            <a:off x="6096000" y="1600200"/>
            <a:ext cx="2057400" cy="1452282"/>
          </a:xfrm>
          <a:prstGeom prst="roundRect">
            <a:avLst>
              <a:gd name="adj" fmla="val 2766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465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524000"/>
            <a:ext cx="7924800" cy="685800"/>
          </a:xfrm>
        </p:spPr>
        <p:txBody>
          <a:bodyPr/>
          <a:lstStyle/>
          <a:p>
            <a:r>
              <a:rPr lang="en-US" dirty="0" smtClean="0"/>
              <a:t>Priority Queue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23264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24400" y="2971800"/>
            <a:ext cx="3657600" cy="3064476"/>
          </a:xfrm>
          <a:prstGeom prst="rect">
            <a:avLst/>
          </a:prstGeom>
          <a:noFill/>
          <a:ln>
            <a:noFill/>
          </a:ln>
          <a:effectLst>
            <a:glow rad="1397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5800" y="3224497"/>
            <a:ext cx="3657600" cy="2490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8022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Standard .NET </a:t>
            </a:r>
            <a:r>
              <a:rPr lang="en-US" dirty="0"/>
              <a:t>Data </a:t>
            </a:r>
            <a:r>
              <a:rPr lang="en-US" dirty="0" smtClean="0"/>
              <a:t>Structures</a:t>
            </a:r>
          </a:p>
          <a:p>
            <a:pPr marL="790576" lvl="1" indent="-442913">
              <a:lnSpc>
                <a:spcPct val="100000"/>
              </a:lnSpc>
            </a:pPr>
            <a:r>
              <a:rPr lang="en-US" dirty="0"/>
              <a:t>Special .NET Collections</a:t>
            </a:r>
          </a:p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Wintellect Power Collections</a:t>
            </a:r>
          </a:p>
          <a:p>
            <a:pPr marL="790576" lvl="1" indent="-442913">
              <a:lnSpc>
                <a:spcPct val="100000"/>
              </a:lnSpc>
            </a:pPr>
            <a:r>
              <a:rPr lang="en-US" dirty="0" smtClean="0"/>
              <a:t>Installation</a:t>
            </a:r>
          </a:p>
          <a:p>
            <a:pPr marL="790576" lvl="1" indent="-442913">
              <a:lnSpc>
                <a:spcPct val="100000"/>
              </a:lnSpc>
            </a:pPr>
            <a:r>
              <a:rPr lang="en-US" dirty="0" smtClean="0"/>
              <a:t>Power Collection Classes</a:t>
            </a:r>
          </a:p>
          <a:p>
            <a:pPr marL="790576" lvl="1" indent="-442913">
              <a:lnSpc>
                <a:spcPct val="100000"/>
              </a:lnSpc>
            </a:pPr>
            <a:r>
              <a:rPr lang="en-US" dirty="0"/>
              <a:t>Implementing Priority </a:t>
            </a:r>
            <a:r>
              <a:rPr lang="en-US" dirty="0" smtClean="0"/>
              <a:t>Queue</a:t>
            </a:r>
            <a:endParaRPr lang="en-US" dirty="0"/>
          </a:p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C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dirty="0" smtClean="0"/>
              <a:t> Collections</a:t>
            </a:r>
          </a:p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Other Advanced Data Structures</a:t>
            </a:r>
          </a:p>
          <a:p>
            <a:pPr lvl="1">
              <a:lnSpc>
                <a:spcPct val="95000"/>
              </a:lnSpc>
            </a:pPr>
            <a:r>
              <a:rPr lang="en-US" dirty="0"/>
              <a:t>Suffix </a:t>
            </a:r>
            <a:r>
              <a:rPr lang="en-US" dirty="0" smtClean="0"/>
              <a:t>trees, interval trees, ropes, </a:t>
            </a:r>
            <a:r>
              <a:rPr lang="en-US" noProof="1" smtClean="0"/>
              <a:t>tries</a:t>
            </a:r>
            <a:r>
              <a:rPr lang="en-US" dirty="0" smtClean="0"/>
              <a:t>, etc.</a:t>
            </a:r>
            <a:endParaRPr lang="en-US" dirty="0"/>
          </a:p>
        </p:txBody>
      </p:sp>
      <p:pic>
        <p:nvPicPr>
          <p:cNvPr id="76801" name="Picture 1" descr="C:\Trash\books-again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6627616" y="1295400"/>
            <a:ext cx="1906784" cy="3276600"/>
          </a:xfrm>
          <a:prstGeom prst="rect">
            <a:avLst/>
          </a:prstGeom>
          <a:noFill/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2410644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419599"/>
            <a:ext cx="7924800" cy="685800"/>
          </a:xfrm>
        </p:spPr>
        <p:txBody>
          <a:bodyPr/>
          <a:lstStyle/>
          <a:p>
            <a:r>
              <a:rPr lang="en-US" dirty="0" smtClean="0"/>
              <a:t>Advanced Data Structures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5257798"/>
            <a:ext cx="7924800" cy="602852"/>
          </a:xfrm>
        </p:spPr>
        <p:txBody>
          <a:bodyPr/>
          <a:lstStyle/>
          <a:p>
            <a:r>
              <a:rPr lang="en-US" dirty="0" smtClean="0"/>
              <a:t>Suffix Trees, Interval Trees, Tries, Ropes, Heaps, …</a:t>
            </a:r>
            <a:endParaRPr lang="en-US" dirty="0"/>
          </a:p>
        </p:txBody>
      </p:sp>
      <p:pic>
        <p:nvPicPr>
          <p:cNvPr id="7170" name="Picture 2" descr="File:Suffix tree BANANA.sv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1424049"/>
            <a:ext cx="2209800" cy="2343728"/>
          </a:xfrm>
          <a:prstGeom prst="rect">
            <a:avLst/>
          </a:prstGeom>
          <a:noFill/>
          <a:effectLst>
            <a:glow rad="63500">
              <a:schemeClr val="bg1">
                <a:lumMod val="50000"/>
                <a:lumOff val="50000"/>
                <a:alpha val="6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ttp://scvalex.github.io/articles/SegmentTree_data/sumTree1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532" y="1371600"/>
            <a:ext cx="2949863" cy="2343728"/>
          </a:xfrm>
          <a:prstGeom prst="rect">
            <a:avLst/>
          </a:prstGeom>
          <a:noFill/>
          <a:effectLst>
            <a:glow rad="63500">
              <a:schemeClr val="bg1">
                <a:lumMod val="50000"/>
                <a:lumOff val="50000"/>
                <a:alpha val="6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  <a14:imgEffect>
                      <a14:brightnessContrast brigh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33400" y="2057399"/>
            <a:ext cx="1614532" cy="1734128"/>
          </a:xfrm>
          <a:prstGeom prst="rect">
            <a:avLst/>
          </a:prstGeom>
          <a:noFill/>
          <a:effectLst>
            <a:glow rad="63500">
              <a:schemeClr val="bg1">
                <a:lumMod val="50000"/>
                <a:lumOff val="50000"/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5494444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Data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838200"/>
            <a:ext cx="8686800" cy="5791200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en-US" dirty="0"/>
              <a:t>Suffix </a:t>
            </a:r>
            <a:r>
              <a:rPr lang="en-US" dirty="0" smtClean="0"/>
              <a:t>tree (position tree)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Represents the suffixes of given string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Used to implement fast search in string</a:t>
            </a:r>
          </a:p>
          <a:p>
            <a:pPr>
              <a:lnSpc>
                <a:spcPct val="95000"/>
              </a:lnSpc>
            </a:pPr>
            <a:r>
              <a:rPr lang="en-US" noProof="1"/>
              <a:t>Trie (</a:t>
            </a:r>
            <a:r>
              <a:rPr lang="en-US" noProof="1" smtClean="0"/>
              <a:t>prefix </a:t>
            </a:r>
            <a:r>
              <a:rPr lang="en-US" noProof="1"/>
              <a:t>tree</a:t>
            </a:r>
            <a:r>
              <a:rPr lang="en-US" noProof="1" smtClean="0"/>
              <a:t>)</a:t>
            </a:r>
          </a:p>
          <a:p>
            <a:pPr lvl="1">
              <a:lnSpc>
                <a:spcPct val="95000"/>
              </a:lnSpc>
            </a:pPr>
            <a:r>
              <a:rPr lang="en-US" noProof="1" smtClean="0"/>
              <a:t>Special tree structure used for fast</a:t>
            </a:r>
            <a:br>
              <a:rPr lang="en-US" noProof="1" smtClean="0"/>
            </a:br>
            <a:r>
              <a:rPr lang="en-US" noProof="1" smtClean="0"/>
              <a:t>multi-pattern matching</a:t>
            </a:r>
          </a:p>
          <a:p>
            <a:pPr>
              <a:lnSpc>
                <a:spcPct val="95000"/>
              </a:lnSpc>
            </a:pPr>
            <a:r>
              <a:rPr lang="en-US" dirty="0"/>
              <a:t>Rope</a:t>
            </a:r>
          </a:p>
          <a:p>
            <a:pPr lvl="1">
              <a:lnSpc>
                <a:spcPct val="95000"/>
              </a:lnSpc>
            </a:pPr>
            <a:r>
              <a:rPr lang="en-US" noProof="1" smtClean="0"/>
              <a:t>Balanced tree structure for indexed</a:t>
            </a:r>
            <a:br>
              <a:rPr lang="en-US" noProof="1" smtClean="0"/>
            </a:br>
            <a:r>
              <a:rPr lang="en-US" noProof="1" smtClean="0"/>
              <a:t>items with fast inserts / delete</a:t>
            </a:r>
          </a:p>
          <a:p>
            <a:pPr lvl="1">
              <a:lnSpc>
                <a:spcPct val="95000"/>
              </a:lnSpc>
            </a:pPr>
            <a:r>
              <a:rPr lang="en-US" noProof="1" smtClean="0"/>
              <a:t>Allows fast string edit operations</a:t>
            </a:r>
            <a:endParaRPr lang="en-US" noProof="1"/>
          </a:p>
          <a:p>
            <a:pPr lvl="1">
              <a:lnSpc>
                <a:spcPct val="95000"/>
              </a:lnSpc>
            </a:pPr>
            <a:endParaRPr lang="en-US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pic>
        <p:nvPicPr>
          <p:cNvPr id="1026" name="Picture 2" descr="File:Suffix tree BANANA.sv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914400"/>
            <a:ext cx="1524000" cy="161636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1028" name="Picture 4" descr="File:Trie example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2819400"/>
            <a:ext cx="1905000" cy="178593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1030" name="Picture 6" descr="Search rop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4110" y="4991575"/>
            <a:ext cx="2001290" cy="137588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945789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Data </a:t>
            </a:r>
            <a:r>
              <a:rPr lang="en-US" dirty="0" smtClean="0"/>
              <a:t>Structures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685800"/>
            <a:ext cx="8686800" cy="5791200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en-US" dirty="0" smtClean="0"/>
              <a:t>Interval tree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Keeps intervals [a…b] in ordered balanced tree</a:t>
            </a:r>
          </a:p>
          <a:p>
            <a:pPr lvl="1">
              <a:lnSpc>
                <a:spcPct val="95000"/>
              </a:lnSpc>
            </a:pPr>
            <a:r>
              <a:rPr lang="en-US" dirty="0"/>
              <a:t>Allows to efficiently find all intervals that overlap with any given interval or </a:t>
            </a:r>
            <a:r>
              <a:rPr lang="en-US" dirty="0" smtClean="0"/>
              <a:t>point</a:t>
            </a:r>
          </a:p>
          <a:p>
            <a:pPr>
              <a:lnSpc>
                <a:spcPct val="95000"/>
              </a:lnSpc>
            </a:pPr>
            <a:r>
              <a:rPr lang="en-US" dirty="0" smtClean="0"/>
              <a:t>Binary heap, Fibonacci heap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Special tree-like data structures to</a:t>
            </a:r>
            <a:br>
              <a:rPr lang="en-US" dirty="0" smtClean="0"/>
            </a:br>
            <a:r>
              <a:rPr lang="en-US" dirty="0" smtClean="0"/>
              <a:t>efficiently implement a priority queue</a:t>
            </a:r>
          </a:p>
          <a:p>
            <a:pPr>
              <a:lnSpc>
                <a:spcPct val="95000"/>
              </a:lnSpc>
            </a:pPr>
            <a:r>
              <a:rPr lang="en-US" dirty="0"/>
              <a:t>Index trees</a:t>
            </a:r>
          </a:p>
          <a:p>
            <a:pPr lvl="1">
              <a:lnSpc>
                <a:spcPct val="95000"/>
              </a:lnSpc>
            </a:pPr>
            <a:r>
              <a:rPr lang="en-US" dirty="0"/>
              <a:t>Used to keep </a:t>
            </a:r>
            <a:r>
              <a:rPr lang="en-US" dirty="0" smtClean="0"/>
              <a:t>sorted indices of database records</a:t>
            </a:r>
            <a:endParaRPr lang="en-US" dirty="0"/>
          </a:p>
          <a:p>
            <a:pPr lvl="1">
              <a:lnSpc>
                <a:spcPct val="95000"/>
              </a:lnSpc>
            </a:pPr>
            <a:r>
              <a:rPr lang="en-US" dirty="0"/>
              <a:t>B-tree, B+ tree, </a:t>
            </a:r>
            <a:r>
              <a:rPr lang="en-US" dirty="0" smtClean="0"/>
              <a:t>T-tree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pic>
        <p:nvPicPr>
          <p:cNvPr id="2050" name="Picture 2" descr="File:Max-Heap.sv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9353" y="3124200"/>
            <a:ext cx="1752600" cy="129783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136751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918346"/>
            <a:ext cx="7924800" cy="685800"/>
          </a:xfrm>
        </p:spPr>
        <p:txBody>
          <a:bodyPr/>
          <a:lstStyle/>
          <a:p>
            <a:r>
              <a:rPr lang="en-US" dirty="0" smtClean="0"/>
              <a:t>C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dirty="0" smtClean="0"/>
              <a:t> Collections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1632846"/>
            <a:ext cx="7924800" cy="569120"/>
          </a:xfrm>
        </p:spPr>
        <p:txBody>
          <a:bodyPr/>
          <a:lstStyle/>
          <a:p>
            <a:r>
              <a:rPr lang="en-US" dirty="0" smtClean="0"/>
              <a:t>Open Source Generic </a:t>
            </a:r>
            <a:r>
              <a:rPr lang="en-US" dirty="0"/>
              <a:t>Collection </a:t>
            </a:r>
            <a:r>
              <a:rPr lang="en-US" dirty="0" smtClean="0"/>
              <a:t>Library for </a:t>
            </a:r>
            <a:r>
              <a:rPr lang="en-US" dirty="0"/>
              <a:t>C</a:t>
            </a:r>
            <a:r>
              <a:rPr lang="en-US" dirty="0" smtClean="0"/>
              <a:t>#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090" y="2438400"/>
            <a:ext cx="5805826" cy="4024932"/>
          </a:xfrm>
          <a:prstGeom prst="roundRect">
            <a:avLst>
              <a:gd name="adj" fmla="val 1194"/>
            </a:avLst>
          </a:prstGeom>
        </p:spPr>
      </p:pic>
    </p:spTree>
    <p:extLst>
      <p:ext uri="{BB962C8B-B14F-4D97-AF65-F5344CB8AC3E}">
        <p14:creationId xmlns:p14="http://schemas.microsoft.com/office/powerpoint/2010/main" val="1108069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dirty="0"/>
              <a:t> Collections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are "C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dirty="0" smtClean="0"/>
              <a:t> Collections"?</a:t>
            </a:r>
          </a:p>
          <a:p>
            <a:pPr lvl="1"/>
            <a:r>
              <a:rPr lang="en-US" dirty="0" smtClean="0"/>
              <a:t>C5 </a:t>
            </a:r>
            <a:r>
              <a:rPr lang="en-US" dirty="0"/>
              <a:t>Generic Collection </a:t>
            </a:r>
            <a:r>
              <a:rPr lang="en-US" dirty="0" smtClean="0"/>
              <a:t>Library for </a:t>
            </a:r>
            <a:r>
              <a:rPr lang="en-US" dirty="0"/>
              <a:t>C# and </a:t>
            </a:r>
            <a:r>
              <a:rPr lang="en-US" dirty="0" smtClean="0"/>
              <a:t>CLI</a:t>
            </a:r>
          </a:p>
          <a:p>
            <a:pPr lvl="1"/>
            <a:r>
              <a:rPr lang="en-US" dirty="0" smtClean="0"/>
              <a:t>Open-Source Data Structures Library for .NET</a:t>
            </a:r>
          </a:p>
          <a:p>
            <a:pPr lvl="1"/>
            <a:r>
              <a:rPr lang="en-US" dirty="0">
                <a:hlinkClick r:id="rId2"/>
              </a:rPr>
              <a:t>http://www.itu.dk/research/c5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Have </a:t>
            </a:r>
            <a:r>
              <a:rPr lang="en-US" dirty="0"/>
              <a:t>solid documentation (book) </a:t>
            </a:r>
            <a:r>
              <a:rPr lang="en-US" dirty="0" smtClean="0"/>
              <a:t>– </a:t>
            </a:r>
            <a:r>
              <a:rPr lang="en-US" dirty="0" smtClean="0">
                <a:hlinkClick r:id="rId3"/>
              </a:rPr>
              <a:t>http://www.</a:t>
            </a:r>
            <a:br>
              <a:rPr lang="en-US" dirty="0" smtClean="0">
                <a:hlinkClick r:id="rId3"/>
              </a:rPr>
            </a:br>
            <a:r>
              <a:rPr lang="en-US" dirty="0" smtClean="0">
                <a:hlinkClick r:id="rId3"/>
              </a:rPr>
              <a:t>itu.dk/research/c5/latest/ITU-TR-2006-76.pdf</a:t>
            </a:r>
            <a:endParaRPr lang="en-US" dirty="0" smtClean="0"/>
          </a:p>
          <a:p>
            <a:pPr lvl="1"/>
            <a:r>
              <a:rPr lang="en-US" dirty="0" smtClean="0"/>
              <a:t>The C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dirty="0" smtClean="0"/>
              <a:t> library defines its own interfaces like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IEnumerable&lt;T&gt;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IIndexed&lt;T&gt;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IIndexedSorted&lt;T&gt;</a:t>
            </a:r>
            <a:r>
              <a:rPr lang="en-US" dirty="0" smtClean="0"/>
              <a:t>, etc.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668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dirty="0" smtClean="0"/>
              <a:t> Collection Classes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270" y="990600"/>
            <a:ext cx="7977220" cy="5530268"/>
          </a:xfrm>
          <a:prstGeom prst="roundRect">
            <a:avLst>
              <a:gd name="adj" fmla="val 1194"/>
            </a:avLst>
          </a:prstGeom>
        </p:spPr>
      </p:pic>
    </p:spTree>
    <p:extLst>
      <p:ext uri="{BB962C8B-B14F-4D97-AF65-F5344CB8AC3E}">
        <p14:creationId xmlns:p14="http://schemas.microsoft.com/office/powerpoint/2010/main" val="1467377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dirty="0"/>
              <a:t> Collection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Classical collection </a:t>
            </a:r>
            <a:r>
              <a:rPr lang="en-US" dirty="0" smtClean="0"/>
              <a:t>classes</a:t>
            </a:r>
          </a:p>
          <a:p>
            <a:pPr lvl="1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ArrayList&lt;T&gt;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LinkedList&lt;T&gt;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CircularQueue&lt;T&gt;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HashSet&lt;T&gt;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TreeSet&lt;T&gt;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HashBag&lt;T&gt;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TreeBag&lt;T&gt;</a:t>
            </a:r>
          </a:p>
          <a:p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HashedArrayList&lt;T&gt;</a:t>
            </a:r>
          </a:p>
          <a:p>
            <a:pPr lvl="1"/>
            <a:r>
              <a:rPr lang="en-US" dirty="0" smtClean="0"/>
              <a:t>Combination of indexed list + hash-table</a:t>
            </a:r>
          </a:p>
          <a:p>
            <a:pPr lvl="1"/>
            <a:r>
              <a:rPr lang="en-US" dirty="0" smtClean="0"/>
              <a:t>Fast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Add</a:t>
            </a:r>
            <a:r>
              <a:rPr lang="en-US" dirty="0" smtClean="0"/>
              <a:t> /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Find</a:t>
            </a:r>
            <a:r>
              <a:rPr lang="en-US" dirty="0" smtClean="0"/>
              <a:t> /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indexer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O(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1</a:t>
            </a:r>
            <a:r>
              <a:rPr lang="en-US" dirty="0" smtClean="0">
                <a:sym typeface="Wingdings" panose="05000000000000000000" pitchFamily="2" charset="2"/>
              </a:rPr>
              <a:t>)</a:t>
            </a:r>
            <a:endParaRPr lang="en-US" dirty="0"/>
          </a:p>
          <a:p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IntervalHeap&lt;T&gt;</a:t>
            </a:r>
            <a:endParaRPr lang="en-US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 smtClean="0"/>
              <a:t>Efficient double-ended priority queue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4841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905000" y="152400"/>
            <a:ext cx="7086600" cy="914400"/>
          </a:xfrm>
        </p:spPr>
        <p:txBody>
          <a:bodyPr/>
          <a:lstStyle/>
          <a:p>
            <a:r>
              <a:rPr lang="en-US" dirty="0"/>
              <a:t>Advanced Data Structures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96000" y="6372100"/>
            <a:ext cx="2909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b="1" dirty="0" smtClean="0">
                <a:hlinkClick r:id="rId2"/>
              </a:rPr>
              <a:t>http://academy.telerik.com</a:t>
            </a:r>
            <a:endParaRPr lang="en-US" sz="1800" b="1" dirty="0"/>
          </a:p>
        </p:txBody>
      </p:sp>
      <p:pic>
        <p:nvPicPr>
          <p:cNvPr id="10242" name="Picture 2" descr="c, code, document, file, sharp icon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bg1">
                <a:lumMod val="50000"/>
                <a:lumOff val="5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278475">
            <a:off x="518586" y="3180790"/>
            <a:ext cx="1035522" cy="1035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hlinkClick r:id="rId4"/>
          </p:cNvPr>
          <p:cNvPicPr>
            <a:picLocks noChangeAspect="1"/>
          </p:cNvPicPr>
          <p:nvPr/>
        </p:nvPicPr>
        <p:blipFill>
          <a:blip r:embed="rId5" cstate="screen">
            <a:duotone>
              <a:prstClr val="black"/>
              <a:schemeClr val="bg1">
                <a:lumMod val="50000"/>
                <a:lumOff val="5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19343">
            <a:off x="2185153" y="1201191"/>
            <a:ext cx="1442937" cy="1375721"/>
          </a:xfrm>
          <a:prstGeom prst="rect">
            <a:avLst/>
          </a:prstGeom>
          <a:noFill/>
        </p:spPr>
      </p:pic>
      <p:pic>
        <p:nvPicPr>
          <p:cNvPr id="14" name="Picture 6"/>
          <p:cNvPicPr>
            <a:picLocks noChangeAspect="1" noChangeArrowheads="1"/>
          </p:cNvPicPr>
          <p:nvPr/>
        </p:nvPicPr>
        <p:blipFill>
          <a:blip r:embed="rId7" cstate="screen">
            <a:duotone>
              <a:prstClr val="black"/>
              <a:schemeClr val="bg1">
                <a:lumMod val="50000"/>
                <a:lumOff val="5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236232">
            <a:off x="6030374" y="4341562"/>
            <a:ext cx="2508529" cy="1490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9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1075613">
            <a:off x="358604" y="1430436"/>
            <a:ext cx="1393337" cy="8335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 cstate="screen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1336840">
            <a:off x="4125155" y="1387839"/>
            <a:ext cx="2462697" cy="1180867"/>
          </a:xfrm>
          <a:prstGeom prst="rect">
            <a:avLst/>
          </a:prstGeom>
        </p:spPr>
      </p:pic>
      <p:pic>
        <p:nvPicPr>
          <p:cNvPr id="12" name="Picture 2" descr="File:Suffix tree BANANA.svg"/>
          <p:cNvPicPr>
            <a:picLocks noChangeAspect="1" noChangeArrowheads="1"/>
          </p:cNvPicPr>
          <p:nvPr/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1258257"/>
            <a:ext cx="1600200" cy="1697182"/>
          </a:xfrm>
          <a:prstGeom prst="rect">
            <a:avLst/>
          </a:prstGeom>
          <a:noFill/>
          <a:effectLst>
            <a:glow rad="63500">
              <a:schemeClr val="bg1">
                <a:lumMod val="50000"/>
                <a:lumOff val="50000"/>
                <a:alpha val="6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http://scvalex.github.io/articles/SegmentTree_data/sumTree17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59652">
            <a:off x="756711" y="4307891"/>
            <a:ext cx="2483655" cy="1973316"/>
          </a:xfrm>
          <a:prstGeom prst="rect">
            <a:avLst/>
          </a:prstGeom>
          <a:noFill/>
          <a:effectLst>
            <a:glow rad="63500">
              <a:schemeClr val="bg1">
                <a:lumMod val="50000"/>
                <a:lumOff val="50000"/>
                <a:alpha val="6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saturation sat="0"/>
                    </a14:imgEffect>
                    <a14:imgEffect>
                      <a14:brightnessContrast brigh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62490" y="4427485"/>
            <a:ext cx="1614532" cy="1734128"/>
          </a:xfrm>
          <a:prstGeom prst="rect">
            <a:avLst/>
          </a:prstGeom>
          <a:noFill/>
          <a:effectLst>
            <a:glow rad="63500">
              <a:schemeClr val="bg1">
                <a:lumMod val="50000"/>
                <a:lumOff val="50000"/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43470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</a:t>
            </a:r>
            <a:endParaRPr lang="bg-BG"/>
          </a:p>
        </p:txBody>
      </p:sp>
      <p:sp>
        <p:nvSpPr>
          <p:cNvPr id="425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pPr marL="452438" indent="-452438">
              <a:lnSpc>
                <a:spcPts val="3600"/>
              </a:lnSpc>
              <a:buFontTx/>
              <a:buAutoNum type="arabicPeriod"/>
              <a:tabLst/>
            </a:pPr>
            <a:r>
              <a:rPr lang="en-US" sz="2800" dirty="0" smtClean="0"/>
              <a:t>Implement a class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PriorityQueue&lt;T&gt;</a:t>
            </a:r>
            <a:r>
              <a:rPr lang="en-US" sz="2800" dirty="0" smtClean="0"/>
              <a:t> based on the data structure "binary heap".</a:t>
            </a:r>
          </a:p>
          <a:p>
            <a:pPr marL="452438" indent="-452438">
              <a:lnSpc>
                <a:spcPts val="3600"/>
              </a:lnSpc>
              <a:buFontTx/>
              <a:buAutoNum type="arabicPeriod"/>
              <a:tabLst/>
            </a:pPr>
            <a:r>
              <a:rPr lang="en-US" sz="2800" dirty="0" smtClean="0"/>
              <a:t>Write a program to read a large collection of products (name + price) and efficiently find the first 20 products in the price range [a…b]. Test for 500 000 products and 10 000 price searches.</a:t>
            </a:r>
          </a:p>
          <a:p>
            <a:pPr marL="450850" indent="0">
              <a:lnSpc>
                <a:spcPts val="3600"/>
              </a:lnSpc>
              <a:buNone/>
              <a:tabLst/>
            </a:pPr>
            <a:r>
              <a:rPr lang="en-US" sz="2800" dirty="0" smtClean="0"/>
              <a:t>Hint: you may use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OrderedBag&lt;T&gt;</a:t>
            </a:r>
            <a:r>
              <a:rPr lang="en-US" sz="2800" dirty="0" smtClean="0"/>
              <a:t> and sub-ranges.</a:t>
            </a:r>
          </a:p>
          <a:p>
            <a:pPr marL="450850" indent="-450850">
              <a:lnSpc>
                <a:spcPts val="3600"/>
              </a:lnSpc>
              <a:buFont typeface="+mj-lt"/>
              <a:buAutoNum type="arabicPeriod" startAt="3"/>
              <a:tabLst/>
            </a:pPr>
            <a:r>
              <a:rPr lang="en-US" sz="2800" dirty="0" smtClean="0"/>
              <a:t>Write a program that finds a set of words (e.g. 1000 words) in a large text (e.g. 100 MB text file). Print how many times each word occurs in the text.</a:t>
            </a:r>
          </a:p>
          <a:p>
            <a:pPr marL="450850" indent="0">
              <a:lnSpc>
                <a:spcPts val="3600"/>
              </a:lnSpc>
              <a:buNone/>
              <a:tabLst/>
            </a:pPr>
            <a:r>
              <a:rPr lang="en-US" sz="2800" dirty="0" smtClean="0"/>
              <a:t>Hint: you may find a C# </a:t>
            </a:r>
            <a:r>
              <a:rPr lang="en-US" sz="2800" dirty="0" err="1" smtClean="0"/>
              <a:t>trie</a:t>
            </a:r>
            <a:r>
              <a:rPr lang="en-US" sz="2800" dirty="0" smtClean="0"/>
              <a:t> in Internet.</a:t>
            </a: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16978130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smtClean="0"/>
              <a:t>C# Programming </a:t>
            </a:r>
            <a:r>
              <a:rPr lang="en-US" dirty="0" smtClean="0"/>
              <a:t>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555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038600"/>
            <a:ext cx="7924800" cy="1524001"/>
          </a:xfrm>
        </p:spPr>
        <p:txBody>
          <a:bodyPr/>
          <a:lstStyle/>
          <a:p>
            <a:r>
              <a:rPr lang="en-US" dirty="0" smtClean="0"/>
              <a:t>Standard .NET</a:t>
            </a:r>
            <a:br>
              <a:rPr lang="en-US" dirty="0" smtClean="0"/>
            </a:br>
            <a:r>
              <a:rPr lang="en-US" dirty="0" smtClean="0"/>
              <a:t>Data Structures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5679280"/>
            <a:ext cx="7924800" cy="569120"/>
          </a:xfrm>
        </p:spPr>
        <p:txBody>
          <a:bodyPr/>
          <a:lstStyle/>
          <a:p>
            <a:r>
              <a:rPr lang="en-US" dirty="0" smtClean="0"/>
              <a:t>Built-In .NET Data Structure Implementations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1075613">
            <a:off x="641032" y="1907516"/>
            <a:ext cx="3023536" cy="180885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96218">
            <a:off x="5997452" y="349336"/>
            <a:ext cx="2428450" cy="1201644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1336840">
            <a:off x="2615506" y="336165"/>
            <a:ext cx="2979448" cy="1428650"/>
          </a:xfrm>
          <a:prstGeom prst="rect">
            <a:avLst/>
          </a:prstGeom>
        </p:spPr>
      </p:pic>
      <p:pic>
        <p:nvPicPr>
          <p:cNvPr id="30" name="Picture 3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422214">
            <a:off x="4343968" y="1946361"/>
            <a:ext cx="3931508" cy="1717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5286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.NET Data Structures</a:t>
            </a:r>
            <a:endParaRPr lang="en-US" dirty="0"/>
          </a:p>
        </p:txBody>
      </p:sp>
      <p:sp>
        <p:nvSpPr>
          <p:cNvPr id="66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669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Linear structures</a:t>
            </a:r>
          </a:p>
          <a:p>
            <a:pPr marL="696913" lvl="1" indent="-239713">
              <a:lnSpc>
                <a:spcPct val="100000"/>
              </a:lnSpc>
            </a:pPr>
            <a:r>
              <a:rPr lang="en-US" dirty="0"/>
              <a:t>Lists: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List&lt;T&gt;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LinkedList&lt;T&gt;</a:t>
            </a:r>
          </a:p>
          <a:p>
            <a:pPr marL="696913" lvl="1" indent="-239713">
              <a:lnSpc>
                <a:spcPct val="100000"/>
              </a:lnSpc>
            </a:pPr>
            <a:r>
              <a:rPr lang="en-US" dirty="0" smtClean="0"/>
              <a:t>Stacks</a:t>
            </a:r>
            <a:r>
              <a:rPr lang="en-US" dirty="0"/>
              <a:t>: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Stack&lt;T&gt;</a:t>
            </a:r>
          </a:p>
          <a:p>
            <a:pPr marL="696913" lvl="1" indent="-239713">
              <a:lnSpc>
                <a:spcPct val="100000"/>
              </a:lnSpc>
            </a:pPr>
            <a:r>
              <a:rPr lang="en-US" dirty="0" smtClean="0"/>
              <a:t>Queues</a:t>
            </a:r>
            <a:r>
              <a:rPr lang="en-US" dirty="0"/>
              <a:t>: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Queue&lt;T&gt;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Dictionaries </a:t>
            </a:r>
            <a:r>
              <a:rPr lang="en-US" dirty="0"/>
              <a:t>(maps</a:t>
            </a:r>
            <a:r>
              <a:rPr lang="en-US" dirty="0" smtClean="0"/>
              <a:t>)</a:t>
            </a:r>
            <a:endParaRPr lang="en-US" dirty="0"/>
          </a:p>
          <a:p>
            <a:pPr marL="696913" lvl="1" indent="-239713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Dictionary&lt;K,V&gt;</a:t>
            </a:r>
            <a:r>
              <a:rPr lang="en-US" dirty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SortedDictionary&lt;K,V&gt;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No standard multi-dictionary .NET class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Balanced </a:t>
            </a:r>
            <a:r>
              <a:rPr lang="en-US" dirty="0"/>
              <a:t>search tree structures</a:t>
            </a:r>
          </a:p>
          <a:p>
            <a:pPr lvl="1">
              <a:lnSpc>
                <a:spcPct val="10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SortedSet&lt;T&gt;</a:t>
            </a:r>
            <a:r>
              <a:rPr lang="en-US" dirty="0"/>
              <a:t>,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SortedDictionary&lt;K,V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dirty="0"/>
          </a:p>
        </p:txBody>
      </p:sp>
      <p:pic>
        <p:nvPicPr>
          <p:cNvPr id="4098" name="Picture 2" descr="list, taskbar icon"/>
          <p:cNvPicPr>
            <a:picLocks noChangeAspect="1" noChangeArrowheads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34059" y="1324099"/>
            <a:ext cx="1252741" cy="963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1370773">
            <a:off x="7446427" y="5201971"/>
            <a:ext cx="1169099" cy="715149"/>
          </a:xfrm>
          <a:prstGeom prst="rect">
            <a:avLst/>
          </a:prstGeom>
        </p:spPr>
      </p:pic>
      <p:pic>
        <p:nvPicPr>
          <p:cNvPr id="4100" name="Picture 4" descr="book, dictionary, learn, read, school icon"/>
          <p:cNvPicPr>
            <a:picLocks noChangeAspect="1" noChangeArrowheads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31034" y="2619500"/>
            <a:ext cx="1227065" cy="1227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97681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Data </a:t>
            </a:r>
            <a:r>
              <a:rPr lang="en-US" dirty="0" smtClean="0"/>
              <a:t>Structures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en-US" dirty="0" smtClean="0"/>
              <a:t>Sets and bags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Sets –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HashSet&lt;T&gt;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SortedSet&lt;T&gt;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Bag – no standard .NET class</a:t>
            </a:r>
          </a:p>
          <a:p>
            <a:pPr>
              <a:lnSpc>
                <a:spcPct val="95000"/>
              </a:lnSpc>
            </a:pPr>
            <a:r>
              <a:rPr lang="en-US" dirty="0" smtClean="0"/>
              <a:t>Ordered sets, bags and dictionaries</a:t>
            </a:r>
          </a:p>
          <a:p>
            <a:pPr>
              <a:lnSpc>
                <a:spcPct val="95000"/>
              </a:lnSpc>
            </a:pPr>
            <a:r>
              <a:rPr lang="en-US" dirty="0" smtClean="0"/>
              <a:t>Priority queues / heaps </a:t>
            </a:r>
            <a:r>
              <a:rPr lang="en-US" dirty="0" smtClean="0">
                <a:sym typeface="Wingdings" panose="05000000000000000000" pitchFamily="2" charset="2"/>
              </a:rPr>
              <a:t> no</a:t>
            </a:r>
            <a:endParaRPr lang="en-US" dirty="0" smtClean="0"/>
          </a:p>
          <a:p>
            <a:pPr>
              <a:lnSpc>
                <a:spcPct val="95000"/>
              </a:lnSpc>
            </a:pPr>
            <a:r>
              <a:rPr lang="en-US" dirty="0" smtClean="0"/>
              <a:t>Special tree structures </a:t>
            </a:r>
            <a:r>
              <a:rPr lang="en-US" dirty="0" smtClean="0">
                <a:sym typeface="Wingdings" panose="05000000000000000000" pitchFamily="2" charset="2"/>
              </a:rPr>
              <a:t> no</a:t>
            </a:r>
            <a:endParaRPr lang="en-US" dirty="0" smtClean="0"/>
          </a:p>
          <a:p>
            <a:pPr lvl="1">
              <a:lnSpc>
                <a:spcPct val="95000"/>
              </a:lnSpc>
            </a:pPr>
            <a:r>
              <a:rPr lang="en-US" dirty="0" smtClean="0"/>
              <a:t>Suffix tree, interval tree, index tree, </a:t>
            </a:r>
            <a:r>
              <a:rPr lang="en-US" noProof="1" smtClean="0"/>
              <a:t>trie</a:t>
            </a:r>
          </a:p>
          <a:p>
            <a:pPr>
              <a:lnSpc>
                <a:spcPct val="95000"/>
              </a:lnSpc>
            </a:pPr>
            <a:r>
              <a:rPr lang="en-US" dirty="0" smtClean="0"/>
              <a:t>Graphs </a:t>
            </a:r>
            <a:r>
              <a:rPr lang="en-US" dirty="0" smtClean="0">
                <a:sym typeface="Wingdings" panose="05000000000000000000" pitchFamily="2" charset="2"/>
              </a:rPr>
              <a:t> no</a:t>
            </a:r>
            <a:endParaRPr lang="en-US" dirty="0" smtClean="0"/>
          </a:p>
          <a:p>
            <a:pPr lvl="1">
              <a:lnSpc>
                <a:spcPct val="95000"/>
              </a:lnSpc>
            </a:pPr>
            <a:r>
              <a:rPr lang="en-US" dirty="0" smtClean="0"/>
              <a:t>Directed / undirected, weighted /</a:t>
            </a:r>
            <a:br>
              <a:rPr lang="en-US" dirty="0" smtClean="0"/>
            </a:br>
            <a:r>
              <a:rPr lang="en-US" dirty="0" smtClean="0"/>
              <a:t>un-weighted, connected/ non-connected, 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5122" name="Picture 2" descr="binary, department, organization chart, tree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57900" y="2590800"/>
            <a:ext cx="1752600" cy="175260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add, bag, basket, buy, cart, ecommerce, magazine, shipping, shop, shopping, shopping cart, webshop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34300" y="1241465"/>
            <a:ext cx="869868" cy="869869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31488" y="5157850"/>
            <a:ext cx="1555362" cy="856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58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</a:t>
            </a:r>
            <a:r>
              <a:rPr lang="en-US" dirty="0"/>
              <a:t>NET </a:t>
            </a:r>
            <a:r>
              <a:rPr lang="en-US" dirty="0" smtClean="0"/>
              <a:t>Generic Collections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909" r="-1"/>
          <a:stretch/>
        </p:blipFill>
        <p:spPr>
          <a:xfrm>
            <a:off x="1009650" y="1045746"/>
            <a:ext cx="7067550" cy="5359030"/>
          </a:xfrm>
          <a:prstGeom prst="roundRect">
            <a:avLst>
              <a:gd name="adj" fmla="val 582"/>
            </a:avLst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223830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</a:t>
            </a:r>
            <a:r>
              <a:rPr lang="en-US" dirty="0" smtClean="0"/>
              <a:t>Untyped </a:t>
            </a:r>
            <a:r>
              <a:rPr lang="en-US" dirty="0"/>
              <a:t>Collections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708" r="-1056"/>
          <a:stretch/>
        </p:blipFill>
        <p:spPr>
          <a:xfrm>
            <a:off x="1128156" y="1066802"/>
            <a:ext cx="6911439" cy="5333998"/>
          </a:xfrm>
          <a:prstGeom prst="roundRect">
            <a:avLst>
              <a:gd name="adj" fmla="val 582"/>
            </a:avLst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1061254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.NET Collections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Collection&lt;T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bg-BG" sz="3000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95000"/>
              </a:lnSpc>
            </a:pPr>
            <a:r>
              <a:rPr lang="en-US" sz="2800" dirty="0" smtClean="0"/>
              <a:t>Inheritable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IList&lt;T&gt;</a:t>
            </a:r>
            <a:r>
              <a:rPr lang="en-US" sz="2800" dirty="0" smtClean="0"/>
              <a:t>, virtual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Add()</a:t>
            </a:r>
            <a:r>
              <a:rPr lang="en-US" sz="2800" dirty="0" smtClean="0"/>
              <a:t> /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Remove()</a:t>
            </a:r>
          </a:p>
          <a:p>
            <a:pPr>
              <a:lnSpc>
                <a:spcPct val="95000"/>
              </a:lnSpc>
            </a:pP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ObservableCollection&lt;T&gt;</a:t>
            </a:r>
            <a:endParaRPr lang="bg-BG" sz="3000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95000"/>
              </a:lnSpc>
            </a:pPr>
            <a:r>
              <a:rPr lang="en-US" sz="2800" dirty="0" smtClean="0"/>
              <a:t>Event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CollectionChanged</a:t>
            </a:r>
            <a:endParaRPr lang="en-US" sz="2800" dirty="0"/>
          </a:p>
          <a:p>
            <a:pPr>
              <a:lnSpc>
                <a:spcPct val="95000"/>
              </a:lnSpc>
            </a:pP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IReadOnlyCollection&lt;T&gt;</a:t>
            </a:r>
          </a:p>
          <a:p>
            <a:pPr marL="574675" lvl="2" indent="-282575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2600" dirty="0" smtClean="0"/>
              <a:t>Supports only </a:t>
            </a: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en-US" sz="2600" dirty="0" smtClean="0"/>
              <a:t> and </a:t>
            </a: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GetEnumerator()</a:t>
            </a:r>
            <a:endParaRPr lang="en-US" sz="3000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5000"/>
              </a:lnSpc>
            </a:pP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IReadOnlyList&lt;T&gt;</a:t>
            </a:r>
          </a:p>
          <a:p>
            <a:pPr lvl="1">
              <a:lnSpc>
                <a:spcPct val="95000"/>
              </a:lnSpc>
            </a:pPr>
            <a:r>
              <a:rPr lang="en-US" sz="2600" dirty="0"/>
              <a:t>Supports only </a:t>
            </a: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en-US" sz="2600" dirty="0" smtClean="0"/>
              <a:t>,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  <a:r>
              <a:rPr lang="en-US" sz="2600" dirty="0" smtClean="0"/>
              <a:t> and </a:t>
            </a:r>
            <a:r>
              <a:rPr lang="en-US" sz="26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GetEnumerator</a:t>
            </a: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>
              <a:lnSpc>
                <a:spcPct val="95000"/>
              </a:lnSpc>
            </a:pPr>
            <a:r>
              <a:rPr lang="en-US" sz="3000" noProof="1">
                <a:solidFill>
                  <a:schemeClr val="tx1">
                    <a:lumMod val="40000"/>
                    <a:lumOff val="60000"/>
                  </a:schemeClr>
                </a:solidFill>
              </a:rPr>
              <a:t>Concurrent </a:t>
            </a:r>
            <a:r>
              <a:rPr lang="en-US" sz="3000" noProof="1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collections (thread-safe)</a:t>
            </a:r>
          </a:p>
          <a:p>
            <a:pPr lvl="1">
              <a:lnSpc>
                <a:spcPct val="95000"/>
              </a:lnSpc>
            </a:pP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BlockingCollection&lt;T&gt;</a:t>
            </a:r>
            <a:r>
              <a:rPr lang="en-US" sz="2800" dirty="0" smtClean="0"/>
              <a:t>,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ConcurrentBag&lt;T&gt;</a:t>
            </a:r>
            <a:r>
              <a:rPr lang="en-US" sz="2800" dirty="0" smtClean="0"/>
              <a:t>, 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  <a:endParaRPr lang="en-US" sz="2800" dirty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736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419601"/>
            <a:ext cx="7924800" cy="685800"/>
          </a:xfrm>
        </p:spPr>
        <p:txBody>
          <a:bodyPr/>
          <a:lstStyle/>
          <a:p>
            <a:r>
              <a:rPr lang="en-US" dirty="0" smtClean="0"/>
              <a:t>Special .NET Collections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52220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104" name="Picture 8" descr="kmultiple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013364"/>
            <a:ext cx="1981200" cy="1981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kmultiple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7979" y="1556164"/>
            <a:ext cx="1981200" cy="1981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kmultiple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5358" y="1213261"/>
            <a:ext cx="1981200" cy="1981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kmultiple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2057396"/>
            <a:ext cx="1981200" cy="1981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 descr="kmultiple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708564"/>
            <a:ext cx="1981200" cy="1981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669243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2857</TotalTime>
  <Words>1099</Words>
  <Application>Microsoft Office PowerPoint</Application>
  <PresentationFormat>On-screen Show (4:3)</PresentationFormat>
  <Paragraphs>213</Paragraphs>
  <Slides>29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Telerik Academy</vt:lpstr>
      <vt:lpstr>Advanced Data Structures</vt:lpstr>
      <vt:lpstr>Table of Contents</vt:lpstr>
      <vt:lpstr>Standard .NET Data Structures</vt:lpstr>
      <vt:lpstr>.NET Data Structures</vt:lpstr>
      <vt:lpstr>.NET Data Structures (2)</vt:lpstr>
      <vt:lpstr>.NET Generic Collections</vt:lpstr>
      <vt:lpstr>.NET Untyped Collections</vt:lpstr>
      <vt:lpstr>Special .NET Collections</vt:lpstr>
      <vt:lpstr>Special .NET Collections</vt:lpstr>
      <vt:lpstr>Wintellect Power Collections</vt:lpstr>
      <vt:lpstr>Wintellect Power Collections</vt:lpstr>
      <vt:lpstr>Power Collections Classes</vt:lpstr>
      <vt:lpstr>Power Collections Classes (2)</vt:lpstr>
      <vt:lpstr>Power Collections Classes (3)</vt:lpstr>
      <vt:lpstr>Power Collections Classes (4)</vt:lpstr>
      <vt:lpstr>Wintellect Power Collections</vt:lpstr>
      <vt:lpstr>Priority Queue</vt:lpstr>
      <vt:lpstr>Priority Queue Implementation</vt:lpstr>
      <vt:lpstr>Priority Queue</vt:lpstr>
      <vt:lpstr>Advanced Data Structures</vt:lpstr>
      <vt:lpstr>Advanced Data Structures</vt:lpstr>
      <vt:lpstr>Advanced Data Structures (2)</vt:lpstr>
      <vt:lpstr>C5 Collections</vt:lpstr>
      <vt:lpstr>C5 Collections</vt:lpstr>
      <vt:lpstr>C5 Collection Classes</vt:lpstr>
      <vt:lpstr>C5 Collection Classes</vt:lpstr>
      <vt:lpstr>Advanced Data Structures</vt:lpstr>
      <vt:lpstr>Exercises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Data Structures</dc:title>
  <dc:subject>Telerik Software Academy</dc:subject>
  <dc:creator>Svetlin Nakov</dc:creator>
  <cp:keywords>data structures, algorithms, programming, C#, course, telerik software academy, free courses for developers, hash-table, set, dictionary, map</cp:keywords>
  <cp:lastModifiedBy>denis</cp:lastModifiedBy>
  <cp:revision>1081</cp:revision>
  <dcterms:created xsi:type="dcterms:W3CDTF">2007-12-08T16:03:35Z</dcterms:created>
  <dcterms:modified xsi:type="dcterms:W3CDTF">2014-04-15T11:38:16Z</dcterms:modified>
  <cp:category>computer science, computer programming, software engineering</cp:category>
</cp:coreProperties>
</file>