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541" r:id="rId2"/>
    <p:sldId id="543" r:id="rId3"/>
    <p:sldId id="545" r:id="rId4"/>
    <p:sldId id="547" r:id="rId5"/>
    <p:sldId id="549" r:id="rId6"/>
    <p:sldId id="551" r:id="rId7"/>
    <p:sldId id="553" r:id="rId8"/>
    <p:sldId id="555" r:id="rId9"/>
    <p:sldId id="559" r:id="rId10"/>
    <p:sldId id="561" r:id="rId11"/>
    <p:sldId id="563" r:id="rId12"/>
    <p:sldId id="565" r:id="rId13"/>
    <p:sldId id="567" r:id="rId14"/>
    <p:sldId id="569" r:id="rId15"/>
    <p:sldId id="571" r:id="rId16"/>
    <p:sldId id="573" r:id="rId17"/>
    <p:sldId id="575" r:id="rId18"/>
    <p:sldId id="577" r:id="rId19"/>
    <p:sldId id="579" r:id="rId20"/>
    <p:sldId id="581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45" autoAdjust="0"/>
    <p:restoredTop sz="94507" autoAdjust="0"/>
  </p:normalViewPr>
  <p:slideViewPr>
    <p:cSldViewPr>
      <p:cViewPr>
        <p:scale>
          <a:sx n="50" d="100"/>
          <a:sy n="50" d="100"/>
        </p:scale>
        <p:origin x="6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22T14:27:02.854" idx="2">
    <p:pos x="5418" y="3012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600" dirty="0" smtClean="0">
                <a:effectLst/>
              </a:rPr>
              <a:t>What  does the Motherboards Southbridge do ?</a:t>
            </a:r>
            <a:endParaRPr lang="en-US" sz="26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Handles </a:t>
            </a:r>
            <a:r>
              <a:rPr lang="en-US" sz="2600" dirty="0"/>
              <a:t>all of a computer's I/O functions</a:t>
            </a:r>
            <a:r>
              <a:rPr lang="en-US" sz="2600" dirty="0" smtClean="0"/>
              <a:t>, </a:t>
            </a:r>
            <a:r>
              <a:rPr lang="en-US" sz="2600" dirty="0"/>
              <a:t>the interrupt controller and the IDE channels</a:t>
            </a:r>
            <a:r>
              <a:rPr lang="en-US" sz="2600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Handles </a:t>
            </a:r>
            <a:r>
              <a:rPr lang="en-US" sz="2600" dirty="0"/>
              <a:t>communications among the CPU, in some cases RAM, and PCI Express (or AGP) video </a:t>
            </a:r>
            <a:r>
              <a:rPr lang="en-US" sz="2600" dirty="0" smtClean="0"/>
              <a:t>cards.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Supports </a:t>
            </a:r>
            <a:r>
              <a:rPr lang="en-US" sz="2600" dirty="0"/>
              <a:t>the functions found on a </a:t>
            </a:r>
            <a:r>
              <a:rPr lang="en-US" sz="2600" dirty="0" smtClean="0"/>
              <a:t>processor, </a:t>
            </a:r>
            <a:r>
              <a:rPr lang="en-US" sz="2600" dirty="0"/>
              <a:t>but in a </a:t>
            </a:r>
            <a:r>
              <a:rPr lang="en-US" sz="2600" dirty="0" smtClean="0"/>
              <a:t>standardized format.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600" dirty="0" smtClean="0"/>
              <a:t>Serves </a:t>
            </a:r>
            <a:r>
              <a:rPr lang="en-US" sz="2600" dirty="0"/>
              <a:t>as the primary motherboard-level interconnect, connecting the host system-processor with both </a:t>
            </a:r>
            <a:r>
              <a:rPr lang="en-US" sz="2600" dirty="0" smtClean="0"/>
              <a:t>integrated-peripherals.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2440" y="1447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database:</a:t>
            </a: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/>
              <a:t>is an open source, BSD licensed, advanced key-value store. It is often referred to as a data structure server since keys can contain strings, hashes, lists, sets and sorted sets</a:t>
            </a:r>
            <a:r>
              <a:rPr lang="en-US" sz="2800" dirty="0" smtClean="0"/>
              <a:t>.</a:t>
            </a: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/>
              <a:t>is </a:t>
            </a:r>
            <a:r>
              <a:rPr lang="en-US" sz="2800" dirty="0"/>
              <a:t>a database that has a collection of tables of data items, all of which is formally described and organized according to the relational </a:t>
            </a:r>
            <a:r>
              <a:rPr lang="en-US" sz="2800" dirty="0" smtClean="0"/>
              <a:t>model</a:t>
            </a: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>
                <a:sym typeface="Wingdings" panose="05000000000000000000" pitchFamily="2" charset="2"/>
              </a:rPr>
              <a:t>Relay on key-value pair to construct the data base.</a:t>
            </a:r>
            <a:endParaRPr lang="en-US" dirty="0">
              <a:sym typeface="Wingdings" panose="05000000000000000000" pitchFamily="2" charset="2"/>
            </a:endParaRP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>
                <a:sym typeface="Wingdings" panose="05000000000000000000" pitchFamily="2" charset="2"/>
              </a:rPr>
              <a:t>Are not commonly used.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7680" y="3276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Which of the following systems is a Content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3000" dirty="0" smtClean="0"/>
              <a:t>Management system (CMS)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59" y="3972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3246914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err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Telerik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 err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Sitefinity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406" y="2789446"/>
            <a:ext cx="2372444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en-US" sz="2800" b="1" dirty="0" err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WordPress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406" y="3393238"/>
            <a:ext cx="1827744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800" b="1" dirty="0" err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Joomla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199" y="3972884"/>
            <a:ext cx="3126177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All of the above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406" y="4586977"/>
            <a:ext cx="3550972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8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None of the above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633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lvl="0"/>
            <a:r>
              <a:rPr lang="en-US" dirty="0"/>
              <a:t>14	 Which type of virus or destructive software could appear to be useful, but will actually </a:t>
            </a:r>
          </a:p>
          <a:p>
            <a:pPr lvl="0"/>
            <a:r>
              <a:rPr lang="en-US" dirty="0"/>
              <a:t>cause damage once installed or run by a user? </a:t>
            </a:r>
          </a:p>
          <a:p>
            <a:pPr lvl="0"/>
            <a:r>
              <a:rPr lang="en-US" dirty="0"/>
              <a:t>(A)	 Hoax </a:t>
            </a:r>
          </a:p>
          <a:p>
            <a:pPr lvl="0"/>
            <a:r>
              <a:rPr lang="en-US" dirty="0"/>
              <a:t>(B)	 Worm </a:t>
            </a:r>
          </a:p>
          <a:p>
            <a:pPr lvl="0"/>
            <a:r>
              <a:rPr lang="en-US" dirty="0"/>
              <a:t>(C)	 Trojan </a:t>
            </a:r>
          </a:p>
          <a:p>
            <a:pPr lvl="0"/>
            <a:r>
              <a:rPr lang="en-US" dirty="0"/>
              <a:t>(D)	 System Sector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160" y="425436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8013">
            <a:off x="4417556" y="4156703"/>
            <a:ext cx="3276600" cy="21741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4728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lvl="0"/>
            <a:r>
              <a:rPr lang="en-US" sz="2800" dirty="0"/>
              <a:t>In Microsoft PowerPoint two kind of sound effects files that can be added to the presentation </a:t>
            </a:r>
            <a:r>
              <a:rPr lang="en-US" sz="2800" dirty="0" smtClean="0"/>
              <a:t>are:</a:t>
            </a:r>
            <a:endParaRPr lang="en-US" sz="28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.wav files and .mid </a:t>
            </a:r>
            <a:r>
              <a:rPr lang="en-US" sz="2800" dirty="0" smtClean="0"/>
              <a:t>files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.wav files and .gif files</a:t>
            </a:r>
            <a:endParaRPr lang="en-US" sz="28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.wav files and .jpg files</a:t>
            </a:r>
            <a:endParaRPr lang="en-US" sz="28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.jpg files and .gif files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2600" y="2514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Which program could be used to record your desktop actions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effectLst/>
              </a:rPr>
              <a:t>Skype</a:t>
            </a:r>
            <a:endParaRPr lang="en-US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3D Studio Max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AutoCAD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>
                <a:effectLst/>
              </a:rPr>
              <a:t>Camtasia</a:t>
            </a:r>
            <a:r>
              <a:rPr lang="en-US" dirty="0" smtClean="0">
                <a:effectLst/>
              </a:rPr>
              <a:t> Studio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Visual Studio 2013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 lvl="0"/>
            <a:r>
              <a:rPr lang="en-US" dirty="0"/>
              <a:t>What layer of the OSI model is designed to perform error recovery functions</a:t>
            </a:r>
            <a:r>
              <a:rPr lang="en-US" dirty="0" smtClean="0"/>
              <a:t>? </a:t>
            </a:r>
            <a:endParaRPr lang="en-US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Physical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smtClean="0"/>
              <a:t>link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Network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transport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7936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protocols is used for to transfer files over the network.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HTTP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HTTPS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FTP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POP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IMAP</a:t>
            </a:r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24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are the Server-side programming languages that Facebook uses.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C, GO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PHP, Java, Python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ASP.NET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Javascript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7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 is :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a web document that is suitable for the World Wide Web and the </a:t>
            </a:r>
            <a:r>
              <a:rPr lang="en-US" i="1" dirty="0"/>
              <a:t>web browser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set of related web pages served from a single web domain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an application that </a:t>
            </a:r>
            <a:r>
              <a:rPr lang="en-US" dirty="0"/>
              <a:t>uses a web browser as a client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a software application for retrieving, presenting and traversing information resources on the World Wide Web.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920" y="2667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pPr lvl="0"/>
            <a:r>
              <a:rPr lang="en-US" dirty="0"/>
              <a:t>Where in an HTML document is the correct place to refer to an external style sheet</a:t>
            </a:r>
            <a:r>
              <a:rPr lang="en-US" dirty="0" smtClean="0"/>
              <a:t>?</a:t>
            </a:r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/>
              <a:t>At the top of the </a:t>
            </a:r>
            <a:r>
              <a:rPr lang="en-US" dirty="0" smtClean="0"/>
              <a:t>document</a:t>
            </a:r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/>
              <a:t>At the end of the document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/>
              <a:t>In the &lt;body&gt; </a:t>
            </a:r>
            <a:r>
              <a:rPr lang="en-US" dirty="0" smtClean="0"/>
              <a:t>section</a:t>
            </a:r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/>
              <a:t>In the &lt;head&gt; </a:t>
            </a:r>
            <a:r>
              <a:rPr lang="en-US" dirty="0" smtClean="0"/>
              <a:t>section</a:t>
            </a:r>
            <a:endParaRPr lang="bg-BG" dirty="0" smtClean="0"/>
          </a:p>
          <a:p>
            <a:pPr marL="514350" lvl="0" indent="-514350">
              <a:buFont typeface="+mj-lt"/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429000"/>
            <a:ext cx="602545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 smtClean="0"/>
              <a:t>What is ASP.NET ?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 </a:t>
            </a:r>
            <a:r>
              <a:rPr lang="en-US" sz="2800" dirty="0"/>
              <a:t>server-side Web application framework designed for Web development to produce dynamic Web </a:t>
            </a:r>
            <a:r>
              <a:rPr lang="en-US" sz="2800" dirty="0" smtClean="0"/>
              <a:t>pages.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 dynamic</a:t>
            </a:r>
            <a:r>
              <a:rPr lang="en-US" sz="2800" dirty="0"/>
              <a:t>, reflective, object-oriented, general-purpose programming language</a:t>
            </a:r>
            <a:r>
              <a:rPr lang="en-US" sz="2800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 </a:t>
            </a:r>
            <a:r>
              <a:rPr lang="en-US" sz="2800" dirty="0"/>
              <a:t>server-side scripting language designed for web development but also used as a general-purpose programming language. 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A </a:t>
            </a:r>
            <a:r>
              <a:rPr lang="en-US" sz="2800" dirty="0"/>
              <a:t>prototype-based scripting language with dynamic typing and has first-class functions.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920" y="1447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6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Inside which HTML element do we put the </a:t>
            </a:r>
            <a:r>
              <a:rPr lang="en-US" dirty="0" smtClean="0"/>
              <a:t>JavaScript 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&lt;</a:t>
            </a:r>
            <a:r>
              <a:rPr lang="en-US" dirty="0" err="1"/>
              <a:t>javascript</a:t>
            </a:r>
            <a:r>
              <a:rPr lang="en-US" dirty="0" smtClean="0"/>
              <a:t>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&lt;</a:t>
            </a:r>
            <a:r>
              <a:rPr lang="en-US" dirty="0" err="1"/>
              <a:t>js</a:t>
            </a:r>
            <a:r>
              <a:rPr lang="en-US" dirty="0" smtClean="0"/>
              <a:t>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&lt;script</a:t>
            </a:r>
            <a:r>
              <a:rPr lang="en-US" dirty="0" smtClean="0"/>
              <a:t>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&lt;scripting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810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12	 What is the function of a macro?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To </a:t>
            </a:r>
            <a:r>
              <a:rPr lang="en-US" dirty="0"/>
              <a:t>automate tasks using a recorded script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To outline an </a:t>
            </a:r>
            <a:r>
              <a:rPr lang="en-US" dirty="0" err="1"/>
              <a:t>organisation’s</a:t>
            </a:r>
            <a:r>
              <a:rPr lang="en-US" dirty="0"/>
              <a:t> formatting guidelines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To guide the user through a process using a set of steps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To provide a master document for creating other documents</a:t>
            </a:r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1600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communication is </a:t>
            </a:r>
            <a:r>
              <a:rPr lang="bg-BG" dirty="0" smtClean="0"/>
              <a:t>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the process of sending data one bit at a time, </a:t>
            </a:r>
            <a:r>
              <a:rPr lang="en-US" dirty="0" smtClean="0"/>
              <a:t>sequentially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process of sending data as a whole, on a link with several parallel channels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an method of communication </a:t>
            </a:r>
            <a:r>
              <a:rPr lang="en-US" dirty="0"/>
              <a:t>to exchange data or </a:t>
            </a:r>
            <a:r>
              <a:rPr lang="en-US" dirty="0" smtClean="0"/>
              <a:t>using </a:t>
            </a:r>
            <a:r>
              <a:rPr lang="en-US" dirty="0"/>
              <a:t>radio waves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a communication system that transfers data between </a:t>
            </a:r>
            <a:r>
              <a:rPr lang="en-US" dirty="0" smtClean="0"/>
              <a:t>processor and memory in the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1524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was the Windows operating system introduced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1974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1985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2001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1994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1960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172200"/>
          </a:xfrm>
        </p:spPr>
        <p:txBody>
          <a:bodyPr/>
          <a:lstStyle/>
          <a:p>
            <a:r>
              <a:rPr lang="en-US" dirty="0" smtClean="0"/>
              <a:t>Which of the following approaches is applies to the software development methodology </a:t>
            </a:r>
            <a:r>
              <a:rPr lang="ru-RU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Prototyping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Waterfall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Spiral</a:t>
            </a:r>
            <a:endParaRPr lang="ru-RU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All of the above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4335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Which of the following programs  is not used for compressing data ?</a:t>
            </a:r>
            <a:endParaRPr lang="bg-BG" sz="3000" dirty="0" smtClean="0"/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/>
              <a:t>7zip</a:t>
            </a:r>
            <a:endParaRPr lang="bg-BG" sz="2800" dirty="0"/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/>
              <a:t>ARJ</a:t>
            </a:r>
            <a:endParaRPr lang="bg-BG" sz="2800" dirty="0" smtClean="0"/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err="1" smtClean="0"/>
              <a:t>FreeArc</a:t>
            </a:r>
            <a:endParaRPr lang="bg-BG" sz="2800" dirty="0">
              <a:sym typeface="Wingdings" panose="05000000000000000000" pitchFamily="2" charset="2"/>
            </a:endParaRP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err="1" smtClean="0">
                <a:sym typeface="Wingdings" panose="05000000000000000000" pitchFamily="2" charset="2"/>
              </a:rPr>
              <a:t>OrCAD</a:t>
            </a:r>
            <a:endParaRPr lang="en-US" sz="2800" dirty="0" smtClean="0"/>
          </a:p>
          <a:p>
            <a:pPr marL="357188" lvl="1" indent="0">
              <a:lnSpc>
                <a:spcPct val="95000"/>
              </a:lnSpc>
              <a:buNone/>
            </a:pP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" y="3467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5500">
            <a:off x="5305976" y="3277346"/>
            <a:ext cx="2311602" cy="207692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644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Which of the file formats is a text document ?</a:t>
            </a:r>
            <a:endParaRPr lang="bg-BG" sz="3000" dirty="0" smtClean="0"/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/>
              <a:t>*.</a:t>
            </a:r>
            <a:r>
              <a:rPr lang="en-US" sz="2800" dirty="0" err="1" smtClean="0"/>
              <a:t>docx</a:t>
            </a:r>
            <a:endParaRPr lang="bg-BG" sz="2800" dirty="0"/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/>
              <a:t>*.jpg</a:t>
            </a:r>
            <a:endParaRPr lang="bg-BG" sz="2800" dirty="0" smtClean="0"/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/>
              <a:t>*.exe</a:t>
            </a:r>
            <a:endParaRPr lang="bg-BG" sz="2800" dirty="0" smtClean="0">
              <a:sym typeface="Wingdings" panose="05000000000000000000" pitchFamily="2" charset="2"/>
            </a:endParaRP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>
                <a:sym typeface="Wingdings" panose="05000000000000000000" pitchFamily="2" charset="2"/>
              </a:rPr>
              <a:t>*.txt</a:t>
            </a:r>
            <a:endParaRPr lang="bg-BG" sz="2800" dirty="0" smtClean="0">
              <a:sym typeface="Wingdings" panose="05000000000000000000" pitchFamily="2" charset="2"/>
            </a:endParaRP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>
                <a:sym typeface="Wingdings" panose="05000000000000000000" pitchFamily="2" charset="2"/>
              </a:rPr>
              <a:t>a) and b)</a:t>
            </a:r>
          </a:p>
          <a:p>
            <a:pPr marL="871538" lvl="1" indent="-514350">
              <a:lnSpc>
                <a:spcPct val="95000"/>
              </a:lnSpc>
              <a:buFont typeface="+mj-lt"/>
              <a:buAutoNum type="alphaLcParenR"/>
            </a:pPr>
            <a:r>
              <a:rPr lang="en-US" sz="2800" dirty="0" smtClean="0">
                <a:sym typeface="Wingdings" panose="05000000000000000000" pitchFamily="2" charset="2"/>
              </a:rPr>
              <a:t>a) and d)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115" y="4114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 smtClean="0"/>
              <a:t>Which graphics is best drawing drawing lines and curves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Bitmap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Vector</a:t>
            </a:r>
            <a:endParaRPr lang="bg-BG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Raster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Pixel art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" y="2540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5655</TotalTime>
  <Words>684</Words>
  <Application>Microsoft Office PowerPoint</Application>
  <PresentationFormat>On-screen Show (4:3)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denis</cp:lastModifiedBy>
  <cp:revision>595</cp:revision>
  <dcterms:created xsi:type="dcterms:W3CDTF">2007-12-08T16:03:35Z</dcterms:created>
  <dcterms:modified xsi:type="dcterms:W3CDTF">2013-11-22T08:26:20Z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