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476" r:id="rId2"/>
    <p:sldId id="478" r:id="rId3"/>
    <p:sldId id="480" r:id="rId4"/>
    <p:sldId id="418" r:id="rId5"/>
    <p:sldId id="420" r:id="rId6"/>
    <p:sldId id="486" r:id="rId7"/>
    <p:sldId id="424" r:id="rId8"/>
    <p:sldId id="488" r:id="rId9"/>
    <p:sldId id="490" r:id="rId10"/>
    <p:sldId id="492" r:id="rId11"/>
    <p:sldId id="500" r:id="rId12"/>
    <p:sldId id="523" r:id="rId13"/>
    <p:sldId id="504" r:id="rId14"/>
    <p:sldId id="527" r:id="rId15"/>
    <p:sldId id="529" r:id="rId16"/>
    <p:sldId id="531" r:id="rId17"/>
    <p:sldId id="533" r:id="rId18"/>
    <p:sldId id="535" r:id="rId19"/>
    <p:sldId id="537" r:id="rId20"/>
    <p:sldId id="539" r:id="rId2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Georgiev" initials="GG" lastIdx="1" clrIdx="0"/>
  <p:cmAuthor id="1" name="Todor Stoyanov" initials="T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4FCD8"/>
    <a:srgbClr val="9BCC00"/>
    <a:srgbClr val="9ED000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150" autoAdjust="0"/>
    <p:restoredTop sz="94468" autoAdjust="0"/>
  </p:normalViewPr>
  <p:slideViewPr>
    <p:cSldViewPr>
      <p:cViewPr>
        <p:scale>
          <a:sx n="67" d="100"/>
          <a:sy n="67" d="100"/>
        </p:scale>
        <p:origin x="16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84" d="100"/>
          <a:sy n="84" d="100"/>
        </p:scale>
        <p:origin x="-3162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4-22T14:27:02.854" idx="1">
    <p:pos x="5418" y="3012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3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Which of the following is NOT a part of the CPU?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Arithmetic and Logic Unit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Registers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Control Unit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Power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4038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What does SQL stand for?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err="1" smtClean="0"/>
              <a:t>Standart</a:t>
            </a:r>
            <a:r>
              <a:rPr lang="en-US" dirty="0" smtClean="0"/>
              <a:t> Query Links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Structured Questions  Literals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err="1" smtClean="0"/>
              <a:t>Standart</a:t>
            </a:r>
            <a:r>
              <a:rPr lang="en-US" dirty="0" smtClean="0"/>
              <a:t> Query Language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Structured Query Language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err="1" smtClean="0"/>
              <a:t>Standart</a:t>
            </a:r>
            <a:r>
              <a:rPr lang="en-US" dirty="0" smtClean="0"/>
              <a:t> Query Literals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Style Questions Language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None of the above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3505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3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Question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lvl="0"/>
            <a:r>
              <a:rPr lang="en-US" dirty="0" smtClean="0"/>
              <a:t>Which of these </a:t>
            </a:r>
            <a:r>
              <a:rPr lang="en-US" dirty="0" err="1" smtClean="0"/>
              <a:t>ERP</a:t>
            </a:r>
            <a:r>
              <a:rPr lang="en-US" dirty="0" smtClean="0"/>
              <a:t> software packages uses the Java platform technology?</a:t>
            </a:r>
            <a:endParaRPr lang="en-US" sz="20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 smtClean="0"/>
              <a:t>Adaxa</a:t>
            </a:r>
            <a:r>
              <a:rPr lang="en-US" sz="2800" dirty="0" smtClean="0"/>
              <a:t> Suite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 smtClean="0"/>
              <a:t>HeliumV</a:t>
            </a:r>
            <a:endParaRPr lang="en-US" sz="26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600" dirty="0" err="1" smtClean="0"/>
              <a:t>Kuali</a:t>
            </a:r>
            <a:r>
              <a:rPr lang="en-US" sz="2600" dirty="0" smtClean="0"/>
              <a:t> Foundation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600" dirty="0" err="1" smtClean="0"/>
              <a:t>Compiere</a:t>
            </a:r>
            <a:endParaRPr lang="en-US" sz="26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600" dirty="0" err="1" smtClean="0"/>
              <a:t>Adempiere</a:t>
            </a:r>
            <a:endParaRPr lang="en-US" sz="26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600" dirty="0" smtClean="0"/>
              <a:t>All of the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1000" y="5181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Question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15000"/>
          </a:xfrm>
        </p:spPr>
        <p:txBody>
          <a:bodyPr/>
          <a:lstStyle/>
          <a:p>
            <a:endParaRPr lang="en-CA" sz="1600" b="0" dirty="0" smtClean="0"/>
          </a:p>
          <a:p>
            <a:r>
              <a:rPr lang="en-US" sz="2800" b="0" dirty="0" smtClean="0"/>
              <a:t>What is  NOT true about </a:t>
            </a:r>
            <a:r>
              <a:rPr lang="en-CA" sz="2800" b="0" dirty="0" smtClean="0"/>
              <a:t>hardware-based security solutions </a:t>
            </a:r>
            <a:r>
              <a:rPr lang="bg-BG" sz="2800" dirty="0" smtClean="0"/>
              <a:t>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CA" sz="1800" b="0" dirty="0" smtClean="0"/>
              <a:t>They can prevent read and write access to data.</a:t>
            </a:r>
            <a:endParaRPr lang="en-US" sz="1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CA" sz="1800" b="0" dirty="0" smtClean="0"/>
              <a:t>Access is enabled only when the token is connected and correct PIN is entered.</a:t>
            </a:r>
            <a:endParaRPr lang="bg-BG" sz="1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CA" sz="1800" b="0" dirty="0" smtClean="0"/>
              <a:t>The devices use biometric technology.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CA" sz="1800" b="0" dirty="0" smtClean="0"/>
              <a:t>The current state of a user of the device is read by controllers in peripheral devices.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CA" sz="1800" b="0" dirty="0" smtClean="0"/>
              <a:t>The hardware protects the operating system image and file system privileges from being tampered. 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CA" sz="1800" b="0" dirty="0" smtClean="0"/>
              <a:t>Hardware based access control is more secure than protection provided by the operating systems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1800" b="0" dirty="0" smtClean="0"/>
              <a:t>All of the above is true.</a:t>
            </a:r>
            <a:endParaRPr lang="en-CA" sz="18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5715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5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Question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 lvl="0"/>
            <a:r>
              <a:rPr lang="en-US" sz="2800" dirty="0" smtClean="0"/>
              <a:t>Which of the following is NOT presentation software?</a:t>
            </a:r>
            <a:endParaRPr lang="en-US" sz="20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>
                <a:effectLst/>
              </a:rPr>
              <a:t>Keynote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 smtClean="0">
                <a:effectLst/>
              </a:rPr>
              <a:t>Prezi</a:t>
            </a:r>
            <a:endParaRPr lang="en-US" sz="28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>
                <a:effectLst/>
              </a:rPr>
              <a:t>Impress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600" dirty="0" smtClean="0"/>
              <a:t>PowerPoint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600" dirty="0" smtClean="0"/>
              <a:t>One Note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600" dirty="0" smtClean="0"/>
              <a:t>Ease</a:t>
            </a:r>
          </a:p>
          <a:p>
            <a:pPr marL="871538" lvl="1" indent="-514350">
              <a:buFont typeface="+mj-lt"/>
              <a:buAutoNum type="alphaLcParenR"/>
            </a:pP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4419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Question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this file formats is exclusive to audio?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FITS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err="1" smtClean="0"/>
              <a:t>AIFF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WMA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err="1" smtClean="0"/>
              <a:t>AVI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err="1" smtClean="0"/>
              <a:t>Matroska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err="1" smtClean="0"/>
              <a:t>MP4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None of the above</a:t>
            </a:r>
            <a:endParaRPr lang="bg-BG" dirty="0"/>
          </a:p>
          <a:p>
            <a:pPr marL="357188" lvl="1" indent="0">
              <a:spcBef>
                <a:spcPts val="0"/>
              </a:spcBef>
              <a:buNone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2209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9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Question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791200"/>
          </a:xfrm>
        </p:spPr>
        <p:txBody>
          <a:bodyPr/>
          <a:lstStyle/>
          <a:p>
            <a:r>
              <a:rPr lang="en-US" dirty="0" smtClean="0"/>
              <a:t>Which of the following is not an </a:t>
            </a:r>
            <a:r>
              <a:rPr lang="en-US" dirty="0" err="1" smtClean="0"/>
              <a:t>OSI</a:t>
            </a:r>
            <a:r>
              <a:rPr lang="en-US" dirty="0" smtClean="0"/>
              <a:t> model layer</a:t>
            </a:r>
            <a:r>
              <a:rPr lang="bg-BG" dirty="0" smtClean="0"/>
              <a:t>?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sz="2400" dirty="0" smtClean="0"/>
              <a:t>Physical layer</a:t>
            </a:r>
            <a:endParaRPr lang="bg-BG" sz="24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400" dirty="0" smtClean="0"/>
              <a:t>Application layer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400" dirty="0" smtClean="0"/>
              <a:t>Data link layer</a:t>
            </a:r>
            <a:endParaRPr lang="bg-BG" sz="24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400" dirty="0" smtClean="0"/>
              <a:t>Session layer</a:t>
            </a:r>
            <a:endParaRPr lang="bg-BG" sz="24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400" dirty="0" smtClean="0"/>
              <a:t>Presentation layer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400" dirty="0" smtClean="0"/>
              <a:t>Transport layer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400" dirty="0" smtClean="0"/>
              <a:t>Software layer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400" dirty="0" smtClean="0"/>
              <a:t>All of the above are </a:t>
            </a:r>
            <a:r>
              <a:rPr lang="en-US" sz="2400" dirty="0" err="1" smtClean="0"/>
              <a:t>OSI</a:t>
            </a:r>
            <a:r>
              <a:rPr lang="en-US" sz="2400" dirty="0" smtClean="0"/>
              <a:t> model layers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1000" y="5334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9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Question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Having multiple servers hosting the same content for better resource utilization is known as</a:t>
            </a:r>
            <a:r>
              <a:rPr lang="en-US" dirty="0" smtClean="0"/>
              <a:t> …?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400" dirty="0" err="1" smtClean="0"/>
              <a:t>Colocation</a:t>
            </a:r>
            <a:r>
              <a:rPr lang="en-US" sz="2400" dirty="0" smtClean="0"/>
              <a:t> web hosting 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400" dirty="0" smtClean="0"/>
              <a:t>Shared web hosting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400" dirty="0" smtClean="0"/>
              <a:t>Dedicated hosting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400" dirty="0" smtClean="0"/>
              <a:t>Clustered hosting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400" dirty="0" smtClean="0"/>
              <a:t>Managed hosting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400" dirty="0" smtClean="0"/>
              <a:t>Cloud hosting</a:t>
            </a:r>
            <a:endParaRPr lang="bg-BG" sz="24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400" dirty="0" smtClean="0"/>
              <a:t>None of the above</a:t>
            </a:r>
            <a:endParaRPr lang="bg-BG" sz="2400" dirty="0" smtClean="0"/>
          </a:p>
          <a:p>
            <a:pPr marL="871538" lvl="1" indent="-514350">
              <a:buFont typeface="+mj-lt"/>
              <a:buAutoNum type="alphaLcParenR"/>
            </a:pP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4191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8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Question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NOT a web-based e-mail client</a:t>
            </a:r>
            <a:r>
              <a:rPr lang="bg-BG" dirty="0" smtClean="0"/>
              <a:t>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Eudora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Lycos Mail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err="1" smtClean="0"/>
              <a:t>Mail.com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Yahoo! Mail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All of the above are web-based e-mail clients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2133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3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Question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stands for Hyper Text Transfer Protocol. What does the added S in HTTPS represent</a:t>
            </a:r>
            <a:r>
              <a:rPr lang="bg-BG" dirty="0" smtClean="0"/>
              <a:t>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Synchronized connection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Additional sub-domain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Superfast connection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Standardized procedure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Added encryption layer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None of the above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endParaRPr lang="en-US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4572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5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Question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096000"/>
          </a:xfrm>
        </p:spPr>
        <p:txBody>
          <a:bodyPr/>
          <a:lstStyle/>
          <a:p>
            <a:pPr lvl="0"/>
            <a:r>
              <a:rPr lang="en-US" dirty="0" smtClean="0"/>
              <a:t>Which of the following is a style sheet language</a:t>
            </a:r>
            <a:r>
              <a:rPr lang="bg-BG" dirty="0" smtClean="0"/>
              <a:t>?</a:t>
            </a:r>
            <a:r>
              <a:rPr lang="en-US" dirty="0" smtClean="0"/>
              <a:t> 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>
                <a:solidFill>
                  <a:srgbClr val="F5FFC2"/>
                </a:solidFill>
                <a:latin typeface="Consolas" pitchFamily="49" charset="0"/>
                <a:cs typeface="Consolas" pitchFamily="49" charset="0"/>
              </a:rPr>
              <a:t>JavaScript;</a:t>
            </a:r>
            <a:endParaRPr lang="bg-BG" dirty="0" smtClean="0">
              <a:solidFill>
                <a:srgbClr val="F5FFC2"/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dirty="0" err="1" smtClean="0">
                <a:solidFill>
                  <a:srgbClr val="F5FFC2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bg-BG" dirty="0" smtClean="0">
                <a:solidFill>
                  <a:srgbClr val="F5FFC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>
                <a:solidFill>
                  <a:srgbClr val="F5FFC2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bg-BG" dirty="0" smtClean="0">
                <a:solidFill>
                  <a:srgbClr val="F5FFC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bg-BG" dirty="0">
              <a:solidFill>
                <a:srgbClr val="F5FFC2"/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>
                <a:solidFill>
                  <a:srgbClr val="F5FFC2"/>
                </a:solidFill>
                <a:latin typeface="Consolas" pitchFamily="49" charset="0"/>
                <a:cs typeface="Consolas" pitchFamily="49" charset="0"/>
              </a:rPr>
              <a:t>Argo</a:t>
            </a:r>
            <a:r>
              <a:rPr lang="bg-BG" dirty="0" smtClean="0">
                <a:solidFill>
                  <a:srgbClr val="F5FFC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>
                <a:solidFill>
                  <a:srgbClr val="F5FFC2"/>
                </a:solidFill>
                <a:latin typeface="Consolas" pitchFamily="49" charset="0"/>
                <a:cs typeface="Consolas" pitchFamily="49" charset="0"/>
              </a:rPr>
              <a:t>All of the above</a:t>
            </a:r>
            <a:endParaRPr lang="bg-BG" dirty="0" smtClean="0">
              <a:solidFill>
                <a:srgbClr val="F5FFC2"/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None of the above</a:t>
            </a:r>
            <a:br>
              <a:rPr lang="en-US" dirty="0" smtClean="0"/>
            </a:br>
            <a:endParaRPr lang="bg-BG" dirty="0" smtClean="0"/>
          </a:p>
          <a:p>
            <a:pPr marL="514350" lvl="0" indent="-514350">
              <a:buFont typeface="+mj-lt"/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2438400"/>
            <a:ext cx="602545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6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What does IDE stand for?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Intelligent Dual Encoding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Interface Digital Environment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Integrated Development Environment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Integrated Double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2819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6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Question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99" y="609600"/>
            <a:ext cx="9089001" cy="6172200"/>
          </a:xfrm>
        </p:spPr>
        <p:txBody>
          <a:bodyPr/>
          <a:lstStyle/>
          <a:p>
            <a:r>
              <a:rPr lang="en-US" sz="2600" dirty="0"/>
              <a:t> </a:t>
            </a:r>
            <a:r>
              <a:rPr lang="en-US" sz="3000" dirty="0" smtClean="0"/>
              <a:t>Which of the following are types of scripting languages?</a:t>
            </a:r>
            <a:endParaRPr lang="en-US" dirty="0" smtClean="0"/>
          </a:p>
          <a:p>
            <a:pPr marL="457200" lvl="0" indent="-457200">
              <a:buFont typeface="+mj-lt"/>
              <a:buAutoNum type="alphaLcParenR"/>
            </a:pPr>
            <a:r>
              <a:rPr lang="en-US" sz="3000" dirty="0" smtClean="0"/>
              <a:t>Job control scripting languages;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3000" dirty="0" smtClean="0"/>
              <a:t>GUI scripting languages;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3000" dirty="0" smtClean="0"/>
              <a:t>Application-specific scripting language;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3000" dirty="0" smtClean="0"/>
              <a:t>Extension scripting languages;</a:t>
            </a:r>
            <a:endParaRPr lang="en-US" sz="3000" dirty="0"/>
          </a:p>
          <a:p>
            <a:pPr marL="457200" indent="-457200">
              <a:buFont typeface="+mj-lt"/>
              <a:buAutoNum type="alphaLcParenR"/>
            </a:pPr>
            <a:r>
              <a:rPr lang="en-US" sz="3000" dirty="0" smtClean="0"/>
              <a:t>All of the above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3000" dirty="0" smtClean="0"/>
              <a:t>None of the above</a:t>
            </a:r>
            <a:endParaRPr lang="en-US" sz="3000" dirty="0"/>
          </a:p>
          <a:p>
            <a:pPr marL="457200" lvl="0" indent="-457200">
              <a:buFont typeface="+mj-lt"/>
              <a:buAutoNum type="alphaLcParenR"/>
            </a:pP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0" y="4267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i="1" dirty="0" smtClean="0"/>
              <a:t>booting</a:t>
            </a:r>
            <a:r>
              <a:rPr lang="en-US" dirty="0" smtClean="0"/>
              <a:t>?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CA" sz="2400" b="0" dirty="0" smtClean="0"/>
              <a:t>translating a program code from low to high level of abstraction 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CA" sz="2400" b="0" dirty="0" smtClean="0"/>
              <a:t>the  process of physically organizing the contents of the mass storage device used into the smallest number of contiguous regions;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CA" sz="2400" b="0" dirty="0" smtClean="0"/>
              <a:t>the initial set of operations that a </a:t>
            </a:r>
            <a:r>
              <a:rPr lang="en-CA" sz="2400" b="0" dirty="0" smtClean="0">
                <a:solidFill>
                  <a:srgbClr val="FFFFFF"/>
                </a:solidFill>
              </a:rPr>
              <a:t>computer system</a:t>
            </a:r>
            <a:r>
              <a:rPr lang="en-CA" sz="2400" b="0" dirty="0" smtClean="0"/>
              <a:t> performs after electrical power to the CPU is switched on or when the computer is reset</a:t>
            </a:r>
            <a:r>
              <a:rPr lang="en-US" sz="2400" dirty="0" smtClean="0"/>
              <a:t>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CA" sz="2400" b="0" dirty="0" smtClean="0"/>
              <a:t>the process of preparing a data storage device such as a hard disc drive or USB flash drive for initial use.</a:t>
            </a:r>
            <a:endParaRPr lang="en-US" sz="2400" dirty="0" smtClean="0"/>
          </a:p>
          <a:p>
            <a:pPr marL="871538" lvl="1" indent="-514350">
              <a:buFont typeface="+mj-lt"/>
              <a:buAutoNum type="alphaLcParenR"/>
            </a:pP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3733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2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Question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NOT true about the synchronous transmission of data?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it uses clock signals</a:t>
            </a:r>
            <a:r>
              <a:rPr lang="en-CA" sz="2800" b="0" dirty="0" smtClean="0"/>
              <a:t>;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CA" sz="2800" b="0" dirty="0" smtClean="0"/>
              <a:t>it uses start and stop bits</a:t>
            </a:r>
            <a:r>
              <a:rPr lang="en-US" sz="2800" dirty="0" smtClean="0"/>
              <a:t>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a continuous stream of data is sent between two nodes;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CA" sz="2800" b="0" dirty="0" smtClean="0"/>
              <a:t>the data transfer rate is quicker than in the asynchronous transmission.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2743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5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Question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these modern operating systems does NOT have its roots in UNIX?</a:t>
            </a:r>
            <a:r>
              <a:rPr lang="bg-BG" dirty="0" smtClean="0"/>
              <a:t> 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Android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BSD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IBM z/OS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OS X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err="1" smtClean="0"/>
              <a:t>QNX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err="1" smtClean="0"/>
              <a:t>iOS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3352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5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Which of the following is NOT a software development model?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Waterfall Model</a:t>
            </a:r>
            <a:endParaRPr lang="bg-BG" sz="2800" dirty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Agile development</a:t>
            </a:r>
            <a:endParaRPr lang="bg-BG" sz="2800" dirty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Rapid application development</a:t>
            </a:r>
            <a:endParaRPr lang="bg-BG" sz="2800" dirty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Spiral Model</a:t>
            </a:r>
            <a:endParaRPr lang="bg-BG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Iterative and incremental development</a:t>
            </a:r>
            <a:endParaRPr lang="bg-BG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Serpentine Model</a:t>
            </a:r>
            <a:endParaRPr lang="bg-BG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All of the above are software development methods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5029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Question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is NOT true about the solid compression method</a:t>
            </a:r>
            <a:r>
              <a:rPr lang="bg-BG" dirty="0" smtClean="0"/>
              <a:t>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400" dirty="0" smtClean="0"/>
              <a:t>it is used in the </a:t>
            </a:r>
            <a:r>
              <a:rPr lang="en-US" sz="2400" dirty="0" err="1" smtClean="0"/>
              <a:t>7z</a:t>
            </a:r>
            <a:r>
              <a:rPr lang="en-US" sz="2400" dirty="0" smtClean="0"/>
              <a:t> and </a:t>
            </a:r>
            <a:r>
              <a:rPr lang="en-US" sz="2400" dirty="0" err="1" smtClean="0"/>
              <a:t>RAR</a:t>
            </a:r>
            <a:r>
              <a:rPr lang="en-US" sz="2400" dirty="0" smtClean="0"/>
              <a:t> formats;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400" dirty="0" smtClean="0"/>
              <a:t>It is used in the ZIP format;</a:t>
            </a:r>
            <a:endParaRPr lang="bg-BG" sz="24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400" dirty="0" smtClean="0"/>
              <a:t>It archives data into a single block and then compresses;</a:t>
            </a:r>
            <a:endParaRPr lang="bg-BG" sz="24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CA" sz="2400" dirty="0" smtClean="0"/>
              <a:t>allows for much better compression rates when all the files are similar;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CA" sz="2400" dirty="0" smtClean="0"/>
              <a:t>very efficient when archiving a large number of rather small files;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400" dirty="0" smtClean="0"/>
              <a:t>all of the above is true.</a:t>
            </a:r>
            <a:endParaRPr lang="bg-BG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2590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5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CA" sz="2000" b="0" dirty="0" smtClean="0"/>
              <a:t>A character encoding that rather than mapping characters directly to octets separately defines what characters are available, their numbering, how those numbers are encoded as a series of "</a:t>
            </a:r>
            <a:r>
              <a:rPr lang="en-CA" sz="2000" dirty="0" smtClean="0"/>
              <a:t>code units</a:t>
            </a:r>
            <a:r>
              <a:rPr lang="en-CA" sz="2000" b="0" dirty="0" smtClean="0"/>
              <a:t>", and finally how those units are encoded as a stream of octets is:</a:t>
            </a:r>
            <a:endParaRPr lang="en-US" sz="20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000" b="0" dirty="0" smtClean="0"/>
              <a:t>US-ASCII</a:t>
            </a:r>
            <a:endParaRPr lang="en-US" sz="20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000" dirty="0" err="1" smtClean="0"/>
              <a:t>UTF</a:t>
            </a:r>
            <a:r>
              <a:rPr lang="en-US" sz="2000" dirty="0" smtClean="0"/>
              <a:t>-8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000" dirty="0" smtClean="0"/>
              <a:t>EBCDIC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000" dirty="0" smtClean="0"/>
              <a:t>Unicode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000" dirty="0" err="1" smtClean="0"/>
              <a:t>UTF</a:t>
            </a:r>
            <a:r>
              <a:rPr lang="en-US" sz="2000" dirty="0" smtClean="0"/>
              <a:t>-16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000" dirty="0" err="1" smtClean="0"/>
              <a:t>UTF</a:t>
            </a:r>
            <a:r>
              <a:rPr lang="en-US" sz="2000" dirty="0" smtClean="0"/>
              <a:t>-32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000" dirty="0" smtClean="0"/>
              <a:t>All of the above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000" dirty="0" smtClean="0"/>
              <a:t>None of the above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3657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4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2800" dirty="0" smtClean="0"/>
              <a:t>Which of the following methods and techniques is NOT used in 3D graphics?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Ray tracing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Anti-Aliasing</a:t>
            </a:r>
            <a:endParaRPr lang="bg-BG" sz="2800" dirty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 smtClean="0"/>
              <a:t>R2-D2</a:t>
            </a:r>
            <a:r>
              <a:rPr lang="en-US" sz="2800" dirty="0" smtClean="0"/>
              <a:t> tracing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3D projection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Texture mapping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All of the above are used in 3D graphics.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7680" y="3124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6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5823</TotalTime>
  <Words>677</Words>
  <Application>Microsoft Office PowerPoint</Application>
  <PresentationFormat>On-screen Show (4:3)</PresentationFormat>
  <Paragraphs>182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Telerik Academy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Училищна софтуерна академия</dc:title>
  <dc:subject>Telerik Software Academy</dc:subject>
  <dc:creator>Svetlin Nakov</dc:creator>
  <cp:keywords>telerik software academy, school academy, училищна софтуерна академия, академия на Телерик за ученици, free courses for developers</cp:keywords>
  <cp:lastModifiedBy>denis</cp:lastModifiedBy>
  <cp:revision>645</cp:revision>
  <dcterms:created xsi:type="dcterms:W3CDTF">2007-12-08T16:03:35Z</dcterms:created>
  <dcterms:modified xsi:type="dcterms:W3CDTF">2013-11-22T08:26:24Z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