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3" r:id="rId3"/>
    <p:sldId id="267" r:id="rId4"/>
    <p:sldId id="271" r:id="rId5"/>
    <p:sldId id="275" r:id="rId6"/>
    <p:sldId id="279" r:id="rId7"/>
    <p:sldId id="283" r:id="rId8"/>
    <p:sldId id="288" r:id="rId9"/>
    <p:sldId id="292" r:id="rId10"/>
    <p:sldId id="296" r:id="rId11"/>
    <p:sldId id="300" r:id="rId12"/>
    <p:sldId id="304" r:id="rId13"/>
    <p:sldId id="308" r:id="rId14"/>
    <p:sldId id="312" r:id="rId15"/>
    <p:sldId id="316" r:id="rId16"/>
    <p:sldId id="320" r:id="rId17"/>
    <p:sldId id="324" r:id="rId18"/>
    <p:sldId id="328" r:id="rId19"/>
    <p:sldId id="333" r:id="rId20"/>
    <p:sldId id="337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3232" autoAdjust="0"/>
    <p:restoredTop sz="94451" autoAdjust="0"/>
  </p:normalViewPr>
  <p:slideViewPr>
    <p:cSldViewPr>
      <p:cViewPr>
        <p:scale>
          <a:sx n="100" d="100"/>
          <a:sy n="100" d="100"/>
        </p:scale>
        <p:origin x="258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изброените не е компонент на видео карта?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Video BIOS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GPU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PSU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RAMDAC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DVI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Video memory</a:t>
            </a:r>
          </a:p>
          <a:p>
            <a:pPr marL="871538" lvl="1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Коя от следните ключови думи не може да се използва с командата </a:t>
            </a:r>
            <a:r>
              <a:rPr lang="bg-BG" dirty="0"/>
              <a:t>за извличане на данни в </a:t>
            </a:r>
            <a:r>
              <a:rPr lang="en-US" dirty="0"/>
              <a:t>SQL </a:t>
            </a:r>
            <a:r>
              <a:rPr lang="bg-BG" dirty="0"/>
              <a:t>е „</a:t>
            </a:r>
            <a:r>
              <a:rPr lang="en-US" dirty="0"/>
              <a:t>SELECT</a:t>
            </a:r>
            <a:r>
              <a:rPr lang="bg-BG" dirty="0" smtClean="0"/>
              <a:t>“?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FROM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WHERE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GROUP BY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HAVING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ORDER BY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5791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2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изброените не може да се определи като функционалност на </a:t>
            </a:r>
            <a:r>
              <a:rPr lang="en-US" dirty="0" smtClean="0"/>
              <a:t>ERP </a:t>
            </a:r>
            <a:r>
              <a:rPr lang="bg-BG" dirty="0" smtClean="0"/>
              <a:t>системите?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Финансово счетоводство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Управление на човешките ресурси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/>
              <a:t>Управление на веригата за доставки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/>
              <a:t>Обслужване на клиенти и </a:t>
            </a:r>
            <a:r>
              <a:rPr lang="ru-RU" dirty="0" smtClean="0"/>
              <a:t>поддръжка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Управление на проекти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Информационни услуги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3875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Кои от посочените методи и алгоритми за кодиране са хеширащи?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MD5, SHA-1, AES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MD5, </a:t>
            </a:r>
            <a:r>
              <a:rPr lang="en-US" dirty="0" smtClean="0"/>
              <a:t>RSA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/>
              <a:t>MD5, SHA-1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DSA, SHA-1, AES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SHA-1, RSA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3DES, SHA-1, MD5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посочените не е презентационна система?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Adobe Premiere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OpenOffice Impress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Apple Keynote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Prezi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Microsoft PowerPoint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2057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изброените мултимедийни файлови формати не се поддържа от програмата </a:t>
            </a:r>
            <a:r>
              <a:rPr lang="en-GB" dirty="0" smtClean="0"/>
              <a:t>Sony </a:t>
            </a:r>
            <a:r>
              <a:rPr lang="en-GB" dirty="0"/>
              <a:t>Sound </a:t>
            </a:r>
            <a:r>
              <a:rPr lang="en-GB" dirty="0" smtClean="0"/>
              <a:t>Forge</a:t>
            </a:r>
            <a:r>
              <a:rPr lang="bg-BG" dirty="0" smtClean="0"/>
              <a:t>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SWF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AIFF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OGG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MOV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FLAC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4495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С коя от следните команди можем да проверим достъпа до даден порт на отдалечен сървър?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PING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TRACEROUT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TELNET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FINGER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изброените протоколи се използва за пренос на електронна поща през </a:t>
            </a:r>
            <a:r>
              <a:rPr lang="en-US" dirty="0" smtClean="0"/>
              <a:t>IP </a:t>
            </a:r>
            <a:r>
              <a:rPr lang="bg-BG" dirty="0" smtClean="0"/>
              <a:t>мрежи?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POP3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IMAP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MIME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SMTP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DHCP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SNMP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В случай, че даден рутер блокира входящите връзки със </a:t>
            </a:r>
            <a:r>
              <a:rPr lang="en-US" dirty="0" smtClean="0"/>
              <a:t>Skype</a:t>
            </a:r>
            <a:r>
              <a:rPr lang="bg-BG" dirty="0" smtClean="0"/>
              <a:t> е необходимо ръчно да препратим портове с номера:… ?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80 и 21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80 и 443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20 и 21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80 и 110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20 и 53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276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dirty="0"/>
              <a:t>Пълният формат на URL е </a:t>
            </a:r>
            <a:r>
              <a:rPr lang="ru-RU" dirty="0" smtClean="0"/>
              <a:t>следният: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протокол://[потребител[:парола]@]сървър[:порт][/път[?параметри][#фрагмент]]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/>
              <a:t>протокол://[потребител[:парола</a:t>
            </a:r>
            <a:r>
              <a:rPr lang="bg-BG" dirty="0" smtClean="0"/>
              <a:t>]@]път[:</a:t>
            </a:r>
            <a:r>
              <a:rPr lang="bg-BG" dirty="0"/>
              <a:t>порт</a:t>
            </a:r>
            <a:r>
              <a:rPr lang="bg-BG" dirty="0" smtClean="0"/>
              <a:t>][/сървър[?</a:t>
            </a:r>
            <a:r>
              <a:rPr lang="bg-BG" dirty="0"/>
              <a:t>параметри][#фрагмент]]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сървър://[</a:t>
            </a:r>
            <a:r>
              <a:rPr lang="bg-BG" dirty="0"/>
              <a:t>потребител[:парола</a:t>
            </a:r>
            <a:r>
              <a:rPr lang="bg-BG" dirty="0" smtClean="0"/>
              <a:t>]@]протокол[:</a:t>
            </a:r>
            <a:r>
              <a:rPr lang="bg-BG" dirty="0"/>
              <a:t>порт][/път[?параметри][#фрагмент</a:t>
            </a:r>
            <a:r>
              <a:rPr lang="bg-BG" dirty="0" smtClean="0"/>
              <a:t>]]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1605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2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Посочете погрешно изписания код за поставяне на цвят върху текст в езика </a:t>
            </a:r>
            <a:r>
              <a:rPr lang="en-US" dirty="0" smtClean="0"/>
              <a:t>CSS</a:t>
            </a:r>
            <a:r>
              <a:rPr lang="bg-BG" dirty="0" smtClean="0"/>
              <a:t>: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body {color:#00ff00;} 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 smtClean="0"/>
              <a:t>body </a:t>
            </a:r>
            <a:r>
              <a:rPr lang="en-GB" dirty="0"/>
              <a:t>{color:rgb(255,0,0);} 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 smtClean="0"/>
              <a:t>body </a:t>
            </a:r>
            <a:r>
              <a:rPr lang="en-GB" dirty="0"/>
              <a:t>{color:blue</a:t>
            </a:r>
            <a:r>
              <a:rPr lang="en-GB" dirty="0" smtClean="0"/>
              <a:t>;}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Няма верен отговор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5775" y="3962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изброените приложения има функциите на мейл клиент?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Lotus Domino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Lotus Designer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Lotus Administrator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Lotus Notes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Lotus Symphony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4038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bg-BG" dirty="0" smtClean="0"/>
              <a:t>ой израз в </a:t>
            </a:r>
            <a:r>
              <a:rPr lang="en-US" dirty="0" smtClean="0"/>
              <a:t>JavaScript </a:t>
            </a:r>
            <a:r>
              <a:rPr lang="bg-BG" dirty="0" smtClean="0"/>
              <a:t>ни позволява да създадем съобщение за грешка при изпълнение на даден код?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error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try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throw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catch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Няма верен отговор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2925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1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посочените файлове не се съхранява в създадения </a:t>
            </a:r>
            <a:r>
              <a:rPr lang="en-US" dirty="0" smtClean="0"/>
              <a:t>backup </a:t>
            </a:r>
            <a:r>
              <a:rPr lang="bg-BG" dirty="0" smtClean="0"/>
              <a:t>чрез </a:t>
            </a:r>
            <a:r>
              <a:rPr lang="en-US" dirty="0" smtClean="0"/>
              <a:t>Windows </a:t>
            </a:r>
            <a:r>
              <a:rPr lang="en-US" dirty="0"/>
              <a:t>Registry Checker tool (Scanreg.exe</a:t>
            </a:r>
            <a:r>
              <a:rPr lang="en-US" dirty="0" smtClean="0"/>
              <a:t>)</a:t>
            </a:r>
            <a:r>
              <a:rPr lang="bg-BG" dirty="0"/>
              <a:t>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System.dat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 smtClean="0"/>
              <a:t>ntoskrnl.exe</a:t>
            </a:r>
            <a:endParaRPr lang="bg-BG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 smtClean="0"/>
              <a:t>User.dat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System.ini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Win.ini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2004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Съществува ли коректно представяне на даденото числото (</a:t>
            </a:r>
            <a:r>
              <a:rPr lang="en-US" dirty="0"/>
              <a:t>1001110011110101</a:t>
            </a:r>
            <a:r>
              <a:rPr lang="bg-BG" dirty="0" smtClean="0"/>
              <a:t>) в долу посочените отговори? 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7FF5 </a:t>
            </a:r>
            <a:r>
              <a:rPr lang="bg-BG" sz="2000" dirty="0" smtClean="0"/>
              <a:t>₍</a:t>
            </a:r>
            <a:r>
              <a:rPr lang="en-US" sz="2000" dirty="0" smtClean="0"/>
              <a:t>16</a:t>
            </a:r>
            <a:r>
              <a:rPr lang="bg-BG" sz="2000" dirty="0" smtClean="0"/>
              <a:t>₎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40183 </a:t>
            </a:r>
            <a:r>
              <a:rPr lang="bg-BG" sz="2000" dirty="0" smtClean="0"/>
              <a:t>₍</a:t>
            </a:r>
            <a:r>
              <a:rPr lang="en-US" sz="2000" dirty="0" smtClean="0"/>
              <a:t>10</a:t>
            </a:r>
            <a:r>
              <a:rPr lang="bg-BG" sz="2000" dirty="0" smtClean="0"/>
              <a:t>₎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9CF5 </a:t>
            </a:r>
            <a:r>
              <a:rPr lang="bg-BG" sz="2000" dirty="0" smtClean="0"/>
              <a:t>₍</a:t>
            </a:r>
            <a:r>
              <a:rPr lang="en-US" sz="2000" dirty="0" smtClean="0"/>
              <a:t>16</a:t>
            </a:r>
            <a:r>
              <a:rPr lang="bg-BG" sz="2000" dirty="0" smtClean="0"/>
              <a:t>₎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40279 </a:t>
            </a:r>
            <a:r>
              <a:rPr lang="bg-BG" sz="2000" dirty="0" smtClean="0"/>
              <a:t>₍</a:t>
            </a:r>
            <a:r>
              <a:rPr lang="en-US" sz="2000" dirty="0" smtClean="0"/>
              <a:t>10</a:t>
            </a:r>
            <a:r>
              <a:rPr lang="bg-BG" sz="2000" dirty="0" smtClean="0"/>
              <a:t>₎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6AF3 </a:t>
            </a:r>
            <a:r>
              <a:rPr lang="bg-BG" sz="2000" dirty="0" smtClean="0"/>
              <a:t>₍</a:t>
            </a:r>
            <a:r>
              <a:rPr lang="en-US" sz="2000" dirty="0" smtClean="0"/>
              <a:t>16</a:t>
            </a:r>
            <a:r>
              <a:rPr lang="bg-BG" sz="2000" dirty="0" smtClean="0"/>
              <a:t>₎</a:t>
            </a:r>
            <a:endParaRPr lang="en-US" sz="20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Няма верен отговор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886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Инсталацията на </a:t>
            </a:r>
            <a:r>
              <a:rPr lang="en-GB" i="1" dirty="0"/>
              <a:t>Server Core </a:t>
            </a:r>
            <a:r>
              <a:rPr lang="en-GB" i="1" dirty="0" smtClean="0"/>
              <a:t>- </a:t>
            </a:r>
            <a:r>
              <a:rPr lang="bg-BG" dirty="0" smtClean="0"/>
              <a:t>вариация на </a:t>
            </a:r>
            <a:r>
              <a:rPr lang="en-US" dirty="0" smtClean="0"/>
              <a:t>Windows Server 2008, </a:t>
            </a:r>
            <a:r>
              <a:rPr lang="bg-BG" dirty="0" smtClean="0"/>
              <a:t>включва: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.</a:t>
            </a:r>
            <a:r>
              <a:rPr lang="en-US" dirty="0" smtClean="0"/>
              <a:t>NET Framework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Internet Explorer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Notepad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Powershell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Windows Explorer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Нито едно от посочените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Всички посочени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5300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Кое от следните твърдения не се отнася за </a:t>
            </a:r>
            <a:r>
              <a:rPr lang="en-US" dirty="0" smtClean="0"/>
              <a:t>UML?</a:t>
            </a:r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Рисува схеми за работата на приложение.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Определя </a:t>
            </a:r>
            <a:r>
              <a:rPr lang="en-US" dirty="0" smtClean="0"/>
              <a:t>workflow </a:t>
            </a:r>
            <a:r>
              <a:rPr lang="bg-BG" dirty="0" smtClean="0"/>
              <a:t>на приложение.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ru-RU" dirty="0" smtClean="0"/>
              <a:t>Използва </a:t>
            </a:r>
            <a:r>
              <a:rPr lang="ru-RU" dirty="0"/>
              <a:t>се за моделиране на софтуерна </a:t>
            </a:r>
            <a:r>
              <a:rPr lang="ru-RU" dirty="0" smtClean="0"/>
              <a:t>архитектура.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Базиран е на </a:t>
            </a:r>
            <a:r>
              <a:rPr lang="en-US" dirty="0" smtClean="0"/>
              <a:t>XML </a:t>
            </a:r>
            <a:r>
              <a:rPr lang="bg-BG" dirty="0" smtClean="0"/>
              <a:t>и използва подобен синтаксис.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Използва се за създаване на прототип на приложение.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8000" y="4495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ru-RU" sz="3000" dirty="0">
                <a:effectLst/>
              </a:rPr>
              <a:t>Кой от изброените алгоритми за компресия, НЕ се базира върху </a:t>
            </a:r>
            <a:r>
              <a:rPr lang="ru-RU" sz="3000" dirty="0" smtClean="0">
                <a:effectLst/>
              </a:rPr>
              <a:t>разделяне </a:t>
            </a:r>
            <a:r>
              <a:rPr lang="ru-RU" sz="3000" dirty="0">
                <a:effectLst/>
              </a:rPr>
              <a:t>на текста на компоненти и заместване на всяка </a:t>
            </a:r>
            <a:r>
              <a:rPr lang="ru-RU" sz="3000" dirty="0" smtClean="0">
                <a:effectLst/>
              </a:rPr>
              <a:t>компонента </a:t>
            </a:r>
            <a:r>
              <a:rPr lang="ru-RU" sz="3000" dirty="0">
                <a:effectLst/>
              </a:rPr>
              <a:t>с код</a:t>
            </a:r>
            <a:r>
              <a:rPr lang="ru-RU" sz="3000" dirty="0" smtClean="0">
                <a:effectLst/>
              </a:rPr>
              <a:t>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Аритметично кодиране.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Шенън-Фано кодиране.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Хъфманово кодиране.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Никое от посочените</a:t>
            </a:r>
            <a:r>
              <a:rPr lang="bg-BG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2971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0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Кой от изброените файлови формати не поддържа „макроси“ (</a:t>
            </a:r>
            <a:r>
              <a:rPr lang="en-US" dirty="0" smtClean="0"/>
              <a:t>macros</a:t>
            </a:r>
            <a:r>
              <a:rPr lang="bg-BG" dirty="0" smtClean="0"/>
              <a:t>)</a:t>
            </a:r>
            <a:r>
              <a:rPr lang="en-US" dirty="0" smtClean="0"/>
              <a:t>?</a:t>
            </a:r>
          </a:p>
          <a:p>
            <a:pPr marL="871538" lvl="1" indent="-514350">
              <a:buFont typeface="+mj-lt"/>
              <a:buAutoNum type="alphaLcParenR"/>
            </a:pP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.DOC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.RTF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.ODF</a:t>
            </a:r>
          </a:p>
          <a:p>
            <a:pPr marL="871538" lvl="1" indent="-514350">
              <a:buFont typeface="+mj-lt"/>
              <a:buAutoNum type="alphaLcParenR"/>
            </a:pPr>
            <a:r>
              <a:rPr lang="en-US" dirty="0" smtClean="0"/>
              <a:t>.DOCX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Всички от изброените.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dirty="0" smtClean="0"/>
              <a:t>Нито един от изброените.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6725" y="33528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bg-BG" dirty="0" smtClean="0"/>
              <a:t>Коя от следните програми не служи за създаване на графични изображения?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Swish MAX2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Caligari Truespace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Gimp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Blender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Adobe Air</a:t>
            </a:r>
            <a:endParaRPr lang="en-US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GB" dirty="0"/>
              <a:t>Maya 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4825" y="45720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5876</TotalTime>
  <Words>634</Words>
  <Application>Microsoft Office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  <vt:lpstr>Въпрос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denis</cp:lastModifiedBy>
  <cp:revision>593</cp:revision>
  <dcterms:created xsi:type="dcterms:W3CDTF">2007-12-08T16:03:35Z</dcterms:created>
  <dcterms:modified xsi:type="dcterms:W3CDTF">2013-11-22T08:25:59Z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