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1"/>
  </p:notesMasterIdLst>
  <p:sldIdLst>
    <p:sldId id="301" r:id="rId2"/>
    <p:sldId id="256" r:id="rId3"/>
    <p:sldId id="261" r:id="rId4"/>
    <p:sldId id="262" r:id="rId5"/>
    <p:sldId id="281" r:id="rId6"/>
    <p:sldId id="280" r:id="rId7"/>
    <p:sldId id="298" r:id="rId8"/>
    <p:sldId id="293" r:id="rId9"/>
    <p:sldId id="299" r:id="rId10"/>
    <p:sldId id="265" r:id="rId11"/>
    <p:sldId id="266" r:id="rId12"/>
    <p:sldId id="267" r:id="rId13"/>
    <p:sldId id="282" r:id="rId14"/>
    <p:sldId id="283" r:id="rId15"/>
    <p:sldId id="284" r:id="rId16"/>
    <p:sldId id="268" r:id="rId17"/>
    <p:sldId id="296" r:id="rId18"/>
    <p:sldId id="300" r:id="rId19"/>
    <p:sldId id="263" r:id="rId20"/>
    <p:sldId id="264" r:id="rId21"/>
    <p:sldId id="270" r:id="rId22"/>
    <p:sldId id="274" r:id="rId23"/>
    <p:sldId id="272" r:id="rId24"/>
    <p:sldId id="295" r:id="rId25"/>
    <p:sldId id="273" r:id="rId26"/>
    <p:sldId id="275" r:id="rId27"/>
    <p:sldId id="276" r:id="rId28"/>
    <p:sldId id="287" r:id="rId29"/>
    <p:sldId id="291" r:id="rId30"/>
    <p:sldId id="290" r:id="rId31"/>
    <p:sldId id="292" r:id="rId32"/>
    <p:sldId id="285" r:id="rId33"/>
    <p:sldId id="286" r:id="rId34"/>
    <p:sldId id="288" r:id="rId35"/>
    <p:sldId id="289" r:id="rId36"/>
    <p:sldId id="294" r:id="rId37"/>
    <p:sldId id="277" r:id="rId38"/>
    <p:sldId id="278" r:id="rId39"/>
    <p:sldId id="302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E50"/>
    <a:srgbClr val="1C2541"/>
    <a:srgbClr val="279ED9"/>
    <a:srgbClr val="000000"/>
    <a:srgbClr val="103D64"/>
    <a:srgbClr val="523B8F"/>
    <a:srgbClr val="141842"/>
    <a:srgbClr val="35BEEF"/>
    <a:srgbClr val="F15D34"/>
    <a:srgbClr val="FF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7" autoAdjust="0"/>
    <p:restoredTop sz="86150" autoAdjust="0"/>
  </p:normalViewPr>
  <p:slideViewPr>
    <p:cSldViewPr snapToGrid="0">
      <p:cViewPr varScale="1">
        <p:scale>
          <a:sx n="148" d="100"/>
          <a:sy n="148" d="100"/>
        </p:scale>
        <p:origin x="120" y="7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6BC42-E45E-400E-A8B3-FE0D77FA0DE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9391-BD1E-4DCE-93EE-B771B8A0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https://docs.duendesoftware.com/identityserver/v5/overview/big_picture/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through:</a:t>
            </a:r>
          </a:p>
          <a:p>
            <a:pPr marL="171450" indent="-171450">
              <a:buFontTx/>
              <a:buChar char="-"/>
            </a:pPr>
            <a:r>
              <a:rPr lang="en-US" dirty="0"/>
              <a:t>OAuth history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OpenID history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DotNetOpenAuth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OpenID Connect, built upon OAuth 2.0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Identity resources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Claims about the user – user ID, name, email…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Named group of claims that can be requested with scope parameter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API resources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 functionality client wants to access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Group of scopes – logical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https://identityserver.io/training/</a:t>
            </a:r>
          </a:p>
          <a:p>
            <a:endParaRPr lang="en-US" dirty="0"/>
          </a:p>
          <a:p>
            <a:r>
              <a:rPr lang="en-US" dirty="0"/>
              <a:t>PKCE = Proof Key for Code Exchange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Don’t trust external authentication providers to always return claims that you need – ask the user to fill in the data on first login – i.e. email, display name,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https://blog.duendesoftware.com/posts/20220406_session_management/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1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D745-3750-478E-AEB1-4E862CE1A0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7F7C5B-A318-E8F5-E4A1-581D0BADC0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E1760-B7B7-9CF2-52B6-E49EA5B9F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77" y="1319566"/>
            <a:ext cx="3868282" cy="17907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707FF-FBC0-3FE4-5338-B19C0B5CA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777" y="3188010"/>
            <a:ext cx="3868282" cy="97209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38C88A-4FD1-F395-C910-E918707684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9" y="360437"/>
            <a:ext cx="2205258" cy="522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1B517-0249-F366-5963-2B85E5CE21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529" y="4597553"/>
            <a:ext cx="944628" cy="178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807005-C16C-0DEA-D55D-B8EBDCDB227C}"/>
              </a:ext>
            </a:extLst>
          </p:cNvPr>
          <p:cNvSpPr txBox="1"/>
          <p:nvPr userDrawn="1"/>
        </p:nvSpPr>
        <p:spPr>
          <a:xfrm>
            <a:off x="324777" y="4347198"/>
            <a:ext cx="1792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8197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71FB-D3CD-A0AF-0C3B-27AB5341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9" y="933838"/>
            <a:ext cx="8474593" cy="4501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C998-13D2-549F-53C8-D1EA71C6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" y="1548714"/>
            <a:ext cx="8474593" cy="30840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058B7-89A9-AB93-7051-C58D20BD7E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9" y="351657"/>
            <a:ext cx="1409109" cy="334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8E019-04A6-3C26-6311-6128708E0B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2296" y="432564"/>
            <a:ext cx="906087" cy="193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6FC01-D4B8-3682-3EAE-72B5D89B07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37" y="4783215"/>
            <a:ext cx="836445" cy="149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4373BB-994C-F3BF-C34D-3892C32D7838}"/>
              </a:ext>
            </a:extLst>
          </p:cNvPr>
          <p:cNvSpPr txBox="1"/>
          <p:nvPr userDrawn="1"/>
        </p:nvSpPr>
        <p:spPr>
          <a:xfrm>
            <a:off x="7845829" y="216403"/>
            <a:ext cx="75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6391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25A6A-F3FE-1904-F6B1-59F7215105B0}"/>
              </a:ext>
            </a:extLst>
          </p:cNvPr>
          <p:cNvSpPr/>
          <p:nvPr userDrawn="1"/>
        </p:nvSpPr>
        <p:spPr>
          <a:xfrm>
            <a:off x="5420497" y="0"/>
            <a:ext cx="3723502" cy="5143500"/>
          </a:xfrm>
          <a:prstGeom prst="rect">
            <a:avLst/>
          </a:prstGeom>
          <a:solidFill>
            <a:srgbClr val="1D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EE67BD-3B79-3F03-8424-8DEA0496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90" y="1327804"/>
            <a:ext cx="4636006" cy="1790700"/>
          </a:xfrm>
        </p:spPr>
        <p:txBody>
          <a:bodyPr anchor="b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5127949-79C4-05EE-6B92-F2620D86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790" y="3196248"/>
            <a:ext cx="4636006" cy="97209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CC26A-6C44-25A2-1172-7DF15E449C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933" y="431847"/>
            <a:ext cx="909449" cy="194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B14A18-BC49-0DB4-B389-654F2C69B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9" y="351657"/>
            <a:ext cx="1409109" cy="334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D1B09D-602D-B2C3-4BC3-79CB1BAF6C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39" y="4783215"/>
            <a:ext cx="836444" cy="1498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ECAA7D-52BB-7A17-6614-DF5EA4D069E2}"/>
              </a:ext>
            </a:extLst>
          </p:cNvPr>
          <p:cNvSpPr txBox="1"/>
          <p:nvPr userDrawn="1"/>
        </p:nvSpPr>
        <p:spPr>
          <a:xfrm>
            <a:off x="7845829" y="216403"/>
            <a:ext cx="75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180002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F680-C712-8FC1-7541-800F881E8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789" y="1499285"/>
            <a:ext cx="4101061" cy="31334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061B-B038-B428-856A-17AF7376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99285"/>
            <a:ext cx="4259232" cy="31334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3FA85-099B-AE41-36BD-D580365D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9" y="933838"/>
            <a:ext cx="8474593" cy="4501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AEBB8E-70BB-0D8B-0BC1-C115ED94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9" y="351657"/>
            <a:ext cx="1409109" cy="334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F6121-ADD7-605F-7A01-B41889BD6A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2296" y="432564"/>
            <a:ext cx="906087" cy="193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07AFB-9302-567F-F8D3-03A11355AA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37" y="4783215"/>
            <a:ext cx="836445" cy="149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0796AF-AE34-885C-F56C-666EAA00D976}"/>
              </a:ext>
            </a:extLst>
          </p:cNvPr>
          <p:cNvSpPr txBox="1"/>
          <p:nvPr userDrawn="1"/>
        </p:nvSpPr>
        <p:spPr>
          <a:xfrm>
            <a:off x="7845829" y="216403"/>
            <a:ext cx="75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361376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FF913A-F821-6ABF-69CB-C174EF24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9" y="933838"/>
            <a:ext cx="8474593" cy="4501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7CB90-BD84-DBFA-648B-540E706C57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9" y="351657"/>
            <a:ext cx="1409109" cy="334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A7C28-DBD5-613A-CB22-526121DB18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2296" y="432564"/>
            <a:ext cx="906087" cy="193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E4283-BC84-35C3-CE81-2428875331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37" y="4783215"/>
            <a:ext cx="836445" cy="149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11BDAA-17F0-E4BE-A608-550727FF1BA8}"/>
              </a:ext>
            </a:extLst>
          </p:cNvPr>
          <p:cNvSpPr txBox="1"/>
          <p:nvPr userDrawn="1"/>
        </p:nvSpPr>
        <p:spPr>
          <a:xfrm>
            <a:off x="7845829" y="216403"/>
            <a:ext cx="75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1097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34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A6180-9C63-5245-5529-CFF44A330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7012E6-337A-35B4-B93E-C4FEDEF6A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956594"/>
            <a:ext cx="3398655" cy="27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3B3E2-7005-7014-C66B-C75596E0D58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307"/>
            <a:ext cx="4345423" cy="67006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3EA2680-C222-FAE5-5701-CC5B390FE792}"/>
              </a:ext>
            </a:extLst>
          </p:cNvPr>
          <p:cNvSpPr txBox="1">
            <a:spLocks/>
          </p:cNvSpPr>
          <p:nvPr userDrawn="1"/>
        </p:nvSpPr>
        <p:spPr>
          <a:xfrm>
            <a:off x="332869" y="2227314"/>
            <a:ext cx="5049175" cy="68887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Speed IT </a:t>
            </a: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D46E9E-716F-92A5-E670-62E1C2AAB1EF}"/>
              </a:ext>
            </a:extLst>
          </p:cNvPr>
          <p:cNvSpPr txBox="1">
            <a:spLocks/>
          </p:cNvSpPr>
          <p:nvPr userDrawn="1"/>
        </p:nvSpPr>
        <p:spPr>
          <a:xfrm>
            <a:off x="332869" y="2953560"/>
            <a:ext cx="3639887" cy="3329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December 6th-8th, 2022 Belgrade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77375-9456-FFBF-0E0D-15966B8F6D8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4529" y="4597553"/>
            <a:ext cx="944628" cy="178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FB0695-1D02-77E9-E3A4-91F81B586A7D}"/>
              </a:ext>
            </a:extLst>
          </p:cNvPr>
          <p:cNvSpPr txBox="1"/>
          <p:nvPr userDrawn="1"/>
        </p:nvSpPr>
        <p:spPr>
          <a:xfrm>
            <a:off x="324777" y="4347198"/>
            <a:ext cx="1792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90991-C9DE-CD29-655F-61BEEB1F45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9" y="360437"/>
            <a:ext cx="2205258" cy="5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5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DB99A-A780-3946-48C7-EB8BDF921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819C3-3E8D-EA53-6189-146B1519BA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04" y="3985785"/>
            <a:ext cx="5591596" cy="620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646E9-47AD-AC77-FE97-DEA1215D49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116714"/>
            <a:ext cx="7444673" cy="831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C489C-C0DB-C592-6D6F-BB34F458F5A9}"/>
              </a:ext>
            </a:extLst>
          </p:cNvPr>
          <p:cNvSpPr txBox="1"/>
          <p:nvPr userDrawn="1"/>
        </p:nvSpPr>
        <p:spPr>
          <a:xfrm>
            <a:off x="566616" y="3116714"/>
            <a:ext cx="8010769" cy="83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1CF82-E73B-160A-F1A9-D355EE3B89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99686" y="4283571"/>
            <a:ext cx="944628" cy="178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DB1E1-3F8A-2C4D-5CF4-39580D5838AE}"/>
              </a:ext>
            </a:extLst>
          </p:cNvPr>
          <p:cNvSpPr txBox="1"/>
          <p:nvPr userDrawn="1"/>
        </p:nvSpPr>
        <p:spPr>
          <a:xfrm>
            <a:off x="3675570" y="4073676"/>
            <a:ext cx="1792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15F30-1700-2656-8A59-AC6F4A01D8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71" y="1435464"/>
            <a:ext cx="2205258" cy="5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FDACB-8534-8343-16BE-208CCD91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B599F-341C-AC63-C1F9-124E252C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902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7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tools.ietf.org/html/rfc8628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abaril/Balea" TargetMode="External"/><Relationship Id="rId3" Type="http://schemas.openxmlformats.org/officeDocument/2006/relationships/image" Target="../media/image37.png"/><Relationship Id="rId7" Type="http://schemas.openxmlformats.org/officeDocument/2006/relationships/hyperlink" Target="https://solliance.net/products/policyserver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guafrommars/TheIdServer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github.com/skoruba/Duende.IdentityServer.Admin" TargetMode="External"/><Relationship Id="rId10" Type="http://schemas.openxmlformats.org/officeDocument/2006/relationships/hyperlink" Target="https://github.com/miroslavpopovic/auth-sample-openiddict" TargetMode="External"/><Relationship Id="rId4" Type="http://schemas.openxmlformats.org/officeDocument/2006/relationships/hyperlink" Target="https://www.identityserver.com/products/adminui" TargetMode="External"/><Relationship Id="rId9" Type="http://schemas.openxmlformats.org/officeDocument/2006/relationships/hyperlink" Target="https://github.com/miroslavpopovic/auth-microservice-sample-dotnet7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uendesoftware.com/training/" TargetMode="External"/><Relationship Id="rId3" Type="http://schemas.openxmlformats.org/officeDocument/2006/relationships/hyperlink" Target="https://docs.microsoft.com/en-us/aspnet/core/security/authentication/identity" TargetMode="External"/><Relationship Id="rId7" Type="http://schemas.openxmlformats.org/officeDocument/2006/relationships/hyperlink" Target="https://brockallen.com/" TargetMode="External"/><Relationship Id="rId2" Type="http://schemas.openxmlformats.org/officeDocument/2006/relationships/hyperlink" Target="https://datatracker.ietf.org/doc/html/draft-ietf-oauth-security-top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stprivilege.com/" TargetMode="External"/><Relationship Id="rId5" Type="http://schemas.openxmlformats.org/officeDocument/2006/relationships/hyperlink" Target="https://blog.duendesoftware.com/" TargetMode="External"/><Relationship Id="rId10" Type="http://schemas.openxmlformats.org/officeDocument/2006/relationships/hyperlink" Target="https://auth0.com/blog/whats-new-in-dotnet-7-for-authentication-and-authorization/" TargetMode="External"/><Relationship Id="rId4" Type="http://schemas.openxmlformats.org/officeDocument/2006/relationships/hyperlink" Target="https://docs.duendesoftware.com/identityserver/v6" TargetMode="External"/><Relationship Id="rId9" Type="http://schemas.openxmlformats.org/officeDocument/2006/relationships/hyperlink" Target="https://www.pluralsight.com/courses/asp-dot-net-core-6-securing-oauth-2-openid-connec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oslavpopovic/auth-sample-openiddict" TargetMode="External"/><Relationship Id="rId2" Type="http://schemas.openxmlformats.org/officeDocument/2006/relationships/hyperlink" Target="https://github.com/miroslavpopovic/auth-microservice-sample-dotnet7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iroslavpopovic.com/" TargetMode="External"/><Relationship Id="rId4" Type="http://schemas.openxmlformats.org/officeDocument/2006/relationships/hyperlink" Target="https://github.com/miroslavpopovic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y.sh/" TargetMode="External"/><Relationship Id="rId2" Type="http://schemas.openxmlformats.org/officeDocument/2006/relationships/hyperlink" Target="https://www.keycloak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luu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11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4239A9-6B6C-44B5-F748-11A76DF1EFF0}"/>
              </a:ext>
            </a:extLst>
          </p:cNvPr>
          <p:cNvSpPr/>
          <p:nvPr/>
        </p:nvSpPr>
        <p:spPr>
          <a:xfrm>
            <a:off x="5417976" y="1051249"/>
            <a:ext cx="3726024" cy="2550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ECC9A-5766-4DEB-8DB4-29BD9988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9F7C8-F622-4B5F-AB87-B42118764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351F73-68CA-4686-94A1-B2BD3758BA18}"/>
              </a:ext>
            </a:extLst>
          </p:cNvPr>
          <p:cNvGrpSpPr/>
          <p:nvPr/>
        </p:nvGrpSpPr>
        <p:grpSpPr>
          <a:xfrm>
            <a:off x="5374433" y="1103064"/>
            <a:ext cx="3993502" cy="2451674"/>
            <a:chOff x="5516880" y="662400"/>
            <a:chExt cx="6164654" cy="35735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3A8AC3-B116-4A9A-9D56-46394F1F2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880" y="768350"/>
              <a:ext cx="6164654" cy="346761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CAAA05-9C37-43F5-82C9-96726725A985}"/>
                </a:ext>
              </a:extLst>
            </p:cNvPr>
            <p:cNvSpPr txBox="1"/>
            <p:nvPr/>
          </p:nvSpPr>
          <p:spPr>
            <a:xfrm>
              <a:off x="8196612" y="662400"/>
              <a:ext cx="17915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71717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ASP.NET Core Identity</a:t>
              </a:r>
            </a:p>
            <a:p>
              <a:pPr algn="ctr"/>
              <a:r>
                <a:rPr lang="en-US" sz="900" dirty="0">
                  <a:solidFill>
                    <a:srgbClr val="71717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33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C392-8056-40EF-9F71-73759401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7172-55C8-43B6-9546-412BC49D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resources</a:t>
            </a:r>
          </a:p>
          <a:p>
            <a:r>
              <a:rPr lang="en-US" dirty="0"/>
              <a:t>API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DABD6-1834-41C1-AAF4-C458379BC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58" y="786036"/>
            <a:ext cx="5357143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Accesses to resources</a:t>
            </a:r>
          </a:p>
          <a:p>
            <a:r>
              <a:rPr lang="en-US" dirty="0"/>
              <a:t>Need to be authorized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3675D-8242-4D7A-B225-5ABF71AC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58" y="786036"/>
            <a:ext cx="5357143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5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owners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19FCC-67A1-444B-B9D9-0923E531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58" y="786036"/>
            <a:ext cx="5357143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8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Confirming user identity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21567-7E62-4F1C-8CED-886187ADF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58" y="786036"/>
            <a:ext cx="5357143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9D3-6A7C-4BC7-A167-BBC4DA79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8B3E-4B51-4F81-9CBD-0A231A3F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the access to</a:t>
            </a:r>
            <a:br>
              <a:rPr lang="en-US" dirty="0"/>
            </a:br>
            <a:r>
              <a:rPr lang="en-US" dirty="0"/>
              <a:t>a specific functionality</a:t>
            </a:r>
            <a:br>
              <a:rPr lang="en-US" dirty="0"/>
            </a:br>
            <a:r>
              <a:rPr lang="en-US" dirty="0"/>
              <a:t>or resource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36FF2-F6F0-489E-B9AD-220604658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58" y="786036"/>
            <a:ext cx="5357143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3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600-654E-496C-BF2A-2C4BA144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53BB-B330-47F0-8F11-6E10D9DF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Claim</a:t>
            </a:r>
          </a:p>
          <a:p>
            <a:pPr lvl="1"/>
            <a:r>
              <a:rPr lang="en-US" dirty="0"/>
              <a:t>One piece of information</a:t>
            </a:r>
          </a:p>
          <a:p>
            <a:r>
              <a:rPr lang="en-US" dirty="0"/>
              <a:t>Scopes</a:t>
            </a:r>
          </a:p>
          <a:p>
            <a:pPr lvl="1"/>
            <a:r>
              <a:rPr lang="en-US" dirty="0"/>
              <a:t>Something you want to protect and client wants to access</a:t>
            </a:r>
          </a:p>
          <a:p>
            <a:r>
              <a:rPr lang="en-US" dirty="0"/>
              <a:t>Grant types / flows</a:t>
            </a:r>
          </a:p>
          <a:p>
            <a:pPr lvl="1"/>
            <a:r>
              <a:rPr lang="en-US" dirty="0"/>
              <a:t>Non-interactive – client credentials flow</a:t>
            </a:r>
          </a:p>
          <a:p>
            <a:pPr lvl="1"/>
            <a:r>
              <a:rPr lang="en-US" dirty="0"/>
              <a:t>Interactive – authorization code flow with PKCE</a:t>
            </a:r>
          </a:p>
          <a:p>
            <a:pPr lvl="1"/>
            <a:r>
              <a:rPr lang="en-US" dirty="0"/>
              <a:t>Older flows are considered obsolete</a:t>
            </a:r>
          </a:p>
          <a:p>
            <a:r>
              <a:rPr lang="en-US" dirty="0"/>
              <a:t>Tokens</a:t>
            </a:r>
          </a:p>
          <a:p>
            <a:pPr lvl="1"/>
            <a:r>
              <a:rPr lang="en-US" dirty="0"/>
              <a:t>Access token – JWT </a:t>
            </a:r>
          </a:p>
          <a:p>
            <a:pPr lvl="1"/>
            <a:r>
              <a:rPr lang="en-US" dirty="0"/>
              <a:t>Refresh token</a:t>
            </a:r>
          </a:p>
          <a:p>
            <a:pPr lvl="1"/>
            <a:r>
              <a:rPr lang="en-US" dirty="0"/>
              <a:t>Identity token – JWT </a:t>
            </a:r>
          </a:p>
          <a:p>
            <a:pPr lvl="1"/>
            <a:r>
              <a:rPr lang="en-US" dirty="0"/>
              <a:t>Reference tokens (instead of JWT)</a:t>
            </a:r>
          </a:p>
        </p:txBody>
      </p:sp>
    </p:spTree>
    <p:extLst>
      <p:ext uri="{BB962C8B-B14F-4D97-AF65-F5344CB8AC3E}">
        <p14:creationId xmlns:p14="http://schemas.microsoft.com/office/powerpoint/2010/main" val="35437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A680-0D40-48D0-9D01-2F633232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Authorization code flow with PKCE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6D90-1920-4DDC-A80D-EA171F30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code_verifier</a:t>
            </a:r>
            <a:r>
              <a:rPr lang="en-US" dirty="0"/>
              <a:t> = random</a:t>
            </a:r>
          </a:p>
          <a:p>
            <a:r>
              <a:rPr lang="en-US" dirty="0" err="1"/>
              <a:t>code_challenge</a:t>
            </a:r>
            <a:r>
              <a:rPr lang="en-US" dirty="0"/>
              <a:t> = hash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5FEBE-0660-439A-AC53-3E6661E1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583" y="1455576"/>
            <a:ext cx="4724674" cy="3177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CD3057-C477-4161-9088-F226C45527D6}"/>
              </a:ext>
            </a:extLst>
          </p:cNvPr>
          <p:cNvSpPr txBox="1"/>
          <p:nvPr/>
        </p:nvSpPr>
        <p:spPr>
          <a:xfrm>
            <a:off x="526895" y="4632722"/>
            <a:ext cx="45095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Image taken from IdentityServer4 workshop by Dominic Baier</a:t>
            </a:r>
          </a:p>
        </p:txBody>
      </p:sp>
    </p:spTree>
    <p:extLst>
      <p:ext uri="{BB962C8B-B14F-4D97-AF65-F5344CB8AC3E}">
        <p14:creationId xmlns:p14="http://schemas.microsoft.com/office/powerpoint/2010/main" val="114406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5882B0-7703-40D5-A294-2485890B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34045B-6FD9-4F00-986B-F724F83F1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AB8BF-C845-4221-AF59-03D66BD0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97619"/>
            <a:ext cx="7105650" cy="47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3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B90D-5658-4153-87C7-B8967B1AC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77" y="1319566"/>
            <a:ext cx="3868282" cy="1252184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an auth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58827-9547-4D4A-B866-94E38964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777" y="2571750"/>
            <a:ext cx="3868282" cy="613099"/>
          </a:xfrm>
        </p:spPr>
        <p:txBody>
          <a:bodyPr/>
          <a:lstStyle/>
          <a:p>
            <a:r>
              <a:rPr lang="en-US" dirty="0"/>
              <a:t>with ASP.NET Core Identity and Duende IdentityServer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4EEDE7C-23C6-6351-969B-08EC60750D62}"/>
              </a:ext>
            </a:extLst>
          </p:cNvPr>
          <p:cNvSpPr txBox="1">
            <a:spLocks/>
          </p:cNvSpPr>
          <p:nvPr/>
        </p:nvSpPr>
        <p:spPr>
          <a:xfrm>
            <a:off x="313267" y="3470988"/>
            <a:ext cx="3879792" cy="6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Miroslav Popović</a:t>
            </a:r>
            <a:br>
              <a:rPr lang="en-US"/>
            </a:br>
            <a:r>
              <a:rPr lang="en-US" sz="1200"/>
              <a:t>Technical Lead @Seavus</a:t>
            </a:r>
            <a:br>
              <a:rPr lang="en-US" sz="1200"/>
            </a:br>
            <a:r>
              <a:rPr lang="en-US" sz="1200"/>
              <a:t>@miroslavpopovic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9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2009-957C-4239-9FC9-1C7561E4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ASP.NET Core project with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074D-8EAA-4341-A8BB-A1F7C7A5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2FA auth</a:t>
            </a:r>
          </a:p>
          <a:p>
            <a:r>
              <a:rPr lang="en-US" dirty="0"/>
              <a:t>Implement email </a:t>
            </a:r>
            <a:br>
              <a:rPr lang="en-US" dirty="0"/>
            </a:br>
            <a:r>
              <a:rPr lang="en-US" dirty="0"/>
              <a:t>service with </a:t>
            </a:r>
            <a:r>
              <a:rPr lang="en-US" dirty="0" err="1"/>
              <a:t>MailKit</a:t>
            </a:r>
            <a:endParaRPr lang="en-US" dirty="0"/>
          </a:p>
          <a:p>
            <a:r>
              <a:rPr lang="en-US" dirty="0"/>
              <a:t>Extend </a:t>
            </a:r>
            <a:r>
              <a:rPr lang="en-US" dirty="0" err="1"/>
              <a:t>IdentityUser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81287-DEC9-44B9-A9CC-5C2F4F90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87" y="1548714"/>
            <a:ext cx="5833813" cy="22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CD-EF9D-41F7-A0CE-81E886B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82105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Including </a:t>
            </a:r>
            <a:r>
              <a:rPr lang="en-US" dirty="0" err="1"/>
              <a:t>Duende.IdentityServer.AspNetIdentity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3957-D2DF-489A-AD40-20B1AC41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middleware</a:t>
            </a:r>
          </a:p>
          <a:p>
            <a:r>
              <a:rPr lang="en-US" dirty="0"/>
              <a:t>Defining resources</a:t>
            </a:r>
          </a:p>
          <a:p>
            <a:r>
              <a:rPr lang="en-US" dirty="0"/>
              <a:t>Defining clients</a:t>
            </a:r>
          </a:p>
          <a:p>
            <a:r>
              <a:rPr lang="en-US" dirty="0"/>
              <a:t>Configuring Consent page</a:t>
            </a:r>
          </a:p>
          <a:p>
            <a:r>
              <a:rPr lang="en-US" dirty="0"/>
              <a:t>Configuring Device </a:t>
            </a:r>
            <a:br>
              <a:rPr lang="en-US" dirty="0"/>
            </a:br>
            <a:r>
              <a:rPr lang="en-US" dirty="0"/>
              <a:t>Authorization page</a:t>
            </a:r>
          </a:p>
          <a:p>
            <a:r>
              <a:rPr lang="en-US" dirty="0"/>
              <a:t>/.well-known/</a:t>
            </a:r>
            <a:r>
              <a:rPr lang="en-US" dirty="0" err="1"/>
              <a:t>openid</a:t>
            </a:r>
            <a:r>
              <a:rPr lang="en-US" dirty="0"/>
              <a:t>-configuration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21119-3495-4FB9-A9BE-5347E9F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58" y="1369219"/>
            <a:ext cx="4279641" cy="29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5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6D18-DD2E-4E0E-8490-8AC7CD0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Console / Worker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D17A-57BF-435E-A5AD-7D2DD1A3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IdentityModel</a:t>
            </a:r>
            <a:r>
              <a:rPr lang="en-US" dirty="0"/>
              <a:t> library</a:t>
            </a:r>
          </a:p>
          <a:p>
            <a:r>
              <a:rPr lang="en-US" dirty="0" err="1"/>
              <a:t>Duende.AccessTokenManagement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2184E-7383-455D-A357-F5466C80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34" y="1054558"/>
            <a:ext cx="4348065" cy="36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2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B2BD-9625-4C6F-9A52-E6EF4EDE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MVC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A0D8-E2C4-4B29-B2FB-EEFAD777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Scenarios:</a:t>
            </a:r>
          </a:p>
          <a:p>
            <a:pPr lvl="1"/>
            <a:r>
              <a:rPr lang="en-US" dirty="0"/>
              <a:t>Same token for MVC</a:t>
            </a:r>
            <a:br>
              <a:rPr lang="en-US" dirty="0"/>
            </a:br>
            <a:r>
              <a:rPr lang="en-US" dirty="0"/>
              <a:t>app and API</a:t>
            </a:r>
          </a:p>
          <a:p>
            <a:pPr lvl="1"/>
            <a:r>
              <a:rPr lang="en-US" dirty="0"/>
              <a:t>Getting new token for API</a:t>
            </a:r>
          </a:p>
          <a:p>
            <a:pPr lvl="1"/>
            <a:r>
              <a:rPr lang="en-US" dirty="0"/>
              <a:t>Calling API through </a:t>
            </a:r>
            <a:br>
              <a:rPr lang="en-US" dirty="0"/>
            </a:br>
            <a:r>
              <a:rPr lang="en-US" dirty="0"/>
              <a:t>another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6BD0-256F-4B8B-8675-9087046E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64" y="933837"/>
            <a:ext cx="4881236" cy="36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7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B2BD-9625-4C6F-9A52-E6EF4EDE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BFF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A0D8-E2C4-4B29-B2FB-EEFAD777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Duende.BFF</a:t>
            </a:r>
            <a:r>
              <a:rPr lang="en-US" dirty="0"/>
              <a:t> – part of Business</a:t>
            </a:r>
            <a:br>
              <a:rPr lang="en-US" dirty="0"/>
            </a:br>
            <a:r>
              <a:rPr lang="en-US" dirty="0"/>
              <a:t>Edition or higher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076A4-C89A-449F-A8CD-DC1939A4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40" y="1150144"/>
            <a:ext cx="4795760" cy="39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1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1079-F46F-4BE6-95E0-2CEF05A7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0B37-C78D-495C-996A-603BCD21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oidc</a:t>
            </a:r>
            <a:r>
              <a:rPr lang="en-US" dirty="0"/>
              <a:t>-client library</a:t>
            </a:r>
          </a:p>
          <a:p>
            <a:r>
              <a:rPr lang="en-US" dirty="0"/>
              <a:t>Not recommended when</a:t>
            </a:r>
            <a:br>
              <a:rPr lang="en-US" dirty="0"/>
            </a:br>
            <a:r>
              <a:rPr lang="en-US" dirty="0"/>
              <a:t>working with sensitive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D816-08C0-44E7-B118-7FBC7379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914" y="619634"/>
            <a:ext cx="4947086" cy="39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0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E692-51C7-4503-B45E-2F56A1CB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E911-C87F-458B-95C7-7D9EFE96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for devices without easy input</a:t>
            </a:r>
          </a:p>
          <a:p>
            <a:pPr lvl="1"/>
            <a:r>
              <a:rPr lang="en-US" dirty="0"/>
              <a:t>i.e. smart TVs, gaming consoles…</a:t>
            </a:r>
          </a:p>
          <a:p>
            <a:r>
              <a:rPr lang="en-US" dirty="0"/>
              <a:t>Simulated with WPF</a:t>
            </a:r>
          </a:p>
          <a:p>
            <a:r>
              <a:rPr lang="en-US" dirty="0">
                <a:hlinkClick r:id="rId2"/>
              </a:rPr>
              <a:t>RFC 8628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C44E7-D5C1-40AC-9872-8EC7EEB3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35" y="939999"/>
            <a:ext cx="3776165" cy="30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5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3DF-BF2F-440D-92E8-3E6295FF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Switching to DB resources /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F9C6-6D63-4B06-A374-9D9966A9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Admin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857E2-EDC1-402D-B83D-DB5F4FB7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69" y="2154728"/>
            <a:ext cx="6879431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3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EDEF-C8AC-4556-A37D-CACE68A8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336B-9CDE-4F0C-A716-418BCE6D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Docker Compose</a:t>
            </a:r>
          </a:p>
          <a:p>
            <a:r>
              <a:rPr lang="en-US" dirty="0"/>
              <a:t>Project </a:t>
            </a:r>
            <a:r>
              <a:rPr lang="en-US" dirty="0" err="1"/>
              <a:t>Tye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138B1-4020-48B7-B5C4-C67173634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00" y="2071519"/>
            <a:ext cx="3729994" cy="267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156F1-DFAB-480B-9A9B-FBF956A9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0E8E4-A4FC-4DC6-8C3F-DC4928706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3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FEA-BF05-418B-8C30-A77558F9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modern apps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3E45-60DD-4AF3-98F1-FB1EDA06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Modern applications - from IdentityServer4 docs">
            <a:extLst>
              <a:ext uri="{FF2B5EF4-FFF2-40B4-BE49-F238E27FC236}">
                <a16:creationId xmlns:a16="http://schemas.microsoft.com/office/drawing/2014/main" id="{F8CC1C2F-26FD-4CAB-8D66-BDFE33C34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76" y="1369219"/>
            <a:ext cx="5924249" cy="3263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098BC-7199-44B7-9F7B-5A9593FF30CB}"/>
              </a:ext>
            </a:extLst>
          </p:cNvPr>
          <p:cNvSpPr txBox="1"/>
          <p:nvPr/>
        </p:nvSpPr>
        <p:spPr>
          <a:xfrm>
            <a:off x="2486974" y="4702823"/>
            <a:ext cx="4170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Image taken from Duende IdentityServer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67220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882D-E2BB-4908-8BC0-6DB21A4C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&amp; tricks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70D4-9448-47F4-A643-BC4102CC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add many claims to access tokens</a:t>
            </a:r>
          </a:p>
          <a:p>
            <a:r>
              <a:rPr lang="en-US" dirty="0"/>
              <a:t>Don’t include sensitive data to JWT tokens</a:t>
            </a:r>
          </a:p>
          <a:p>
            <a:r>
              <a:rPr lang="en-US" dirty="0"/>
              <a:t>Don’t store tokens to </a:t>
            </a:r>
            <a:r>
              <a:rPr lang="en-US" dirty="0" err="1"/>
              <a:t>localStorage</a:t>
            </a:r>
            <a:r>
              <a:rPr lang="en-US" dirty="0"/>
              <a:t> in browser-based apps if you are working with sensitive data</a:t>
            </a:r>
          </a:p>
          <a:p>
            <a:r>
              <a:rPr lang="en-US" dirty="0"/>
              <a:t>Use BFF architecture for browser-based apps</a:t>
            </a:r>
          </a:p>
          <a:p>
            <a:r>
              <a:rPr lang="en-US" dirty="0"/>
              <a:t>Use authorization code flow with PKCE for native apps too</a:t>
            </a:r>
          </a:p>
          <a:p>
            <a:r>
              <a:rPr lang="en-US" dirty="0"/>
              <a:t>Use rotation for refresh tokens (default behavior) and prevent reply attacks</a:t>
            </a:r>
          </a:p>
        </p:txBody>
      </p:sp>
    </p:spTree>
    <p:extLst>
      <p:ext uri="{BB962C8B-B14F-4D97-AF65-F5344CB8AC3E}">
        <p14:creationId xmlns:p14="http://schemas.microsoft.com/office/powerpoint/2010/main" val="3654097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882D-E2BB-4908-8BC0-6DB21A4C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&amp; tricks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70D4-9448-47F4-A643-BC4102CC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 new users in external auth callback</a:t>
            </a:r>
          </a:p>
          <a:p>
            <a:pPr lvl="1"/>
            <a:r>
              <a:rPr lang="en-US" dirty="0"/>
              <a:t>i.e. ask them to fill in the data, don’t trust that provider will return it</a:t>
            </a:r>
          </a:p>
          <a:p>
            <a:r>
              <a:rPr lang="en-US" dirty="0"/>
              <a:t>Use </a:t>
            </a:r>
            <a:r>
              <a:rPr lang="en-US" dirty="0" err="1"/>
              <a:t>IdentityModel</a:t>
            </a:r>
            <a:r>
              <a:rPr lang="en-US" dirty="0"/>
              <a:t> library for .NET clients</a:t>
            </a:r>
          </a:p>
          <a:p>
            <a:r>
              <a:rPr lang="en-US" dirty="0"/>
              <a:t>Use </a:t>
            </a:r>
            <a:r>
              <a:rPr lang="en-US" dirty="0" err="1"/>
              <a:t>Duende.AccessTokenManagement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IdentityServer</a:t>
            </a:r>
            <a:r>
              <a:rPr lang="en-US" dirty="0"/>
              <a:t> as Federation Gateway</a:t>
            </a:r>
          </a:p>
          <a:p>
            <a:r>
              <a:rPr lang="en-US" dirty="0"/>
              <a:t>Create the strategy for encryption key rotation – implemented by default in Duende IdentityServer</a:t>
            </a:r>
          </a:p>
          <a:p>
            <a:r>
              <a:rPr lang="en-US" dirty="0"/>
              <a:t>Look into IdentityServer log output when resolving issues</a:t>
            </a:r>
          </a:p>
        </p:txBody>
      </p:sp>
    </p:spTree>
    <p:extLst>
      <p:ext uri="{BB962C8B-B14F-4D97-AF65-F5344CB8AC3E}">
        <p14:creationId xmlns:p14="http://schemas.microsoft.com/office/powerpoint/2010/main" val="3773783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8E916F-65D4-47E5-AC89-F2958DEA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015BC-0220-4888-941A-01AA5B421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4407-33A2-43CE-A88E-00D27DE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2474-D193-4FB9-8F6B-70FA2465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Single-sign on</a:t>
            </a:r>
          </a:p>
          <a:p>
            <a:r>
              <a:rPr lang="en-US" dirty="0"/>
              <a:t>Single-sign out</a:t>
            </a:r>
          </a:p>
          <a:p>
            <a:pPr lvl="1"/>
            <a:r>
              <a:rPr lang="en-US" dirty="0"/>
              <a:t>Complicated – front-channel, back-channel</a:t>
            </a:r>
          </a:p>
          <a:p>
            <a:pPr lvl="1"/>
            <a:r>
              <a:rPr lang="en-US" dirty="0"/>
              <a:t>Not all external providers support it</a:t>
            </a:r>
          </a:p>
          <a:p>
            <a:r>
              <a:rPr lang="en-US" dirty="0"/>
              <a:t>New server-side Session Management</a:t>
            </a:r>
          </a:p>
          <a:p>
            <a:pPr lvl="1"/>
            <a:r>
              <a:rPr lang="en-US" dirty="0"/>
              <a:t>Added in IS 6.1</a:t>
            </a:r>
          </a:p>
          <a:p>
            <a:pPr lvl="1"/>
            <a:r>
              <a:rPr lang="en-US" dirty="0"/>
              <a:t>Can be used instead of cookies</a:t>
            </a:r>
          </a:p>
          <a:p>
            <a:r>
              <a:rPr lang="en-US" dirty="0"/>
              <a:t>Key material</a:t>
            </a:r>
          </a:p>
          <a:p>
            <a:pPr lvl="1"/>
            <a:r>
              <a:rPr lang="en-US" dirty="0" err="1"/>
              <a:t>AddSigningCredentials</a:t>
            </a:r>
            <a:r>
              <a:rPr lang="en-US" dirty="0"/>
              <a:t>, </a:t>
            </a:r>
            <a:r>
              <a:rPr lang="en-US" dirty="0" err="1"/>
              <a:t>AddDeveloperSigningCredential</a:t>
            </a:r>
            <a:r>
              <a:rPr lang="en-US" dirty="0"/>
              <a:t>, </a:t>
            </a:r>
            <a:r>
              <a:rPr lang="en-US" dirty="0" err="1"/>
              <a:t>AddValidationKey</a:t>
            </a:r>
            <a:endParaRPr lang="en-US" dirty="0"/>
          </a:p>
          <a:p>
            <a:r>
              <a:rPr lang="en-US" dirty="0"/>
              <a:t>Proof of possession tokens</a:t>
            </a:r>
          </a:p>
          <a:p>
            <a:pPr lvl="1"/>
            <a:r>
              <a:rPr lang="en-US" dirty="0"/>
              <a:t>Bound to client that requested the token</a:t>
            </a:r>
          </a:p>
        </p:txBody>
      </p:sp>
    </p:spTree>
    <p:extLst>
      <p:ext uri="{BB962C8B-B14F-4D97-AF65-F5344CB8AC3E}">
        <p14:creationId xmlns:p14="http://schemas.microsoft.com/office/powerpoint/2010/main" val="1009964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46458-ABB3-400F-8775-FD706B65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E8159-0B89-43C6-AE2D-B3AC97630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7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775A-438C-4AFA-8E7F-8C695ABF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comes in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6908-0820-429B-916C-61B83C4A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2.1</a:t>
            </a:r>
          </a:p>
          <a:p>
            <a:r>
              <a:rPr lang="en-US" dirty="0"/>
              <a:t>.NET 8</a:t>
            </a:r>
          </a:p>
          <a:p>
            <a:r>
              <a:rPr lang="en-US" dirty="0"/>
              <a:t>Duende</a:t>
            </a:r>
          </a:p>
          <a:p>
            <a:pPr lvl="1"/>
            <a:r>
              <a:rPr lang="en-US" dirty="0"/>
              <a:t>Duende IdentityServer 7?</a:t>
            </a:r>
          </a:p>
        </p:txBody>
      </p:sp>
    </p:spTree>
    <p:extLst>
      <p:ext uri="{BB962C8B-B14F-4D97-AF65-F5344CB8AC3E}">
        <p14:creationId xmlns:p14="http://schemas.microsoft.com/office/powerpoint/2010/main" val="3347505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701F21-5FF1-41EC-903D-2F86F056D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9" y="1633305"/>
            <a:ext cx="2884859" cy="1502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20FF9-AA7C-47BC-92EB-1E228ADE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things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3162-D994-428C-B213-2DDDC40E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Admin interfaces</a:t>
            </a:r>
          </a:p>
          <a:p>
            <a:pPr lvl="1"/>
            <a:r>
              <a:rPr lang="en-US" sz="1600" dirty="0">
                <a:hlinkClick r:id="rId4"/>
              </a:rPr>
              <a:t>https://www.identityserver.com/products/adminui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https://github.com/skoruba/Duende.IdentityServer.Admin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https://github.com/Aguafrommars/TheIdServer</a:t>
            </a:r>
            <a:r>
              <a:rPr lang="en-US" sz="1600" dirty="0"/>
              <a:t> </a:t>
            </a:r>
          </a:p>
          <a:p>
            <a:r>
              <a:rPr lang="en-US" sz="1600" dirty="0"/>
              <a:t>Policy / permission servers</a:t>
            </a:r>
          </a:p>
          <a:p>
            <a:pPr lvl="1"/>
            <a:r>
              <a:rPr lang="en-US" sz="1600" dirty="0">
                <a:hlinkClick r:id="rId7"/>
              </a:rPr>
              <a:t>https://solliance.net/products/policyserver</a:t>
            </a:r>
            <a:endParaRPr lang="en-US" sz="1600" dirty="0"/>
          </a:p>
          <a:p>
            <a:pPr lvl="1"/>
            <a:r>
              <a:rPr lang="en-US" sz="1600" dirty="0">
                <a:hlinkClick r:id="rId8"/>
              </a:rPr>
              <a:t>https://github.com/Xabaril/Balea</a:t>
            </a:r>
            <a:endParaRPr lang="en-US" sz="1600" dirty="0"/>
          </a:p>
          <a:p>
            <a:r>
              <a:rPr lang="en-US" sz="1600" dirty="0"/>
              <a:t>Samples on GitHub</a:t>
            </a:r>
          </a:p>
          <a:p>
            <a:pPr lvl="1"/>
            <a:r>
              <a:rPr lang="en-US" sz="1600" dirty="0">
                <a:hlinkClick r:id="rId9"/>
              </a:rPr>
              <a:t>/</a:t>
            </a:r>
            <a:r>
              <a:rPr lang="en-US" sz="1600" dirty="0" err="1">
                <a:hlinkClick r:id="rId9"/>
              </a:rPr>
              <a:t>miroslavpopovic</a:t>
            </a:r>
            <a:r>
              <a:rPr lang="en-US" sz="1600" dirty="0">
                <a:hlinkClick r:id="rId9"/>
              </a:rPr>
              <a:t>/auth-microservice-sample-dotnet7</a:t>
            </a:r>
            <a:endParaRPr lang="en-US" sz="1600" dirty="0"/>
          </a:p>
          <a:p>
            <a:pPr lvl="1"/>
            <a:r>
              <a:rPr lang="en-US" sz="1600" dirty="0">
                <a:hlinkClick r:id="rId10"/>
              </a:rPr>
              <a:t>/</a:t>
            </a:r>
            <a:r>
              <a:rPr lang="en-US" sz="1600" dirty="0" err="1">
                <a:hlinkClick r:id="rId10"/>
              </a:rPr>
              <a:t>miroslavpopovic</a:t>
            </a:r>
            <a:r>
              <a:rPr lang="en-US" sz="1600" dirty="0">
                <a:hlinkClick r:id="rId10"/>
              </a:rPr>
              <a:t>/auth-sample-</a:t>
            </a:r>
            <a:r>
              <a:rPr lang="en-US" sz="1600" dirty="0" err="1">
                <a:hlinkClick r:id="rId10"/>
              </a:rPr>
              <a:t>openiddict</a:t>
            </a:r>
            <a:endParaRPr lang="en-US" sz="16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32127-021C-4C73-B174-D121F64EED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9" y="0"/>
            <a:ext cx="2884859" cy="1622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A7929B-FF22-4188-B0F4-3FC51CE080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49" y="3223681"/>
            <a:ext cx="2968551" cy="19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48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1949-07A7-4E5D-BCC2-6C3EF62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2F86-CE64-4DAC-A71F-DC75154A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 as a service</a:t>
            </a:r>
          </a:p>
          <a:p>
            <a:r>
              <a:rPr lang="en-US" dirty="0"/>
              <a:t>ASP.NET Core &amp; Duende IdentityServer integration</a:t>
            </a:r>
          </a:p>
          <a:p>
            <a:r>
              <a:rPr lang="en-US" dirty="0"/>
              <a:t>Auth flows with IdentityServer</a:t>
            </a:r>
          </a:p>
          <a:p>
            <a:pPr lvl="1"/>
            <a:r>
              <a:rPr lang="en-US" dirty="0"/>
              <a:t>Simplification</a:t>
            </a:r>
          </a:p>
          <a:p>
            <a:r>
              <a:rPr lang="en-US" dirty="0"/>
              <a:t>Various client types</a:t>
            </a:r>
          </a:p>
          <a:p>
            <a:r>
              <a:rPr lang="en-US" dirty="0"/>
              <a:t>Tips &amp; tricks</a:t>
            </a:r>
          </a:p>
          <a:p>
            <a:r>
              <a:rPr lang="en-US" dirty="0"/>
              <a:t>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7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726B-FF40-49DE-845B-6698827A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BD70-E6E7-417E-BC5A-A04EFBBE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IEFT: </a:t>
            </a:r>
            <a:r>
              <a:rPr lang="en-US" dirty="0">
                <a:hlinkClick r:id="rId2"/>
              </a:rPr>
              <a:t>OAuth 2.0 Security Best Current Practice Draft</a:t>
            </a:r>
            <a:endParaRPr lang="en-US" dirty="0"/>
          </a:p>
          <a:p>
            <a:r>
              <a:rPr lang="en-US" dirty="0"/>
              <a:t>ASP.NET Core Identity </a:t>
            </a:r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/>
              <a:t>Duende IdentityServer </a:t>
            </a:r>
            <a:r>
              <a:rPr lang="en-US" dirty="0">
                <a:hlinkClick r:id="rId4"/>
              </a:rPr>
              <a:t>documentation</a:t>
            </a:r>
            <a:endParaRPr lang="en-US" dirty="0"/>
          </a:p>
          <a:p>
            <a:pPr lvl="1"/>
            <a:r>
              <a:rPr lang="en-US" dirty="0"/>
              <a:t>Duende Software Blog - </a:t>
            </a:r>
            <a:r>
              <a:rPr lang="en-US" dirty="0">
                <a:hlinkClick r:id="rId5"/>
              </a:rPr>
              <a:t>https://blog.duendesoftware.com/</a:t>
            </a:r>
            <a:endParaRPr lang="en-US" dirty="0"/>
          </a:p>
          <a:p>
            <a:pPr lvl="1"/>
            <a:r>
              <a:rPr lang="en-US" dirty="0"/>
              <a:t>Dominick Baier’s blog - </a:t>
            </a:r>
            <a:r>
              <a:rPr lang="en-US" dirty="0">
                <a:hlinkClick r:id="rId6"/>
              </a:rPr>
              <a:t>https://leastprivilege.com/</a:t>
            </a:r>
            <a:endParaRPr lang="en-US" dirty="0"/>
          </a:p>
          <a:p>
            <a:pPr lvl="1"/>
            <a:r>
              <a:rPr lang="en-US" dirty="0"/>
              <a:t>Brock Allen’s blog - </a:t>
            </a:r>
            <a:r>
              <a:rPr lang="en-US" dirty="0">
                <a:hlinkClick r:id="rId7"/>
              </a:rPr>
              <a:t>https://brockallen.com/</a:t>
            </a:r>
            <a:endParaRPr lang="en-US" dirty="0"/>
          </a:p>
          <a:p>
            <a:pPr lvl="1"/>
            <a:r>
              <a:rPr lang="en-US" dirty="0"/>
              <a:t>IdentityServer workshops - </a:t>
            </a:r>
            <a:r>
              <a:rPr lang="en-US" dirty="0">
                <a:hlinkClick r:id="rId8"/>
              </a:rPr>
              <a:t>https://duendesoftware.com/training/</a:t>
            </a:r>
            <a:endParaRPr lang="en-US" dirty="0"/>
          </a:p>
          <a:p>
            <a:r>
              <a:rPr lang="en-US" dirty="0"/>
              <a:t>NDC Conferences YouTube channel</a:t>
            </a:r>
          </a:p>
          <a:p>
            <a:pPr lvl="1"/>
            <a:r>
              <a:rPr lang="en-US" dirty="0"/>
              <a:t>Search for “</a:t>
            </a:r>
            <a:r>
              <a:rPr lang="en-US" dirty="0" err="1"/>
              <a:t>IdentityServer</a:t>
            </a:r>
            <a:r>
              <a:rPr lang="en-US" dirty="0"/>
              <a:t>”, or “Dominick Baier”, or “Brock Allen”</a:t>
            </a:r>
          </a:p>
          <a:p>
            <a:r>
              <a:rPr lang="en-US" dirty="0"/>
              <a:t>Pluralsight: </a:t>
            </a:r>
            <a:r>
              <a:rPr lang="en-US" dirty="0">
                <a:hlinkClick r:id="rId9"/>
              </a:rPr>
              <a:t>Securing ASP.NET Core 6 with OAuth2 and OpenID Connect</a:t>
            </a:r>
            <a:endParaRPr lang="en-US" dirty="0"/>
          </a:p>
          <a:p>
            <a:r>
              <a:rPr lang="en-US" dirty="0"/>
              <a:t>Auth0 blog: </a:t>
            </a:r>
            <a:r>
              <a:rPr lang="en-US" dirty="0">
                <a:hlinkClick r:id="rId10"/>
              </a:rPr>
              <a:t>What’s new in .NET 7 for authentication and authorization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2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313F1E-2A6A-CBDD-3F2D-1BD7764F9A89}"/>
              </a:ext>
            </a:extLst>
          </p:cNvPr>
          <p:cNvSpPr txBox="1"/>
          <p:nvPr/>
        </p:nvSpPr>
        <p:spPr>
          <a:xfrm>
            <a:off x="1026569" y="432297"/>
            <a:ext cx="7090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https://github.com/miroslavpopovic/auth-microservice-sample-dotnet7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https://github.com/miroslavpopovic/auth-sample-openiddict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C58C86-079B-5C84-18F5-EA0019F68862}"/>
              </a:ext>
            </a:extLst>
          </p:cNvPr>
          <p:cNvSpPr txBox="1">
            <a:spLocks/>
          </p:cNvSpPr>
          <p:nvPr/>
        </p:nvSpPr>
        <p:spPr>
          <a:xfrm>
            <a:off x="584200" y="4034677"/>
            <a:ext cx="3879792" cy="97209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Miroslav </a:t>
            </a:r>
            <a:r>
              <a:rPr lang="en-US" dirty="0" err="1">
                <a:solidFill>
                  <a:schemeClr val="bg1"/>
                </a:solidFill>
              </a:rPr>
              <a:t>Popović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https://miroslavpopovic.com/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@miroslavpopovic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8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EFE7-D104-404C-AB48-D75DA889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an auth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F99A-AE25-4553-B50F-027F8DE2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to solve:</a:t>
            </a:r>
          </a:p>
          <a:p>
            <a:pPr lvl="1" fontAlgn="ctr"/>
            <a:r>
              <a:rPr lang="en-US" dirty="0"/>
              <a:t>Authentication</a:t>
            </a:r>
          </a:p>
          <a:p>
            <a:pPr lvl="1" fontAlgn="ctr"/>
            <a:r>
              <a:rPr lang="en-US" dirty="0"/>
              <a:t>Authorization</a:t>
            </a:r>
          </a:p>
          <a:p>
            <a:pPr lvl="1" fontAlgn="ctr"/>
            <a:r>
              <a:rPr lang="en-US" dirty="0"/>
              <a:t>Resource protection</a:t>
            </a:r>
          </a:p>
          <a:p>
            <a:r>
              <a:rPr lang="en-US" dirty="0"/>
              <a:t>Centralized solution</a:t>
            </a:r>
          </a:p>
          <a:p>
            <a:r>
              <a:rPr lang="en-US" dirty="0"/>
              <a:t>Auth service = Security Token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11C4-475D-4B94-91E3-EFA09827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Standards: OAuth 2.0 &amp; OpenID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0E8-5E3F-4543-A35C-79732735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Granting access to data and features from one application to another</a:t>
            </a:r>
          </a:p>
          <a:p>
            <a:r>
              <a:rPr lang="en-US" dirty="0"/>
              <a:t>OpenID Connect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Login and profile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73BB2-5F1F-400B-8E8A-67F3D88A4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00" y="3712516"/>
            <a:ext cx="1029713" cy="1021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E8D54-6BED-423D-8358-233EA8CAC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10" y="3709069"/>
            <a:ext cx="2161958" cy="10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8539-167C-44C3-A7AE-35BE272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big 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B7323-9658-4995-AA88-A4ACEF5CEC67}"/>
              </a:ext>
            </a:extLst>
          </p:cNvPr>
          <p:cNvSpPr txBox="1"/>
          <p:nvPr/>
        </p:nvSpPr>
        <p:spPr>
          <a:xfrm>
            <a:off x="2486974" y="4690382"/>
            <a:ext cx="4170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Image taken from Duende IdentityServer documentation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46B7A2-1561-476D-87C5-6F140ECC6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52" y="1369219"/>
            <a:ext cx="6353697" cy="3263504"/>
          </a:xfrm>
        </p:spPr>
      </p:pic>
    </p:spTree>
    <p:extLst>
      <p:ext uri="{BB962C8B-B14F-4D97-AF65-F5344CB8AC3E}">
        <p14:creationId xmlns:p14="http://schemas.microsoft.com/office/powerpoint/2010/main" val="182568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076A-5D31-4470-8DCA-0899ED55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65F2-4500-07B3-F23C-7AA26E45F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41860"/>
            <a:ext cx="3451860" cy="3090863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Cloud based</a:t>
            </a:r>
          </a:p>
          <a:p>
            <a:pPr lvl="1"/>
            <a:r>
              <a:rPr lang="en-US" dirty="0"/>
              <a:t>Auth0 / Okta</a:t>
            </a:r>
          </a:p>
          <a:p>
            <a:pPr lvl="1"/>
            <a:r>
              <a:rPr lang="en-US" dirty="0" err="1"/>
              <a:t>FusionAuth</a:t>
            </a:r>
            <a:endParaRPr lang="en-US" dirty="0"/>
          </a:p>
          <a:p>
            <a:pPr lvl="1"/>
            <a:r>
              <a:rPr lang="en-US" dirty="0"/>
              <a:t>Azure AD B2C</a:t>
            </a:r>
          </a:p>
          <a:p>
            <a:endParaRPr lang="en-US" dirty="0"/>
          </a:p>
          <a:p>
            <a:pPr marL="385763" indent="-385763">
              <a:buFont typeface="+mj-lt"/>
              <a:buAutoNum type="arabicPeriod" startAt="2"/>
            </a:pPr>
            <a:r>
              <a:rPr lang="en-US" dirty="0"/>
              <a:t>Self-hosted</a:t>
            </a:r>
          </a:p>
          <a:p>
            <a:pPr lvl="1"/>
            <a:r>
              <a:rPr lang="en-US" sz="1350" dirty="0">
                <a:hlinkClick r:id="rId2"/>
              </a:rPr>
              <a:t>https://www.keycloak.org/</a:t>
            </a:r>
            <a:endParaRPr lang="en-US" sz="1350" dirty="0"/>
          </a:p>
          <a:p>
            <a:pPr lvl="1"/>
            <a:r>
              <a:rPr lang="en-US" sz="1350" dirty="0">
                <a:hlinkClick r:id="rId3"/>
              </a:rPr>
              <a:t>https://www.ory.sh/</a:t>
            </a:r>
            <a:endParaRPr lang="en-US" sz="1350" dirty="0"/>
          </a:p>
          <a:p>
            <a:pPr lvl="1"/>
            <a:r>
              <a:rPr lang="en-US" sz="1350" dirty="0">
                <a:hlinkClick r:id="rId4"/>
              </a:rPr>
              <a:t>https://gluu.org/</a:t>
            </a:r>
            <a:endParaRPr lang="en-US" sz="135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A5F7F-E586-A40E-B5B0-6664861A6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9664" y="1541860"/>
            <a:ext cx="4800600" cy="3090863"/>
          </a:xfrm>
        </p:spPr>
        <p:txBody>
          <a:bodyPr/>
          <a:lstStyle/>
          <a:p>
            <a:pPr marL="385763" indent="-385763">
              <a:buFont typeface="+mj-lt"/>
              <a:buAutoNum type="arabicPeriod" startAt="3"/>
            </a:pPr>
            <a:r>
              <a:rPr lang="en-US" dirty="0"/>
              <a:t>Middleware</a:t>
            </a:r>
          </a:p>
          <a:p>
            <a:pPr lvl="1"/>
            <a:r>
              <a:rPr lang="en-US" dirty="0"/>
              <a:t>Duende </a:t>
            </a:r>
            <a:r>
              <a:rPr lang="en-US" dirty="0" err="1"/>
              <a:t>IdentityServer</a:t>
            </a:r>
            <a:endParaRPr lang="en-US" dirty="0"/>
          </a:p>
          <a:p>
            <a:pPr lvl="1"/>
            <a:r>
              <a:rPr lang="en-US" dirty="0" err="1"/>
              <a:t>OpenIddict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385763" indent="-385763">
              <a:buFont typeface="+mj-lt"/>
              <a:buAutoNum type="arabicPeriod" startAt="4"/>
            </a:pPr>
            <a:r>
              <a:rPr lang="en-US" dirty="0"/>
              <a:t>Custom / built from scratch</a:t>
            </a:r>
          </a:p>
          <a:p>
            <a:pPr lvl="1"/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7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D148-39D9-41E1-B9DE-86DF3F1E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Core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2373-2A3D-466E-9095-E7978DDE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users, passwords, profile data, roles, …</a:t>
            </a:r>
          </a:p>
          <a:p>
            <a:r>
              <a:rPr lang="en-US" dirty="0"/>
              <a:t>DB persistence with EF Core</a:t>
            </a:r>
          </a:p>
          <a:p>
            <a:r>
              <a:rPr lang="en-US" dirty="0"/>
              <a:t>Predefined UI for login, register, forgot password, 2FA, …</a:t>
            </a:r>
          </a:p>
          <a:p>
            <a:r>
              <a:rPr lang="en-US" dirty="0"/>
              <a:t>UI Scaffolding</a:t>
            </a:r>
          </a:p>
          <a:p>
            <a:r>
              <a:rPr lang="en-US" dirty="0"/>
              <a:t>Support for external logins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6F949-30CA-4D70-83DA-AA5C9AED7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22" y="2788700"/>
            <a:ext cx="1943550" cy="19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3E63-6F71-4ABA-B56B-BC98E8FB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Duende IdentityServer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D2EC-7DAE-4504-A722-78A880D6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Protect your resources</a:t>
            </a:r>
          </a:p>
          <a:p>
            <a:pPr fontAlgn="ctr"/>
            <a:r>
              <a:rPr lang="en-US" dirty="0"/>
              <a:t>Authenticate users using a local account store or via an external identity provider</a:t>
            </a:r>
          </a:p>
          <a:p>
            <a:pPr fontAlgn="ctr"/>
            <a:r>
              <a:rPr lang="en-US" dirty="0"/>
              <a:t>Provide session management and single sign-on</a:t>
            </a:r>
          </a:p>
          <a:p>
            <a:pPr fontAlgn="ctr"/>
            <a:r>
              <a:rPr lang="en-US" dirty="0"/>
              <a:t>Manage and authenticate clients</a:t>
            </a:r>
          </a:p>
          <a:p>
            <a:pPr fontAlgn="ctr"/>
            <a:r>
              <a:rPr lang="en-US" dirty="0"/>
              <a:t>Issue identity and access tokens to clients</a:t>
            </a:r>
          </a:p>
          <a:p>
            <a:pPr fontAlgn="ctr"/>
            <a:r>
              <a:rPr lang="en-US" dirty="0"/>
              <a:t>Validate 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38720-B726-4732-A733-CD69BFFF5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60" y="3253441"/>
            <a:ext cx="2035840" cy="137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32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1072</Words>
  <Application>Microsoft Office PowerPoint</Application>
  <PresentationFormat>On-screen Show (16:9)</PresentationFormat>
  <Paragraphs>216</Paragraphs>
  <Slides>39</Slides>
  <Notes>8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Segoe UI</vt:lpstr>
      <vt:lpstr>Segoe UI Light</vt:lpstr>
      <vt:lpstr>Segoe UI Semibold</vt:lpstr>
      <vt:lpstr>1_Office Theme</vt:lpstr>
      <vt:lpstr>PowerPoint Presentation</vt:lpstr>
      <vt:lpstr>Building an auth microservice</vt:lpstr>
      <vt:lpstr>What modern apps look like?</vt:lpstr>
      <vt:lpstr>Why an auth service?</vt:lpstr>
      <vt:lpstr>Standards: OAuth 2.0 &amp; OpenID Connect</vt:lpstr>
      <vt:lpstr>The big picture</vt:lpstr>
      <vt:lpstr>Potential implementations</vt:lpstr>
      <vt:lpstr>ASP.NET Core Identity</vt:lpstr>
      <vt:lpstr>Duende IdentityServer</vt:lpstr>
      <vt:lpstr>Terminology</vt:lpstr>
      <vt:lpstr>Resources</vt:lpstr>
      <vt:lpstr>Clients</vt:lpstr>
      <vt:lpstr>Resource owners</vt:lpstr>
      <vt:lpstr>Authentication</vt:lpstr>
      <vt:lpstr>Authorization</vt:lpstr>
      <vt:lpstr>Other terms</vt:lpstr>
      <vt:lpstr>Authorization code flow with PKCE</vt:lpstr>
      <vt:lpstr>Demo</vt:lpstr>
      <vt:lpstr>PowerPoint Presentation</vt:lpstr>
      <vt:lpstr>New ASP.NET Core project with Identity</vt:lpstr>
      <vt:lpstr>Including Duende.IdentityServer.AspNetIdentity</vt:lpstr>
      <vt:lpstr>Console / Worker Client</vt:lpstr>
      <vt:lpstr>MVC client</vt:lpstr>
      <vt:lpstr>JavaScript BFF client</vt:lpstr>
      <vt:lpstr>SPA client</vt:lpstr>
      <vt:lpstr>Device Client</vt:lpstr>
      <vt:lpstr>Switching to DB resources / clients</vt:lpstr>
      <vt:lpstr>Containerization</vt:lpstr>
      <vt:lpstr>Tips &amp; tricks</vt:lpstr>
      <vt:lpstr>Tips &amp; tricks 1</vt:lpstr>
      <vt:lpstr>Tips &amp; tricks 2</vt:lpstr>
      <vt:lpstr>Advanced concepts</vt:lpstr>
      <vt:lpstr>Advanced</vt:lpstr>
      <vt:lpstr>Closing words</vt:lpstr>
      <vt:lpstr>What comes in future</vt:lpstr>
      <vt:lpstr>More things to look at</vt:lpstr>
      <vt:lpstr>Summary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</dc:creator>
  <cp:lastModifiedBy>Miroslav Popovic</cp:lastModifiedBy>
  <cp:revision>162</cp:revision>
  <dcterms:created xsi:type="dcterms:W3CDTF">2015-10-06T15:46:19Z</dcterms:created>
  <dcterms:modified xsi:type="dcterms:W3CDTF">2022-11-27T00:54:32Z</dcterms:modified>
</cp:coreProperties>
</file>