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4" r:id="rId3"/>
    <p:sldId id="267" r:id="rId4"/>
    <p:sldId id="268" r:id="rId5"/>
    <p:sldId id="269" r:id="rId6"/>
    <p:sldId id="270" r:id="rId7"/>
    <p:sldId id="271" r:id="rId8"/>
    <p:sldId id="272" r:id="rId9"/>
    <p:sldId id="262" r:id="rId10"/>
    <p:sldId id="273" r:id="rId11"/>
    <p:sldId id="274" r:id="rId12"/>
    <p:sldId id="279" r:id="rId13"/>
    <p:sldId id="280" r:id="rId14"/>
    <p:sldId id="281" r:id="rId15"/>
    <p:sldId id="282" r:id="rId16"/>
    <p:sldId id="258" r:id="rId17"/>
    <p:sldId id="275" r:id="rId18"/>
    <p:sldId id="276" r:id="rId19"/>
    <p:sldId id="277" r:id="rId20"/>
    <p:sldId id="283" r:id="rId21"/>
    <p:sldId id="284" r:id="rId22"/>
    <p:sldId id="285" r:id="rId23"/>
    <p:sldId id="286" r:id="rId24"/>
    <p:sldId id="287" r:id="rId25"/>
    <p:sldId id="278" r:id="rId26"/>
    <p:sldId id="26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and green logo&#10;&#10;Description automatically generated">
            <a:extLst>
              <a:ext uri="{FF2B5EF4-FFF2-40B4-BE49-F238E27FC236}">
                <a16:creationId xmlns:a16="http://schemas.microsoft.com/office/drawing/2014/main" id="{90B94B2E-AD43-B602-CA3B-9510B8C3C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EC9F61-47F3-B0D5-D001-2835024C3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468" y="1745818"/>
            <a:ext cx="7711441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5224E-2A9C-5044-29C3-9C68BE0F2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468" y="4225493"/>
            <a:ext cx="7711441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88770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B8CB-55BF-A6FE-17D8-A1BFB82D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0860-6A71-BE7F-9AFA-4FE314CA2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007DC-1F1A-8A6A-AEA8-4D5708813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55E2C-9B87-082A-6F81-BB1C2E67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A44A-CA5B-4C74-BEDE-037B256ED0D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986BD-468D-EAC3-152F-F7557127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0A21-131F-6CDD-5283-975857CA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AAC9-062E-4F4A-8ABC-FB104CA4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9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10DE-4834-8052-5363-C8C4D96E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81747A-6C4C-A4B3-14E0-237045B85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1D74F-8C45-8EC0-C7BD-6CB05B9DA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E25DD-5861-E76C-6E12-A5521122D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A44A-CA5B-4C74-BEDE-037B256ED0D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793F9-AC71-8ED4-285F-84F55B98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509CB-B931-771B-A2C9-60238A07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AAC9-062E-4F4A-8ABC-FB104CA4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45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8A47-D3C3-1999-1E09-0205B0A5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5117A-7399-483A-954E-4B46A63F1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C49EE-7FB8-A584-5A95-B7EE74BA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A44A-CA5B-4C74-BEDE-037B256ED0D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B1625-3353-DBC7-0BE3-6BBE3677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2BF4A-7662-0482-A36E-AD990433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AAC9-062E-4F4A-8ABC-FB104CA4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43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06AE7-F24E-F873-2578-A5A118CE3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8A3F0-E70A-E19C-7C73-181B6FC00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E9F89-88E7-F536-BDEC-9A6EA0DB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A44A-CA5B-4C74-BEDE-037B256ED0D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84B92-266F-B89D-260E-B9213C07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79074-1C31-8058-C40E-FB829D4B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AAC9-062E-4F4A-8ABC-FB104CA4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73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5730-62E0-362C-D3EF-9D02B5657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4654C-6F3E-5C2B-3177-934B383AE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42A2F-DE9C-5D99-3760-C286E2E4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B66F-CF6C-4C06-921C-F61AA2CBA4B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2DD0B-E075-BBC3-EB05-20317124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76E56-F989-4FDD-992D-5F5C319D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D9F7-F3F6-48AB-B622-86A78ADA7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3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and white rectangle&#10;&#10;Description automatically generated">
            <a:extLst>
              <a:ext uri="{FF2B5EF4-FFF2-40B4-BE49-F238E27FC236}">
                <a16:creationId xmlns:a16="http://schemas.microsoft.com/office/drawing/2014/main" id="{049EE9CA-89D2-C107-75CC-6A1A89DF1E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1EC0E3-6B3D-3B71-D774-E97005C11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564" y="165619"/>
            <a:ext cx="8013469" cy="978969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92935-0805-742B-56D0-4F5F0B61E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2373"/>
            <a:ext cx="10515600" cy="4616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591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F49A950C-3D18-9525-8929-376A7D7EF0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27"/>
          <a:stretch/>
        </p:blipFill>
        <p:spPr>
          <a:xfrm>
            <a:off x="0" y="2091767"/>
            <a:ext cx="12198348" cy="47781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2C417B-CEE8-2A1D-5D36-5A4EE18A6FEC}"/>
              </a:ext>
            </a:extLst>
          </p:cNvPr>
          <p:cNvSpPr/>
          <p:nvPr userDrawn="1"/>
        </p:nvSpPr>
        <p:spPr>
          <a:xfrm>
            <a:off x="8741568" y="-5977"/>
            <a:ext cx="3456407" cy="2151529"/>
          </a:xfrm>
          <a:prstGeom prst="rect">
            <a:avLst/>
          </a:prstGeom>
          <a:solidFill>
            <a:srgbClr val="010A3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EC0E3-6B3D-3B71-D774-E97005C11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92935-0805-742B-56D0-4F5F0B61E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583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736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7C98F49F-6184-82AE-D1D2-C00AFD2D7D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1EC0E3-6B3D-3B71-D774-E97005C1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92935-0805-742B-56D0-4F5F0B61E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1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341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218CCA84-2BD4-EDE7-A193-8BA191DDE2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6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3CAA-BF3F-D468-E7C2-CE8B19ED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BEC9C-12AF-BF3F-D207-033DE26E7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8B9D0-520E-7A8B-BB4A-ED5FEACBD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D827B-8495-51B5-7278-5C29956A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A44A-CA5B-4C74-BEDE-037B256ED0D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092BF-B1A3-3D2B-EE7D-313E5E8F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51B66-F7BE-B975-EA42-A21AAC9C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AAC9-062E-4F4A-8ABC-FB104CA4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299D-4190-CE71-C307-D1D4B013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3D039-1806-26D5-F277-17CC49592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1EA67-580B-C16C-FF34-E7BE8EABE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7CE7C-78B0-FEEC-0F62-DE11C15E1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B2AED0-003D-CD27-4B5E-662C5B003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86F0EB-832C-039A-E99B-BA482E3B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A44A-CA5B-4C74-BEDE-037B256ED0D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6CA33-4E23-7A70-B521-9A747640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54D597-6744-6099-5D97-911A3B36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AAC9-062E-4F4A-8ABC-FB104CA4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3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7013-2A32-1DBD-D168-0F5822CA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2A4037-5BC7-1792-C2B2-F83E073F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A44A-CA5B-4C74-BEDE-037B256ED0D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E6CAD-2010-C5FC-9855-73EFA7AD0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35179-0D69-5C50-AE58-20C808D2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AAC9-062E-4F4A-8ABC-FB104CA4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938931-EF04-BFB0-9734-952ADB45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A44A-CA5B-4C74-BEDE-037B256ED0D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425F4-9FA7-8DCB-1E29-A39AE6F5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B2793-CD24-BF72-0048-BB53E3C4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AAC9-062E-4F4A-8ABC-FB104CA4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1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C34AC-DEBE-0D12-8ED4-D7A24419C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E6B77-F157-5312-355B-1FEBB1A45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30B8D-EAC2-8320-DA2A-BE220813F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1A44A-CA5B-4C74-BEDE-037B256ED0D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D1F90-0BC1-3F33-1ABF-163255B7B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5FBCF-710C-DE52-D235-DB214FBC4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FAAC9-062E-4F4A-8ABC-FB104CA4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0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roslavpopovic/" TargetMode="External"/><Relationship Id="rId2" Type="http://schemas.openxmlformats.org/officeDocument/2006/relationships/hyperlink" Target="https://miroslavpopovic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witter.com/miroslavpopovic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www.amazon.com/Clean-Architecture-net-Developer-Reference/dp/0138203288" TargetMode="External"/><Relationship Id="rId7" Type="http://schemas.openxmlformats.org/officeDocument/2006/relationships/hyperlink" Target="https://dometrain.com/course/getting-started-clean-architecture-in-dotnet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hyperlink" Target="https://www.milanjovanovic.tech/pragmatic-clean-architecture" TargetMode="External"/><Relationship Id="rId4" Type="http://schemas.openxmlformats.org/officeDocument/2006/relationships/image" Target="../media/image12.png"/><Relationship Id="rId9" Type="http://schemas.openxmlformats.org/officeDocument/2006/relationships/hyperlink" Target="https://www.pluralsight.com/courses/clean-architecture-patterns-practices-principle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mmybogard.com/vertical-slice-architecture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Fundamentals-Software-Architecture-Comprehensive-Characteristics/dp/1492043451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kavaan/clean-architecture-solution-templat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dalis.com/aspnetcore-clean-architecture-template-version-8/" TargetMode="External"/><Relationship Id="rId2" Type="http://schemas.openxmlformats.org/officeDocument/2006/relationships/hyperlink" Target="https://github.com/ardalis/CleanArchit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asontaylor.dev/clean-architecture-getting-started/" TargetMode="External"/><Relationship Id="rId2" Type="http://schemas.openxmlformats.org/officeDocument/2006/relationships/hyperlink" Target="https://github.com/jasontaylordev/CleanArchit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roslavpopovic/clean-architecture-sample" TargetMode="External"/><Relationship Id="rId3" Type="http://schemas.openxmlformats.org/officeDocument/2006/relationships/hyperlink" Target="https://learning.oreilly.com/library/view/fundamentals-of-software/9781492043447/" TargetMode="External"/><Relationship Id="rId7" Type="http://schemas.openxmlformats.org/officeDocument/2006/relationships/hyperlink" Target="https://www.youtube.com/watch?v=L2Wnq0ChAIA" TargetMode="External"/><Relationship Id="rId2" Type="http://schemas.openxmlformats.org/officeDocument/2006/relationships/hyperlink" Target="https://blog.cleancoder.com/uncle-bob/2012/08/13/the-clean-architectur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asontaylordev/CleanArchitecture" TargetMode="External"/><Relationship Id="rId5" Type="http://schemas.openxmlformats.org/officeDocument/2006/relationships/hyperlink" Target="https://jasontaylor.dev/clean-architecture-getting-started/" TargetMode="External"/><Relationship Id="rId4" Type="http://schemas.openxmlformats.org/officeDocument/2006/relationships/hyperlink" Target="https://www.youtube.com/playlist?list=PLYpjLpq5ZDGstQ5afRz-34o_0dexr1RGa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roslavpopovic/" TargetMode="External"/><Relationship Id="rId2" Type="http://schemas.openxmlformats.org/officeDocument/2006/relationships/hyperlink" Target="https://miroslavpopovic.com/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twitter.com/miroslavpopovic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software-architecture-patterns/9781491971437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listair.cockburn.us/hexagonal-architecture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curid=81276242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effreypalermo.com/2008/07/the-onion-architecture-part-1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eancoder.com/uncle-bob/2012/08/13/the-clean-architecture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blocks.net/podcast/clean-architecture-make-your-architecture-screa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Clean-Architecture-Craftsmans-Software-Structure/dp/0134494164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76CA-80BE-2595-4407-5ED25A6EB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Clean Architecture</a:t>
            </a:r>
            <a:br>
              <a:rPr lang="en-US" dirty="0"/>
            </a:br>
            <a:r>
              <a:rPr lang="en-US" dirty="0"/>
              <a:t>with ASP.NET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2C65E-AD1F-6480-355F-171D50E5F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Miroslav </a:t>
            </a:r>
            <a:r>
              <a:rPr lang="en-US" dirty="0" err="1"/>
              <a:t>Popović</a:t>
            </a:r>
            <a:br>
              <a:rPr lang="en-US" dirty="0"/>
            </a:br>
            <a:r>
              <a:rPr lang="en-US" sz="1600" dirty="0"/>
              <a:t>Technical Manager @Qinshift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0577E4-EB4F-68A9-7A71-CD3348E6F2FF}"/>
              </a:ext>
            </a:extLst>
          </p:cNvPr>
          <p:cNvSpPr txBox="1"/>
          <p:nvPr/>
        </p:nvSpPr>
        <p:spPr>
          <a:xfrm>
            <a:off x="393468" y="5590219"/>
            <a:ext cx="60970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https://miroslavpopovic.com/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https://github.com/miroslavpopovic/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@miroslavpopovic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803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35D2-3141-9609-7EF1-A9E216C6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Clean Architecture in .NET resources</a:t>
            </a:r>
          </a:p>
        </p:txBody>
      </p:sp>
      <p:pic>
        <p:nvPicPr>
          <p:cNvPr id="5" name="Content Placeholder 4" descr="A book cover with a red compass&#10;&#10;Description automatically generated">
            <a:extLst>
              <a:ext uri="{FF2B5EF4-FFF2-40B4-BE49-F238E27FC236}">
                <a16:creationId xmlns:a16="http://schemas.microsoft.com/office/drawing/2014/main" id="{5A7D31AA-FC31-02AB-B2F3-62EC81CB7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597" y="1792288"/>
            <a:ext cx="3718806" cy="46164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256645-32EF-BA0E-24BA-7799F7D2D82F}"/>
              </a:ext>
            </a:extLst>
          </p:cNvPr>
          <p:cNvSpPr txBox="1"/>
          <p:nvPr/>
        </p:nvSpPr>
        <p:spPr>
          <a:xfrm>
            <a:off x="3893512" y="6440765"/>
            <a:ext cx="45132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hlinkClick r:id="rId3"/>
              </a:rPr>
              <a:t>https://www.amazon.com/Clean-Architecture-net-Developer-Reference/dp/0138203288</a:t>
            </a:r>
            <a:r>
              <a:rPr lang="en-US" sz="900" dirty="0"/>
              <a:t> </a:t>
            </a:r>
          </a:p>
        </p:txBody>
      </p:sp>
      <p:pic>
        <p:nvPicPr>
          <p:cNvPr id="9" name="Picture 8" descr="A circular building with a circular object in the middle&#10;&#10;Description automatically generated">
            <a:extLst>
              <a:ext uri="{FF2B5EF4-FFF2-40B4-BE49-F238E27FC236}">
                <a16:creationId xmlns:a16="http://schemas.microsoft.com/office/drawing/2014/main" id="{6FF10D2D-E259-E18D-33B5-EAC01DDC97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8" y="1694121"/>
            <a:ext cx="3296356" cy="1854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8F40B5-790F-5410-3F28-E5EB72B9173D}"/>
              </a:ext>
            </a:extLst>
          </p:cNvPr>
          <p:cNvSpPr txBox="1"/>
          <p:nvPr/>
        </p:nvSpPr>
        <p:spPr>
          <a:xfrm>
            <a:off x="546420" y="3556195"/>
            <a:ext cx="318137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5"/>
              </a:rPr>
              <a:t>https://www.milanjovanovic.tech/pragmatic-clean-architecture</a:t>
            </a:r>
            <a:r>
              <a:rPr lang="en-US" sz="900" dirty="0"/>
              <a:t> </a:t>
            </a:r>
          </a:p>
        </p:txBody>
      </p:sp>
      <p:pic>
        <p:nvPicPr>
          <p:cNvPr id="13" name="Picture 12" descr="A close-up of a building&#10;&#10;Description automatically generated">
            <a:extLst>
              <a:ext uri="{FF2B5EF4-FFF2-40B4-BE49-F238E27FC236}">
                <a16:creationId xmlns:a16="http://schemas.microsoft.com/office/drawing/2014/main" id="{2BB6BDD7-221A-55D3-2436-FD2A143F5A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8" y="3866357"/>
            <a:ext cx="3292723" cy="1854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ADA2B15-F1E0-593C-F1CD-1FAD66AB55ED}"/>
              </a:ext>
            </a:extLst>
          </p:cNvPr>
          <p:cNvSpPr txBox="1"/>
          <p:nvPr/>
        </p:nvSpPr>
        <p:spPr>
          <a:xfrm>
            <a:off x="284162" y="5752584"/>
            <a:ext cx="436245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7"/>
              </a:rPr>
              <a:t>https://dometrain.com/course/getting-started-clean-architecture-in-dotnet/</a:t>
            </a:r>
            <a:r>
              <a:rPr lang="en-US" sz="900" dirty="0"/>
              <a:t> </a:t>
            </a:r>
          </a:p>
        </p:txBody>
      </p:sp>
      <p:pic>
        <p:nvPicPr>
          <p:cNvPr id="17" name="Picture 16" descr="A logo with a pink circle and black text&#10;&#10;Description automatically generated">
            <a:extLst>
              <a:ext uri="{FF2B5EF4-FFF2-40B4-BE49-F238E27FC236}">
                <a16:creationId xmlns:a16="http://schemas.microsoft.com/office/drawing/2014/main" id="{C1CC48F4-DDE9-52BC-D14F-0D08ED5BBB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664" y="1792546"/>
            <a:ext cx="2762250" cy="16573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8E877E7-A42E-820E-A13F-DD5A20232C74}"/>
              </a:ext>
            </a:extLst>
          </p:cNvPr>
          <p:cNvSpPr txBox="1"/>
          <p:nvPr/>
        </p:nvSpPr>
        <p:spPr>
          <a:xfrm>
            <a:off x="7975578" y="3558962"/>
            <a:ext cx="42164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9"/>
              </a:rPr>
              <a:t>https://www.pluralsight.com/courses/clean-architecture-patterns-practices-principles</a:t>
            </a:r>
            <a:r>
              <a:rPr lang="en-US" sz="900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F325B3-9BB7-F788-0A91-E227D5077CA8}"/>
              </a:ext>
            </a:extLst>
          </p:cNvPr>
          <p:cNvSpPr txBox="1"/>
          <p:nvPr/>
        </p:nvSpPr>
        <p:spPr>
          <a:xfrm>
            <a:off x="9256350" y="3180835"/>
            <a:ext cx="165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Matthew </a:t>
            </a:r>
            <a:r>
              <a:rPr lang="en-US" dirty="0" err="1"/>
              <a:t>Renze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958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3F2A4-3F5E-1869-F74A-A9EB72A0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Slice Architecture</a:t>
            </a:r>
          </a:p>
        </p:txBody>
      </p:sp>
      <p:pic>
        <p:nvPicPr>
          <p:cNvPr id="5" name="Content Placeholder 4" descr="A group of colorful rectangular objects&#10;&#10;Description automatically generated">
            <a:extLst>
              <a:ext uri="{FF2B5EF4-FFF2-40B4-BE49-F238E27FC236}">
                <a16:creationId xmlns:a16="http://schemas.microsoft.com/office/drawing/2014/main" id="{C3A9860A-A18B-1305-D118-BF8A4EB5F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958" y="2945221"/>
            <a:ext cx="3542083" cy="231058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DC1EFF-EA50-0E52-64AD-7C567F7A3B03}"/>
              </a:ext>
            </a:extLst>
          </p:cNvPr>
          <p:cNvSpPr txBox="1"/>
          <p:nvPr/>
        </p:nvSpPr>
        <p:spPr>
          <a:xfrm>
            <a:off x="3263625" y="6323049"/>
            <a:ext cx="566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https://www.jimmybogard.com/vertical-slice-architecture/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1339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3F28-AC5F-1681-A5D1-2B01ECD9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643C1-A6CB-D7BA-F0F5-F56C42472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Monolithic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Layered architecture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Pipeline architecture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Microkernel architecture</a:t>
            </a:r>
          </a:p>
          <a:p>
            <a:pPr marL="0" indent="0">
              <a:buNone/>
            </a:pPr>
            <a:r>
              <a:rPr lang="en-US" dirty="0"/>
              <a:t>Distributed</a:t>
            </a:r>
          </a:p>
          <a:p>
            <a:pPr marL="971550" lvl="1" indent="-514350">
              <a:buFont typeface="+mj-lt"/>
              <a:buAutoNum type="arabicPeriod" startAt="4"/>
            </a:pPr>
            <a:r>
              <a:rPr lang="en-US" dirty="0"/>
              <a:t>Service-based architecture</a:t>
            </a:r>
          </a:p>
          <a:p>
            <a:pPr marL="971550" lvl="1" indent="-514350">
              <a:buFont typeface="+mj-lt"/>
              <a:buAutoNum type="arabicPeriod" startAt="4"/>
            </a:pPr>
            <a:r>
              <a:rPr lang="en-US" dirty="0"/>
              <a:t>Event-driven architecture</a:t>
            </a:r>
          </a:p>
          <a:p>
            <a:pPr marL="971550" lvl="1" indent="-514350">
              <a:buFont typeface="+mj-lt"/>
              <a:buAutoNum type="arabicPeriod" startAt="4"/>
            </a:pPr>
            <a:r>
              <a:rPr lang="en-US" dirty="0"/>
              <a:t>Space-based architecture</a:t>
            </a:r>
          </a:p>
          <a:p>
            <a:pPr marL="971550" lvl="1" indent="-514350">
              <a:buFont typeface="+mj-lt"/>
              <a:buAutoNum type="arabicPeriod" startAt="4"/>
            </a:pPr>
            <a:r>
              <a:rPr lang="en-US" dirty="0"/>
              <a:t>Service-oriented architecture</a:t>
            </a:r>
          </a:p>
          <a:p>
            <a:pPr marL="971550" lvl="1" indent="-514350">
              <a:buFont typeface="+mj-lt"/>
              <a:buAutoNum type="arabicPeriod" startAt="4"/>
            </a:pPr>
            <a:r>
              <a:rPr lang="en-US" dirty="0"/>
              <a:t>Microservices architecture</a:t>
            </a:r>
          </a:p>
        </p:txBody>
      </p:sp>
      <p:pic>
        <p:nvPicPr>
          <p:cNvPr id="5" name="Picture 4" descr="A book cover with a bird&#10;&#10;Description automatically generated">
            <a:extLst>
              <a:ext uri="{FF2B5EF4-FFF2-40B4-BE49-F238E27FC236}">
                <a16:creationId xmlns:a16="http://schemas.microsoft.com/office/drawing/2014/main" id="{57EB03B6-6960-A383-AEAB-B781885BA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058" y="1464062"/>
            <a:ext cx="3937492" cy="51673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99D258-061C-BCB6-69F7-B5FF7C390DE8}"/>
              </a:ext>
            </a:extLst>
          </p:cNvPr>
          <p:cNvSpPr txBox="1"/>
          <p:nvPr/>
        </p:nvSpPr>
        <p:spPr>
          <a:xfrm>
            <a:off x="361813" y="6492875"/>
            <a:ext cx="7772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linkClick r:id="rId3"/>
              </a:rPr>
              <a:t>https://www.amazon.com/Fundamentals-Software-Architecture-Comprehensive-Characteristics/dp/1492043451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9001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3EABE9-D86B-1BBA-3600-79B39E79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A74D2-6EE4-0D9F-3769-5BC8E25A57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48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300A-95FA-303C-B0CF-9A940D0A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for different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0119-05A2-98C2-53E2-CA9BC4F83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2373"/>
            <a:ext cx="6489032" cy="461674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https://github.com/kavaan/clean-architecture-solution-template/</a:t>
            </a:r>
            <a:r>
              <a:rPr lang="en-US" dirty="0"/>
              <a:t> 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1AA884E-9FCE-1E69-833F-2AD01150A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833" y="1451285"/>
            <a:ext cx="4183354" cy="529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90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5BD287-B3CB-6646-9A03-F3DEB6076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Clean Architecture by Steve Smith (</a:t>
            </a:r>
            <a:r>
              <a:rPr lang="en-US" dirty="0" err="1"/>
              <a:t>Ardalis</a:t>
            </a:r>
            <a:r>
              <a:rPr lang="en-US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CB765F-307D-1A1A-0EDF-75760D25E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92373"/>
            <a:ext cx="10736179" cy="461674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https://github.com/ardalis/CleanArchitecture</a:t>
            </a:r>
            <a:endParaRPr lang="en-US" dirty="0"/>
          </a:p>
          <a:p>
            <a:r>
              <a:rPr lang="en-US" dirty="0">
                <a:hlinkClick r:id="rId3"/>
              </a:rPr>
              <a:t>https://ardalis.com/aspnetcore-clean-architecture-template-version-8/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7" name="Picture 6" descr="A building with a glass wall&#10;&#10;Description automatically generated">
            <a:extLst>
              <a:ext uri="{FF2B5EF4-FFF2-40B4-BE49-F238E27FC236}">
                <a16:creationId xmlns:a16="http://schemas.microsoft.com/office/drawing/2014/main" id="{42DAE9E0-91C1-2BDD-F8A6-314EA53D29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727" y="4561583"/>
            <a:ext cx="3704405" cy="185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88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082F-568E-5389-E50E-BE84129E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Architecture by Jason Taylor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9DB9D-53F4-3618-2516-928878C74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https://github.com/jasontaylordev/CleanArchitecture</a:t>
            </a:r>
            <a:endParaRPr lang="en-US" dirty="0"/>
          </a:p>
          <a:p>
            <a:r>
              <a:rPr lang="en-US" dirty="0">
                <a:hlinkClick r:id="rId3"/>
              </a:rPr>
              <a:t>https://jasontaylor.dev/clean-architecture-getting-started/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B87E4C79-EC7C-815E-FBC1-D60364B3B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922" y="3091171"/>
            <a:ext cx="3534886" cy="35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22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E89265-E7A6-8C54-5FFE-A545DDD5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253BA-D3D3-0AF3-FF71-27FB45548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62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5164-99FE-CD3C-545E-00F5FF5C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Jason Taylor’s Clean Architecture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62D45-A4FE-7898-8374-2317DDDD3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Clean Architecture using latest .NET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new ca-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sln</a:t>
            </a:r>
            <a:endParaRPr lang="en-US" sz="2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dirty="0"/>
              <a:t>SQL Server or SQLite out of box</a:t>
            </a:r>
          </a:p>
          <a:p>
            <a:r>
              <a:rPr lang="en-US" dirty="0"/>
              <a:t>Angular, React, or Web API template</a:t>
            </a:r>
          </a:p>
          <a:p>
            <a:r>
              <a:rPr lang="en-US" dirty="0"/>
              <a:t>ASP.NET Core Identity, using new APIs</a:t>
            </a:r>
          </a:p>
          <a:p>
            <a:r>
              <a:rPr lang="en-US" dirty="0"/>
              <a:t>CI/CD pipeline as Bicep code (GitHub Actions and Azure deployment)</a:t>
            </a:r>
          </a:p>
        </p:txBody>
      </p:sp>
    </p:spTree>
    <p:extLst>
      <p:ext uri="{BB962C8B-B14F-4D97-AF65-F5344CB8AC3E}">
        <p14:creationId xmlns:p14="http://schemas.microsoft.com/office/powerpoint/2010/main" val="435878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22D4-D865-B4C2-A7C8-CE31249A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5FE2F-E334-7748-908E-091939BB5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Domain</a:t>
            </a:r>
          </a:p>
          <a:p>
            <a:pPr lvl="1"/>
            <a:r>
              <a:rPr lang="en-US" dirty="0"/>
              <a:t>Base entities, domain events pattern, auditable entities, value objects…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 err="1"/>
              <a:t>MediatR</a:t>
            </a:r>
            <a:r>
              <a:rPr lang="en-US" dirty="0"/>
              <a:t> handlers and behaviors, Fluent Validation, AutoMapper mappings, basic exceptions, interfaces for infrastructure (db, user, identity), base models (lookup, result, pagination), authorization, domain event handlers, DI registrations</a:t>
            </a:r>
          </a:p>
          <a:p>
            <a:r>
              <a:rPr lang="en-US" dirty="0"/>
              <a:t>Infrastructure</a:t>
            </a:r>
          </a:p>
          <a:p>
            <a:pPr lvl="1"/>
            <a:r>
              <a:rPr lang="en-US" dirty="0"/>
              <a:t>EF Core persistence, entity type configurations, db migrations, auditable interceptor, domain entities interceptor, identity implementation, DI registrations</a:t>
            </a:r>
          </a:p>
          <a:p>
            <a:r>
              <a:rPr lang="en-US" dirty="0"/>
              <a:t>Web</a:t>
            </a:r>
          </a:p>
          <a:p>
            <a:pPr lvl="1"/>
            <a:r>
              <a:rPr lang="en-US" dirty="0"/>
              <a:t>Custom exception handler, route convention extensions, current user service implementation, endpoints, DI registrations</a:t>
            </a:r>
          </a:p>
          <a:p>
            <a:r>
              <a:rPr lang="en-US" dirty="0"/>
              <a:t>Tests</a:t>
            </a:r>
          </a:p>
          <a:p>
            <a:pPr lvl="1"/>
            <a:r>
              <a:rPr lang="en-US" dirty="0"/>
              <a:t>Domain unit tests, application unit tests, application functional tests using </a:t>
            </a:r>
            <a:r>
              <a:rPr lang="en-US" dirty="0" err="1"/>
              <a:t>NUnit</a:t>
            </a:r>
            <a:r>
              <a:rPr lang="en-US" dirty="0"/>
              <a:t>, </a:t>
            </a:r>
            <a:r>
              <a:rPr lang="en-US" dirty="0" err="1"/>
              <a:t>Moq</a:t>
            </a:r>
            <a:r>
              <a:rPr lang="en-US" dirty="0"/>
              <a:t>, </a:t>
            </a:r>
            <a:r>
              <a:rPr lang="en-US" dirty="0" err="1"/>
              <a:t>FluentAssertions</a:t>
            </a:r>
            <a:r>
              <a:rPr lang="en-US" dirty="0"/>
              <a:t>, Respawn and Test Containers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13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285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5471-C48A-10AD-D281-281351BA1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865A7-B455-91C0-CD5D-87DC5626B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latest C# constructs – primary constructors</a:t>
            </a:r>
          </a:p>
          <a:p>
            <a:r>
              <a:rPr lang="en-US" dirty="0"/>
              <a:t>Use build artifacts folder</a:t>
            </a:r>
          </a:p>
          <a:p>
            <a:r>
              <a:rPr lang="en-US" dirty="0"/>
              <a:t>Update all NuGet packages to latest version</a:t>
            </a:r>
          </a:p>
          <a:p>
            <a:r>
              <a:rPr lang="en-US" dirty="0"/>
              <a:t>Fix warnings and hints</a:t>
            </a:r>
          </a:p>
          <a:p>
            <a:r>
              <a:rPr lang="en-US" dirty="0"/>
              <a:t>Switch from </a:t>
            </a:r>
            <a:r>
              <a:rPr lang="en-US" dirty="0" err="1"/>
              <a:t>NSwag</a:t>
            </a:r>
            <a:r>
              <a:rPr lang="en-US" dirty="0"/>
              <a:t> to </a:t>
            </a:r>
            <a:r>
              <a:rPr lang="en-US" dirty="0" err="1"/>
              <a:t>Swashbuckle</a:t>
            </a:r>
            <a:endParaRPr lang="en-US" dirty="0"/>
          </a:p>
          <a:p>
            <a:r>
              <a:rPr lang="en-US" dirty="0"/>
              <a:t>Replace custom routing conventions</a:t>
            </a:r>
          </a:p>
          <a:p>
            <a:pPr lvl="1"/>
            <a:r>
              <a:rPr lang="en-US" dirty="0"/>
              <a:t>Not enough flexibility for Swagger docs</a:t>
            </a:r>
          </a:p>
          <a:p>
            <a:pPr lvl="1"/>
            <a:r>
              <a:rPr lang="en-US" dirty="0"/>
              <a:t>Optionally – use Carter</a:t>
            </a:r>
          </a:p>
          <a:p>
            <a:r>
              <a:rPr lang="en-US" dirty="0"/>
              <a:t>Add API versioning support</a:t>
            </a:r>
          </a:p>
          <a:p>
            <a:r>
              <a:rPr lang="en-US" dirty="0"/>
              <a:t>Simplify application structure if no CQRS is used</a:t>
            </a:r>
          </a:p>
          <a:p>
            <a:r>
              <a:rPr lang="en-US" dirty="0"/>
              <a:t>Add Email service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543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F0C7B7-C952-EDF9-F363-145967A3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words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582B9A-1CD6-3B1A-75F8-30A560B73F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63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FC2771-E9D6-7EB7-CF73-8A12E665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9CE9AC-5EA8-61EA-4E98-AD6C8886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logic separation</a:t>
            </a:r>
          </a:p>
          <a:p>
            <a:pPr lvl="1"/>
            <a:r>
              <a:rPr lang="en-US" dirty="0"/>
              <a:t>No external dependencies in Core (Domain + Application)</a:t>
            </a:r>
          </a:p>
          <a:p>
            <a:r>
              <a:rPr lang="en-US" dirty="0"/>
              <a:t>Easy to grasp patterns</a:t>
            </a:r>
          </a:p>
          <a:p>
            <a:r>
              <a:rPr lang="en-US" dirty="0"/>
              <a:t>UI layer simplification</a:t>
            </a:r>
          </a:p>
          <a:p>
            <a:r>
              <a:rPr lang="en-US" dirty="0"/>
              <a:t>Testability</a:t>
            </a:r>
          </a:p>
          <a:p>
            <a:r>
              <a:rPr lang="en-US" dirty="0"/>
              <a:t>Templates with good infrastructure code to simplify development</a:t>
            </a:r>
          </a:p>
        </p:txBody>
      </p:sp>
    </p:spTree>
    <p:extLst>
      <p:ext uri="{BB962C8B-B14F-4D97-AF65-F5344CB8AC3E}">
        <p14:creationId xmlns:p14="http://schemas.microsoft.com/office/powerpoint/2010/main" val="287140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7A16D-2DEE-1E44-89FE-9F4A5F25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 and tradeoffs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18031-631C-F021-E101-5A9569BA0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Technical layers (not business ones)</a:t>
            </a:r>
          </a:p>
          <a:p>
            <a:pPr lvl="1"/>
            <a:r>
              <a:rPr lang="en-US" dirty="0"/>
              <a:t>Domain, Infrastructure, Application, UI</a:t>
            </a:r>
          </a:p>
          <a:p>
            <a:r>
              <a:rPr lang="en-US" dirty="0"/>
              <a:t>Business logic modification (vertical) usually forces change in all layers</a:t>
            </a:r>
          </a:p>
          <a:p>
            <a:r>
              <a:rPr lang="en-US" dirty="0"/>
              <a:t>Can lead less experience developers into creating anemic domain models</a:t>
            </a:r>
          </a:p>
          <a:p>
            <a:r>
              <a:rPr lang="en-US" dirty="0"/>
              <a:t>The question of multiple UI layers</a:t>
            </a:r>
          </a:p>
          <a:p>
            <a:pPr lvl="1"/>
            <a:r>
              <a:rPr lang="en-US" dirty="0"/>
              <a:t>i.e., backend for frontend API, plus integration API</a:t>
            </a:r>
          </a:p>
          <a:p>
            <a:r>
              <a:rPr lang="en-US" dirty="0"/>
              <a:t>Code sharing with multiple projects</a:t>
            </a:r>
          </a:p>
          <a:p>
            <a:r>
              <a:rPr lang="en-US" dirty="0"/>
              <a:t>Is authorization behavior the right place for auth policies?</a:t>
            </a:r>
          </a:p>
        </p:txBody>
      </p:sp>
    </p:spTree>
    <p:extLst>
      <p:ext uri="{BB962C8B-B14F-4D97-AF65-F5344CB8AC3E}">
        <p14:creationId xmlns:p14="http://schemas.microsoft.com/office/powerpoint/2010/main" val="1710134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0A99-9B1B-0BBF-3C2C-FB899AB6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0D5D-3A4D-4161-BA1A-BD3263B43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The Clean Architecture</a:t>
            </a:r>
            <a:r>
              <a:rPr lang="en-US" dirty="0"/>
              <a:t> post by Robert C. Martin</a:t>
            </a:r>
          </a:p>
          <a:p>
            <a:r>
              <a:rPr lang="en-US" dirty="0">
                <a:hlinkClick r:id="rId3"/>
              </a:rPr>
              <a:t>Fundamentals of Software Architecture</a:t>
            </a:r>
            <a:r>
              <a:rPr lang="en-US" dirty="0"/>
              <a:t> by Mark Richards, Neal Ford</a:t>
            </a:r>
          </a:p>
          <a:p>
            <a:r>
              <a:rPr lang="en-US" dirty="0">
                <a:hlinkClick r:id="rId4"/>
              </a:rPr>
              <a:t>Clean Architecture &amp; DDD Series</a:t>
            </a:r>
            <a:r>
              <a:rPr lang="en-US" dirty="0"/>
              <a:t> by Milan Jovanović</a:t>
            </a:r>
          </a:p>
          <a:p>
            <a:r>
              <a:rPr lang="en-US" dirty="0">
                <a:hlinkClick r:id="rId5"/>
              </a:rPr>
              <a:t>Clean Architecture with .NET Core: Getting Started</a:t>
            </a:r>
            <a:r>
              <a:rPr lang="en-US" dirty="0"/>
              <a:t> by Jason Taylor</a:t>
            </a:r>
          </a:p>
          <a:p>
            <a:r>
              <a:rPr lang="en-US" dirty="0">
                <a:hlinkClick r:id="rId6"/>
              </a:rPr>
              <a:t>Clean Architecture Solution Template</a:t>
            </a:r>
            <a:r>
              <a:rPr lang="en-US" dirty="0"/>
              <a:t> by Jason Taylor</a:t>
            </a:r>
          </a:p>
          <a:p>
            <a:r>
              <a:rPr lang="en-US" dirty="0">
                <a:hlinkClick r:id="rId7"/>
              </a:rPr>
              <a:t>Vertical Slice Architecture, not Layers!</a:t>
            </a:r>
            <a:r>
              <a:rPr lang="en-US" dirty="0"/>
              <a:t> by Derek Comartin (</a:t>
            </a:r>
            <a:r>
              <a:rPr lang="en-US" dirty="0" err="1"/>
              <a:t>CodeOpinion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hlinkClick r:id="rId8"/>
              </a:rPr>
              <a:t>https://github.com/miroslavpopovic/clean-architecture-sample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7379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D524BF-4EEE-7932-3DE4-10A4C11D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A7C929-0197-C71B-080B-D2873A8108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685102C-74A2-B553-20BE-F5EDB221C7FE}"/>
              </a:ext>
            </a:extLst>
          </p:cNvPr>
          <p:cNvSpPr txBox="1">
            <a:spLocks/>
          </p:cNvSpPr>
          <p:nvPr/>
        </p:nvSpPr>
        <p:spPr>
          <a:xfrm>
            <a:off x="844550" y="5415632"/>
            <a:ext cx="10515600" cy="1291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hlinkClick r:id="rId2"/>
              </a:rPr>
              <a:t>https://miroslavpopovic.com/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https://github.com/miroslavpopovic/</a:t>
            </a:r>
            <a:endParaRPr lang="en-US" sz="2000" dirty="0"/>
          </a:p>
          <a:p>
            <a:r>
              <a:rPr lang="en-US" sz="2000" dirty="0">
                <a:hlinkClick r:id="rId4"/>
              </a:rPr>
              <a:t>@miroslavpopovic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7902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127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8F937E-CBF5-91B3-C0F2-3438A949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0C5F31-FD5E-AD86-8597-1870CC4C7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7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9B4EBD-9C03-D9CE-CBED-7A2FDD68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Architecture</a:t>
            </a:r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265E440-EBD0-83A0-1C71-21D3C31C6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152" y="1591313"/>
            <a:ext cx="6171694" cy="461645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8B3BCC-AFC0-B049-6E09-6BDF6500C75C}"/>
              </a:ext>
            </a:extLst>
          </p:cNvPr>
          <p:cNvSpPr txBox="1"/>
          <p:nvPr/>
        </p:nvSpPr>
        <p:spPr>
          <a:xfrm>
            <a:off x="1813198" y="6323049"/>
            <a:ext cx="8565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https://learning.oreilly.com/library/view/software-architecture-patterns/9781491971437/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719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030B-FB74-F9E1-303A-CD6F3EB7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Hexagonal Architecture </a:t>
            </a:r>
            <a:br>
              <a:rPr lang="en-US" dirty="0"/>
            </a:br>
            <a:r>
              <a:rPr lang="en-US" dirty="0"/>
              <a:t>(Ports and Adapters)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580D3C-1FEC-B430-D3C3-84B07017F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775" y="1792288"/>
            <a:ext cx="4616450" cy="46164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3FF1A9-96FA-1726-5B43-4898C3AE8BB1}"/>
              </a:ext>
            </a:extLst>
          </p:cNvPr>
          <p:cNvSpPr txBox="1"/>
          <p:nvPr/>
        </p:nvSpPr>
        <p:spPr>
          <a:xfrm>
            <a:off x="3048000" y="61272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https://alistair.cockburn.us/hexagonal-architecture/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CAC46-EAEF-13FB-353E-713600478A75}"/>
              </a:ext>
            </a:extLst>
          </p:cNvPr>
          <p:cNvSpPr txBox="1"/>
          <p:nvPr/>
        </p:nvSpPr>
        <p:spPr>
          <a:xfrm>
            <a:off x="2355850" y="6482031"/>
            <a:ext cx="7480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Image credit: Cth027 - Own work, CC BY-SA 4.0, </a:t>
            </a:r>
            <a:r>
              <a:rPr lang="en-US" sz="1200" dirty="0">
                <a:hlinkClick r:id="rId4"/>
              </a:rPr>
              <a:t>https://commons.wikimedia.org/w/index.php?curid=81276242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231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04B3-1DDB-F01A-2D75-4542CDC9D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Onion Architecture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AF7D9-EA7E-3BB0-A20C-FCEE04D02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E1DA4-85E2-950C-7D93-9667E9AE16F0}"/>
              </a:ext>
            </a:extLst>
          </p:cNvPr>
          <p:cNvSpPr txBox="1"/>
          <p:nvPr/>
        </p:nvSpPr>
        <p:spPr>
          <a:xfrm>
            <a:off x="2839542" y="6397281"/>
            <a:ext cx="660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https://jeffreypalermo.com/2008/07/the-onion-architecture-part-1/</a:t>
            </a:r>
            <a:r>
              <a:rPr lang="en-US" dirty="0"/>
              <a:t>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3F6BD3A-2622-8BE0-820B-8167FAC439B1}"/>
              </a:ext>
            </a:extLst>
          </p:cNvPr>
          <p:cNvGrpSpPr/>
          <p:nvPr/>
        </p:nvGrpSpPr>
        <p:grpSpPr>
          <a:xfrm>
            <a:off x="3923228" y="1646753"/>
            <a:ext cx="4345544" cy="4345544"/>
            <a:chOff x="4083050" y="1985447"/>
            <a:chExt cx="4025900" cy="4025900"/>
          </a:xfrm>
        </p:grpSpPr>
        <p:sp>
          <p:nvSpPr>
            <p:cNvPr id="13" name="Circle: Hollow 12">
              <a:extLst>
                <a:ext uri="{FF2B5EF4-FFF2-40B4-BE49-F238E27FC236}">
                  <a16:creationId xmlns:a16="http://schemas.microsoft.com/office/drawing/2014/main" id="{EAF0A963-3898-5B22-2CDA-40E52B260E7B}"/>
                </a:ext>
              </a:extLst>
            </p:cNvPr>
            <p:cNvSpPr/>
            <p:nvPr/>
          </p:nvSpPr>
          <p:spPr>
            <a:xfrm>
              <a:off x="4083050" y="1985447"/>
              <a:ext cx="4025900" cy="4025900"/>
            </a:xfrm>
            <a:prstGeom prst="donut">
              <a:avLst>
                <a:gd name="adj" fmla="val 1179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id="{3BAF0E21-5B8D-5F6E-31B6-5F43633AB0FB}"/>
                </a:ext>
              </a:extLst>
            </p:cNvPr>
            <p:cNvSpPr/>
            <p:nvPr/>
          </p:nvSpPr>
          <p:spPr>
            <a:xfrm>
              <a:off x="4592101" y="2495550"/>
              <a:ext cx="3007798" cy="3007798"/>
            </a:xfrm>
            <a:prstGeom prst="donut">
              <a:avLst>
                <a:gd name="adj" fmla="val 14407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Circle: Hollow 14">
              <a:extLst>
                <a:ext uri="{FF2B5EF4-FFF2-40B4-BE49-F238E27FC236}">
                  <a16:creationId xmlns:a16="http://schemas.microsoft.com/office/drawing/2014/main" id="{9F355BB0-F1F3-F1D8-27AD-CCC114C8BF62}"/>
                </a:ext>
              </a:extLst>
            </p:cNvPr>
            <p:cNvSpPr/>
            <p:nvPr/>
          </p:nvSpPr>
          <p:spPr>
            <a:xfrm>
              <a:off x="5080000" y="2987434"/>
              <a:ext cx="2032000" cy="2032000"/>
            </a:xfrm>
            <a:prstGeom prst="donut">
              <a:avLst>
                <a:gd name="adj" fmla="val 19191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CD9EB37-F630-96B1-F1E7-BC00087D04F4}"/>
                </a:ext>
              </a:extLst>
            </p:cNvPr>
            <p:cNvSpPr/>
            <p:nvPr/>
          </p:nvSpPr>
          <p:spPr>
            <a:xfrm>
              <a:off x="5526602" y="3429000"/>
              <a:ext cx="1138794" cy="113879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Domain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710DE7-C627-D350-7A09-8957C3153491}"/>
                </a:ext>
              </a:extLst>
            </p:cNvPr>
            <p:cNvSpPr txBox="1"/>
            <p:nvPr/>
          </p:nvSpPr>
          <p:spPr>
            <a:xfrm>
              <a:off x="5400904" y="3137471"/>
              <a:ext cx="1390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Domain Services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88EF75-C6E6-B90D-3E0E-522348773DBC}"/>
                </a:ext>
              </a:extLst>
            </p:cNvPr>
            <p:cNvSpPr txBox="1"/>
            <p:nvPr/>
          </p:nvSpPr>
          <p:spPr>
            <a:xfrm>
              <a:off x="5272631" y="2626755"/>
              <a:ext cx="1646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Application Services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7515418-59ED-97EA-288C-CAFA2A6DBF4D}"/>
                </a:ext>
              </a:extLst>
            </p:cNvPr>
            <p:cNvSpPr txBox="1"/>
            <p:nvPr/>
          </p:nvSpPr>
          <p:spPr>
            <a:xfrm>
              <a:off x="5562678" y="2127887"/>
              <a:ext cx="1151028" cy="285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User Interface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D8DE172-E5D2-7C2E-532E-6B0E91571CC4}"/>
                </a:ext>
              </a:extLst>
            </p:cNvPr>
            <p:cNvSpPr txBox="1"/>
            <p:nvPr/>
          </p:nvSpPr>
          <p:spPr>
            <a:xfrm rot="2963847">
              <a:off x="4476385" y="4972825"/>
              <a:ext cx="535686" cy="285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Tests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AC21736-DA28-5068-DAF2-3285B0AA79A4}"/>
                </a:ext>
              </a:extLst>
            </p:cNvPr>
            <p:cNvSpPr txBox="1"/>
            <p:nvPr/>
          </p:nvSpPr>
          <p:spPr>
            <a:xfrm rot="18185189">
              <a:off x="6997220" y="4771438"/>
              <a:ext cx="1178337" cy="285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Infrastructure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641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1BB1-841E-831C-5F2F-281F9AB9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E34D4-2EF6-FE31-2ABB-09657C6C3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diagram of a clean architecture&#10;&#10;Description automatically generated">
            <a:extLst>
              <a:ext uri="{FF2B5EF4-FFF2-40B4-BE49-F238E27FC236}">
                <a16:creationId xmlns:a16="http://schemas.microsoft.com/office/drawing/2014/main" id="{43F09111-EF45-F274-ED59-00964442F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80" y="1825625"/>
            <a:ext cx="5723040" cy="4203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DD50C5-08AF-9950-06A1-8C4F0D049F42}"/>
              </a:ext>
            </a:extLst>
          </p:cNvPr>
          <p:cNvSpPr txBox="1"/>
          <p:nvPr/>
        </p:nvSpPr>
        <p:spPr>
          <a:xfrm>
            <a:off x="2133499" y="6323049"/>
            <a:ext cx="8401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https://blog.cleancoder.com/uncle-bob/2012/08/13/the-clean-architecture.html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7890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C94B-11DA-58B6-92BD-7BBCE2DF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Architecture</a:t>
            </a:r>
          </a:p>
        </p:txBody>
      </p:sp>
      <p:pic>
        <p:nvPicPr>
          <p:cNvPr id="5" name="Content Placeholder 4" descr="A diagram of a clean architecture cone&#10;&#10;Description automatically generated">
            <a:extLst>
              <a:ext uri="{FF2B5EF4-FFF2-40B4-BE49-F238E27FC236}">
                <a16:creationId xmlns:a16="http://schemas.microsoft.com/office/drawing/2014/main" id="{67FCE654-C858-A711-CA84-32B513DE4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232" y="1792288"/>
            <a:ext cx="6285536" cy="46164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840965-47EB-9352-F08A-238745A8AA4B}"/>
              </a:ext>
            </a:extLst>
          </p:cNvPr>
          <p:cNvSpPr txBox="1"/>
          <p:nvPr/>
        </p:nvSpPr>
        <p:spPr>
          <a:xfrm>
            <a:off x="1663426" y="6408738"/>
            <a:ext cx="8865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https://www.codingblocks.net/podcast/clean-architecture-make-your-architecture-scream/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155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47D94-A1E3-0908-4E39-052F7041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Architecture</a:t>
            </a:r>
          </a:p>
        </p:txBody>
      </p:sp>
      <p:pic>
        <p:nvPicPr>
          <p:cNvPr id="5" name="Content Placeholder 4" descr="A book cover of a book&#10;&#10;Description automatically generated">
            <a:extLst>
              <a:ext uri="{FF2B5EF4-FFF2-40B4-BE49-F238E27FC236}">
                <a16:creationId xmlns:a16="http://schemas.microsoft.com/office/drawing/2014/main" id="{4395F3D6-1E4E-BD37-0D9F-577E5C73C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888" y="1593767"/>
            <a:ext cx="3540222" cy="46164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BA5ECE-69A1-F572-522F-71FC0CEF000D}"/>
              </a:ext>
            </a:extLst>
          </p:cNvPr>
          <p:cNvSpPr txBox="1"/>
          <p:nvPr/>
        </p:nvSpPr>
        <p:spPr>
          <a:xfrm>
            <a:off x="1514200" y="6346574"/>
            <a:ext cx="916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https://www.amazon.com/Clean-Architecture-Craftsmans-Software-Structure/dp/0134494164/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360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757</Words>
  <Application>Microsoft Office PowerPoint</Application>
  <PresentationFormat>Widescreen</PresentationFormat>
  <Paragraphs>118</Paragraphs>
  <Slides>26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Cascadia Mono</vt:lpstr>
      <vt:lpstr>Office Theme</vt:lpstr>
      <vt:lpstr>Clean Architecture with ASP.NET Core</vt:lpstr>
      <vt:lpstr>PowerPoint Presentation</vt:lpstr>
      <vt:lpstr>Architecture</vt:lpstr>
      <vt:lpstr>Layered Architecture</vt:lpstr>
      <vt:lpstr>Hexagonal Architecture  (Ports and Adapters)</vt:lpstr>
      <vt:lpstr>Onion Architecture</vt:lpstr>
      <vt:lpstr>Clean Architecture</vt:lpstr>
      <vt:lpstr>Clean Architecture</vt:lpstr>
      <vt:lpstr>Clean Architecture</vt:lpstr>
      <vt:lpstr>Some Clean Architecture in .NET resources</vt:lpstr>
      <vt:lpstr>Vertical Slice Architecture</vt:lpstr>
      <vt:lpstr>Software Architecture styles</vt:lpstr>
      <vt:lpstr>Templates</vt:lpstr>
      <vt:lpstr>Templates for different platforms</vt:lpstr>
      <vt:lpstr>Clean Architecture by Steve Smith (Ardalis)</vt:lpstr>
      <vt:lpstr>Clean Architecture by Jason Taylor</vt:lpstr>
      <vt:lpstr>Demo</vt:lpstr>
      <vt:lpstr>Jason Taylor’s Clean Architecture Template</vt:lpstr>
      <vt:lpstr>Features</vt:lpstr>
      <vt:lpstr>Modifications</vt:lpstr>
      <vt:lpstr>Closing words</vt:lpstr>
      <vt:lpstr>Pros</vt:lpstr>
      <vt:lpstr>Cons and tradeoffs</vt:lpstr>
      <vt:lpstr>References</vt:lpstr>
      <vt:lpstr>Thank you!</vt:lpstr>
      <vt:lpstr>PowerPoint Presentation</vt:lpstr>
    </vt:vector>
  </TitlesOfParts>
  <Company>Communis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Rino Babić</dc:creator>
  <cp:lastModifiedBy>Miroslav Popovic</cp:lastModifiedBy>
  <cp:revision>22</cp:revision>
  <dcterms:created xsi:type="dcterms:W3CDTF">2023-10-05T09:35:29Z</dcterms:created>
  <dcterms:modified xsi:type="dcterms:W3CDTF">2023-10-16T17:54:41Z</dcterms:modified>
</cp:coreProperties>
</file>