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6" r:id="rId3"/>
    <p:sldId id="275" r:id="rId4"/>
    <p:sldId id="277" r:id="rId5"/>
    <p:sldId id="257" r:id="rId6"/>
    <p:sldId id="270" r:id="rId7"/>
    <p:sldId id="272" r:id="rId8"/>
    <p:sldId id="258" r:id="rId9"/>
    <p:sldId id="260" r:id="rId10"/>
    <p:sldId id="271" r:id="rId11"/>
    <p:sldId id="263" r:id="rId12"/>
    <p:sldId id="259" r:id="rId13"/>
    <p:sldId id="278" r:id="rId14"/>
    <p:sldId id="273" r:id="rId15"/>
    <p:sldId id="274" r:id="rId16"/>
    <p:sldId id="26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2476"/>
    <a:srgbClr val="002050"/>
    <a:srgbClr val="0078D7"/>
    <a:srgbClr val="005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85" autoAdjust="0"/>
  </p:normalViewPr>
  <p:slideViewPr>
    <p:cSldViewPr snapToGrid="0">
      <p:cViewPr varScale="1">
        <p:scale>
          <a:sx n="55" d="100"/>
          <a:sy n="55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AC40-E64A-48FB-9976-61AFAB84D030}" type="datetimeFigureOut">
              <a:rPr lang="en-US" smtClean="0"/>
              <a:t>19-Apr-18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B7D1E-98EE-42B0-954A-FD14C47AB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5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https://techcrunch.com/2016/10/16/wtf-is-a-container/</a:t>
            </a:r>
          </a:p>
          <a:p>
            <a:r>
              <a:rPr lang="en-US" dirty="0" smtClean="0"/>
              <a:t>https://medium.freecodecamp.org/a-beginner-friendly-introduction-to-containers-vms-and-docker-79a9e3e119b</a:t>
            </a:r>
          </a:p>
          <a:p>
            <a:r>
              <a:rPr lang="en-US" dirty="0" smtClean="0"/>
              <a:t>https://www.sdxcentral.com/cloud/containers/definitions/what-are-containers-like-docker-linux-containers/</a:t>
            </a:r>
          </a:p>
          <a:p>
            <a:r>
              <a:rPr lang="en-US" dirty="0" smtClean="0"/>
              <a:t>https://www.docker.com/what-container</a:t>
            </a:r>
          </a:p>
          <a:p>
            <a:r>
              <a:rPr lang="en-US" dirty="0" smtClean="0"/>
              <a:t>The image</a:t>
            </a:r>
            <a:r>
              <a:rPr lang="en-US" baseline="0" dirty="0" smtClean="0"/>
              <a:t> is from Docker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7D1E-98EE-42B0-954A-FD14C47ABC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1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image is</a:t>
            </a:r>
            <a:r>
              <a:rPr lang="en-US" baseline="0" dirty="0" smtClean="0"/>
              <a:t> from Docker documentation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7D1E-98EE-42B0-954A-FD14C47ABC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image from https://www.nebulaworks.com/blog/2016/08/04/docker-container-basics-operations-guide-part-1-3/</a:t>
            </a:r>
          </a:p>
          <a:p>
            <a:r>
              <a:rPr lang="en-US" dirty="0" smtClean="0"/>
              <a:t>- A container is launched by running an image. An </a:t>
            </a:r>
            <a:r>
              <a:rPr lang="en-US" b="1" dirty="0" smtClean="0"/>
              <a:t>image</a:t>
            </a:r>
            <a:r>
              <a:rPr lang="en-US" dirty="0" smtClean="0"/>
              <a:t> is an executable package that includes everything needed to run an application--the code, a runtime, libraries, environment variables, and configuration files.</a:t>
            </a:r>
          </a:p>
          <a:p>
            <a:r>
              <a:rPr lang="en-US" dirty="0" smtClean="0"/>
              <a:t>- A </a:t>
            </a:r>
            <a:r>
              <a:rPr lang="en-US" b="1" dirty="0" smtClean="0"/>
              <a:t>container</a:t>
            </a:r>
            <a:r>
              <a:rPr lang="en-US" dirty="0" smtClean="0"/>
              <a:t> is a runtime instance of an image--what the image becomes in memory when executed (that is, an image with state, or a user process).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7D1E-98EE-42B0-954A-FD14C47ABC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5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docker build -t </a:t>
            </a:r>
            <a:r>
              <a:rPr lang="en-US" dirty="0" err="1" smtClean="0">
                <a:latin typeface="Consolas" panose="020B0609020204030204" pitchFamily="49" charset="0"/>
              </a:rPr>
              <a:t>friendlyhello</a:t>
            </a:r>
            <a:r>
              <a:rPr lang="en-US" dirty="0" smtClean="0">
                <a:latin typeface="Consolas" panose="020B0609020204030204" pitchFamily="49" charset="0"/>
              </a:rPr>
              <a:t> .  # Create image using this directory's </a:t>
            </a:r>
            <a:r>
              <a:rPr lang="en-US" dirty="0" err="1" smtClean="0">
                <a:latin typeface="Consolas" panose="020B0609020204030204" pitchFamily="49" charset="0"/>
              </a:rPr>
              <a:t>Dockerfile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docker run -p 4000:80 </a:t>
            </a:r>
            <a:r>
              <a:rPr lang="en-US" dirty="0" err="1" smtClean="0">
                <a:latin typeface="Consolas" panose="020B0609020204030204" pitchFamily="49" charset="0"/>
              </a:rPr>
              <a:t>friendlyhello</a:t>
            </a:r>
            <a:r>
              <a:rPr lang="en-US" dirty="0" smtClean="0">
                <a:latin typeface="Consolas" panose="020B0609020204030204" pitchFamily="49" charset="0"/>
              </a:rPr>
              <a:t>  # Run "</a:t>
            </a:r>
            <a:r>
              <a:rPr lang="en-US" dirty="0" err="1" smtClean="0">
                <a:latin typeface="Consolas" panose="020B0609020204030204" pitchFamily="49" charset="0"/>
              </a:rPr>
              <a:t>friendlyname</a:t>
            </a:r>
            <a:r>
              <a:rPr lang="en-US" dirty="0" smtClean="0">
                <a:latin typeface="Consolas" panose="020B0609020204030204" pitchFamily="49" charset="0"/>
              </a:rPr>
              <a:t>" mapping port 4000 to 80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run -d -p 4000:80 </a:t>
            </a:r>
            <a:r>
              <a:rPr lang="en-US" dirty="0" err="1" smtClean="0">
                <a:latin typeface="Consolas" panose="020B0609020204030204" pitchFamily="49" charset="0"/>
              </a:rPr>
              <a:t>friendlyhello</a:t>
            </a:r>
            <a:r>
              <a:rPr lang="en-US" dirty="0" smtClean="0">
                <a:latin typeface="Consolas" panose="020B0609020204030204" pitchFamily="49" charset="0"/>
              </a:rPr>
              <a:t>         # Same thing, but in detached mode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container ls                                # List all running containers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container ls -a             # List all containers, even those not running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container stop &lt;hash&gt;           # Gracefully stop the specified container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container kill &lt;hash&gt;         # Force shutdown of the specified container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container </a:t>
            </a:r>
            <a:r>
              <a:rPr lang="en-US" dirty="0" err="1" smtClean="0">
                <a:latin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</a:rPr>
              <a:t> &lt;hash&gt;        # Remove specified container from this machine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container </a:t>
            </a:r>
            <a:r>
              <a:rPr lang="en-US" dirty="0" err="1" smtClean="0">
                <a:latin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</a:rPr>
              <a:t> $(docker container ls -a -q)         # Remove all containers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image ls -a                             # List all images on this machine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image </a:t>
            </a:r>
            <a:r>
              <a:rPr lang="en-US" dirty="0" err="1" smtClean="0">
                <a:latin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</a:rPr>
              <a:t> &lt;image id&gt;            # Remove specified image from this machine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image </a:t>
            </a:r>
            <a:r>
              <a:rPr lang="en-US" dirty="0" err="1" smtClean="0">
                <a:latin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</a:rPr>
              <a:t> $(docker image ls -a -q)   # Remove all images from this machine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login             # Log in this CLI session using your Docker credentials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tag &lt;image&gt; username/</a:t>
            </a:r>
            <a:r>
              <a:rPr lang="en-US" dirty="0" err="1" smtClean="0">
                <a:latin typeface="Consolas" panose="020B0609020204030204" pitchFamily="49" charset="0"/>
              </a:rPr>
              <a:t>repository:tag</a:t>
            </a:r>
            <a:r>
              <a:rPr lang="en-US" dirty="0" smtClean="0">
                <a:latin typeface="Consolas" panose="020B0609020204030204" pitchFamily="49" charset="0"/>
              </a:rPr>
              <a:t>  # Tag &lt;image&gt; for upload to registry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push username/</a:t>
            </a:r>
            <a:r>
              <a:rPr lang="en-US" dirty="0" err="1" smtClean="0">
                <a:latin typeface="Consolas" panose="020B0609020204030204" pitchFamily="49" charset="0"/>
              </a:rPr>
              <a:t>repository:tag</a:t>
            </a:r>
            <a:r>
              <a:rPr lang="en-US" dirty="0" smtClean="0">
                <a:latin typeface="Consolas" panose="020B0609020204030204" pitchFamily="49" charset="0"/>
              </a:rPr>
              <a:t>            # Upload tagged image to registry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docker run username/</a:t>
            </a:r>
            <a:r>
              <a:rPr lang="en-US" dirty="0" err="1" smtClean="0">
                <a:latin typeface="Consolas" panose="020B0609020204030204" pitchFamily="49" charset="0"/>
              </a:rPr>
              <a:t>repository:tag</a:t>
            </a:r>
            <a:r>
              <a:rPr lang="en-US" dirty="0" smtClean="0">
                <a:latin typeface="Consolas" panose="020B0609020204030204" pitchFamily="49" charset="0"/>
              </a:rPr>
              <a:t>                   # Run image from a registry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7D1E-98EE-42B0-954A-FD14C47ABC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Orchestration</a:t>
            </a:r>
          </a:p>
          <a:p>
            <a:r>
              <a:rPr lang="en-US" dirty="0" smtClean="0"/>
              <a:t>Image</a:t>
            </a:r>
            <a:r>
              <a:rPr lang="en-US" baseline="0" dirty="0" smtClean="0"/>
              <a:t> from: https://shadrin.org/nginx/blog/content/docker-swarm-load-balancing-nginx-plus.html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7D1E-98EE-42B0-954A-FD14C47ABC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9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B7D1E-98EE-42B0-954A-FD14C47ABC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2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7311" y="4801910"/>
            <a:ext cx="8964185" cy="888887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83755" y="5688279"/>
            <a:ext cx="7171337" cy="88850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72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6885301" y="-72526"/>
            <a:ext cx="5336122" cy="690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GB" sz="1765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2"/>
            <a:ext cx="6815055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2050" name="Picture 2" descr="C:\Users\Rino\Desktop\Archive 4\2-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9547" y="0"/>
            <a:ext cx="2832453" cy="68860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9367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848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pic>
        <p:nvPicPr>
          <p:cNvPr id="1026" name="Picture 2" descr="C:\Users\Rino\Desktop\Archive 4\2-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7988" y="1"/>
            <a:ext cx="5654012" cy="6886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45178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zo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02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0638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4670" y="2934783"/>
            <a:ext cx="4795873" cy="1484704"/>
          </a:xfrm>
        </p:spPr>
        <p:txBody>
          <a:bodyPr wrap="square" anchor="ctr">
            <a:spAutoFit/>
          </a:bodyPr>
          <a:lstStyle>
            <a:lvl1pPr algn="ctr"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bs-Latn-BA" dirty="0"/>
              <a:t>Thank you!</a:t>
            </a:r>
            <a:br>
              <a:rPr lang="bs-Latn-BA" dirty="0"/>
            </a:br>
            <a:r>
              <a:rPr lang="bs-Latn-BA" dirty="0"/>
              <a:t>Hvala vam!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76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35372-9481-447B-8C40-07360DA53E8A}" type="datetimeFigureOut">
              <a:rPr lang="en-US" smtClean="0"/>
              <a:t>19-Apr-18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CFF167-787B-4A0F-92D8-A74E5D3068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973" y="3219677"/>
            <a:ext cx="6870047" cy="3638322"/>
            <a:chOff x="5441950" y="3283772"/>
            <a:chExt cx="7007806" cy="3710752"/>
          </a:xfrm>
        </p:grpSpPr>
        <p:sp>
          <p:nvSpPr>
            <p:cNvPr id="10" name="Freeform: Shape 9"/>
            <p:cNvSpPr>
              <a:spLocks/>
            </p:cNvSpPr>
            <p:nvPr userDrawn="1"/>
          </p:nvSpPr>
          <p:spPr bwMode="gray">
            <a:xfrm>
              <a:off x="5441950" y="4946076"/>
              <a:ext cx="7007806" cy="2048448"/>
            </a:xfrm>
            <a:custGeom>
              <a:avLst/>
              <a:gdLst>
                <a:gd name="connsiteX0" fmla="*/ 237491 w 7007806"/>
                <a:gd name="connsiteY0" fmla="*/ 0 h 2048448"/>
                <a:gd name="connsiteX1" fmla="*/ 966532 w 7007806"/>
                <a:gd name="connsiteY1" fmla="*/ 0 h 2048448"/>
                <a:gd name="connsiteX2" fmla="*/ 966532 w 7007806"/>
                <a:gd name="connsiteY2" fmla="*/ 578198 h 2048448"/>
                <a:gd name="connsiteX3" fmla="*/ 1425492 w 7007806"/>
                <a:gd name="connsiteY3" fmla="*/ 606386 h 2048448"/>
                <a:gd name="connsiteX4" fmla="*/ 1677037 w 7007806"/>
                <a:gd name="connsiteY4" fmla="*/ 606386 h 2048448"/>
                <a:gd name="connsiteX5" fmla="*/ 1677037 w 7007806"/>
                <a:gd name="connsiteY5" fmla="*/ 483901 h 2048448"/>
                <a:gd name="connsiteX6" fmla="*/ 1686642 w 7007806"/>
                <a:gd name="connsiteY6" fmla="*/ 483901 h 2048448"/>
                <a:gd name="connsiteX7" fmla="*/ 1686642 w 7007806"/>
                <a:gd name="connsiteY7" fmla="*/ 225552 h 2048448"/>
                <a:gd name="connsiteX8" fmla="*/ 2059578 w 7007806"/>
                <a:gd name="connsiteY8" fmla="*/ 225552 h 2048448"/>
                <a:gd name="connsiteX9" fmla="*/ 2059578 w 7007806"/>
                <a:gd name="connsiteY9" fmla="*/ 339268 h 2048448"/>
                <a:gd name="connsiteX10" fmla="*/ 2098045 w 7007806"/>
                <a:gd name="connsiteY10" fmla="*/ 339268 h 2048448"/>
                <a:gd name="connsiteX11" fmla="*/ 2098045 w 7007806"/>
                <a:gd name="connsiteY11" fmla="*/ 483901 h 2048448"/>
                <a:gd name="connsiteX12" fmla="*/ 2204842 w 7007806"/>
                <a:gd name="connsiteY12" fmla="*/ 483901 h 2048448"/>
                <a:gd name="connsiteX13" fmla="*/ 2204842 w 7007806"/>
                <a:gd name="connsiteY13" fmla="*/ 643969 h 2048448"/>
                <a:gd name="connsiteX14" fmla="*/ 2602307 w 7007806"/>
                <a:gd name="connsiteY14" fmla="*/ 643969 h 2048448"/>
                <a:gd name="connsiteX15" fmla="*/ 2602307 w 7007806"/>
                <a:gd name="connsiteY15" fmla="*/ 744644 h 2048448"/>
                <a:gd name="connsiteX16" fmla="*/ 3055683 w 7007806"/>
                <a:gd name="connsiteY16" fmla="*/ 744644 h 2048448"/>
                <a:gd name="connsiteX17" fmla="*/ 3055683 w 7007806"/>
                <a:gd name="connsiteY17" fmla="*/ 777377 h 2048448"/>
                <a:gd name="connsiteX18" fmla="*/ 3075299 w 7007806"/>
                <a:gd name="connsiteY18" fmla="*/ 777377 h 2048448"/>
                <a:gd name="connsiteX19" fmla="*/ 3075299 w 7007806"/>
                <a:gd name="connsiteY19" fmla="*/ 965361 h 2048448"/>
                <a:gd name="connsiteX20" fmla="*/ 3423979 w 7007806"/>
                <a:gd name="connsiteY20" fmla="*/ 965361 h 2048448"/>
                <a:gd name="connsiteX21" fmla="*/ 3423979 w 7007806"/>
                <a:gd name="connsiteY21" fmla="*/ 525721 h 2048448"/>
                <a:gd name="connsiteX22" fmla="*/ 3527067 w 7007806"/>
                <a:gd name="connsiteY22" fmla="*/ 525721 h 2048448"/>
                <a:gd name="connsiteX23" fmla="*/ 3527067 w 7007806"/>
                <a:gd name="connsiteY23" fmla="*/ 386248 h 2048448"/>
                <a:gd name="connsiteX24" fmla="*/ 3830268 w 7007806"/>
                <a:gd name="connsiteY24" fmla="*/ 386248 h 2048448"/>
                <a:gd name="connsiteX25" fmla="*/ 3830268 w 7007806"/>
                <a:gd name="connsiteY25" fmla="*/ 525721 h 2048448"/>
                <a:gd name="connsiteX26" fmla="*/ 3927292 w 7007806"/>
                <a:gd name="connsiteY26" fmla="*/ 525721 h 2048448"/>
                <a:gd name="connsiteX27" fmla="*/ 3927292 w 7007806"/>
                <a:gd name="connsiteY27" fmla="*/ 58792 h 2048448"/>
                <a:gd name="connsiteX28" fmla="*/ 4630716 w 7007806"/>
                <a:gd name="connsiteY28" fmla="*/ 58792 h 2048448"/>
                <a:gd name="connsiteX29" fmla="*/ 4630716 w 7007806"/>
                <a:gd name="connsiteY29" fmla="*/ 616681 h 2048448"/>
                <a:gd name="connsiteX30" fmla="*/ 5073388 w 7007806"/>
                <a:gd name="connsiteY30" fmla="*/ 255872 h 2048448"/>
                <a:gd name="connsiteX31" fmla="*/ 5073388 w 7007806"/>
                <a:gd name="connsiteY31" fmla="*/ 643969 h 2048448"/>
                <a:gd name="connsiteX32" fmla="*/ 5315948 w 7007806"/>
                <a:gd name="connsiteY32" fmla="*/ 643969 h 2048448"/>
                <a:gd name="connsiteX33" fmla="*/ 5315948 w 7007806"/>
                <a:gd name="connsiteY33" fmla="*/ 525721 h 2048448"/>
                <a:gd name="connsiteX34" fmla="*/ 5419036 w 7007806"/>
                <a:gd name="connsiteY34" fmla="*/ 525721 h 2048448"/>
                <a:gd name="connsiteX35" fmla="*/ 5419036 w 7007806"/>
                <a:gd name="connsiteY35" fmla="*/ 386248 h 2048448"/>
                <a:gd name="connsiteX36" fmla="*/ 5722237 w 7007806"/>
                <a:gd name="connsiteY36" fmla="*/ 386248 h 2048448"/>
                <a:gd name="connsiteX37" fmla="*/ 5722237 w 7007806"/>
                <a:gd name="connsiteY37" fmla="*/ 525721 h 2048448"/>
                <a:gd name="connsiteX38" fmla="*/ 5825325 w 7007806"/>
                <a:gd name="connsiteY38" fmla="*/ 525721 h 2048448"/>
                <a:gd name="connsiteX39" fmla="*/ 5825325 w 7007806"/>
                <a:gd name="connsiteY39" fmla="*/ 965361 h 2048448"/>
                <a:gd name="connsiteX40" fmla="*/ 6170974 w 7007806"/>
                <a:gd name="connsiteY40" fmla="*/ 965361 h 2048448"/>
                <a:gd name="connsiteX41" fmla="*/ 6170974 w 7007806"/>
                <a:gd name="connsiteY41" fmla="*/ 777377 h 2048448"/>
                <a:gd name="connsiteX42" fmla="*/ 6646998 w 7007806"/>
                <a:gd name="connsiteY42" fmla="*/ 777377 h 2048448"/>
                <a:gd name="connsiteX43" fmla="*/ 6646998 w 7007806"/>
                <a:gd name="connsiteY43" fmla="*/ 1374681 h 2048448"/>
                <a:gd name="connsiteX44" fmla="*/ 7007806 w 7007806"/>
                <a:gd name="connsiteY44" fmla="*/ 1374681 h 2048448"/>
                <a:gd name="connsiteX45" fmla="*/ 7007806 w 7007806"/>
                <a:gd name="connsiteY45" fmla="*/ 1677881 h 2048448"/>
                <a:gd name="connsiteX46" fmla="*/ 6995117 w 7007806"/>
                <a:gd name="connsiteY46" fmla="*/ 1677881 h 2048448"/>
                <a:gd name="connsiteX47" fmla="*/ 6995117 w 7007806"/>
                <a:gd name="connsiteY47" fmla="*/ 2048448 h 2048448"/>
                <a:gd name="connsiteX48" fmla="*/ 0 w 7007806"/>
                <a:gd name="connsiteY48" fmla="*/ 2048448 h 2048448"/>
                <a:gd name="connsiteX49" fmla="*/ 0 w 7007806"/>
                <a:gd name="connsiteY49" fmla="*/ 339268 h 2048448"/>
                <a:gd name="connsiteX50" fmla="*/ 136873 w 7007806"/>
                <a:gd name="connsiteY50" fmla="*/ 339268 h 2048448"/>
                <a:gd name="connsiteX51" fmla="*/ 136873 w 7007806"/>
                <a:gd name="connsiteY51" fmla="*/ 483901 h 2048448"/>
                <a:gd name="connsiteX52" fmla="*/ 237491 w 7007806"/>
                <a:gd name="connsiteY52" fmla="*/ 483901 h 204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007806" h="2048448">
                  <a:moveTo>
                    <a:pt x="237491" y="0"/>
                  </a:moveTo>
                  <a:lnTo>
                    <a:pt x="966532" y="0"/>
                  </a:lnTo>
                  <a:lnTo>
                    <a:pt x="966532" y="578198"/>
                  </a:lnTo>
                  <a:lnTo>
                    <a:pt x="1425492" y="606386"/>
                  </a:lnTo>
                  <a:lnTo>
                    <a:pt x="1677037" y="606386"/>
                  </a:lnTo>
                  <a:lnTo>
                    <a:pt x="1677037" y="483901"/>
                  </a:lnTo>
                  <a:lnTo>
                    <a:pt x="1686642" y="483901"/>
                  </a:lnTo>
                  <a:lnTo>
                    <a:pt x="1686642" y="225552"/>
                  </a:lnTo>
                  <a:lnTo>
                    <a:pt x="2059578" y="225552"/>
                  </a:lnTo>
                  <a:lnTo>
                    <a:pt x="2059578" y="339268"/>
                  </a:lnTo>
                  <a:lnTo>
                    <a:pt x="2098045" y="339268"/>
                  </a:lnTo>
                  <a:lnTo>
                    <a:pt x="2098045" y="483901"/>
                  </a:lnTo>
                  <a:lnTo>
                    <a:pt x="2204842" y="483901"/>
                  </a:lnTo>
                  <a:lnTo>
                    <a:pt x="2204842" y="643969"/>
                  </a:lnTo>
                  <a:lnTo>
                    <a:pt x="2602307" y="643969"/>
                  </a:lnTo>
                  <a:lnTo>
                    <a:pt x="2602307" y="744644"/>
                  </a:lnTo>
                  <a:lnTo>
                    <a:pt x="3055683" y="744644"/>
                  </a:lnTo>
                  <a:lnTo>
                    <a:pt x="3055683" y="777377"/>
                  </a:lnTo>
                  <a:lnTo>
                    <a:pt x="3075299" y="777377"/>
                  </a:lnTo>
                  <a:lnTo>
                    <a:pt x="3075299" y="965361"/>
                  </a:lnTo>
                  <a:lnTo>
                    <a:pt x="3423979" y="965361"/>
                  </a:lnTo>
                  <a:lnTo>
                    <a:pt x="3423979" y="525721"/>
                  </a:lnTo>
                  <a:lnTo>
                    <a:pt x="3527067" y="525721"/>
                  </a:lnTo>
                  <a:lnTo>
                    <a:pt x="3527067" y="386248"/>
                  </a:lnTo>
                  <a:lnTo>
                    <a:pt x="3830268" y="386248"/>
                  </a:lnTo>
                  <a:lnTo>
                    <a:pt x="3830268" y="525721"/>
                  </a:lnTo>
                  <a:lnTo>
                    <a:pt x="3927292" y="525721"/>
                  </a:lnTo>
                  <a:lnTo>
                    <a:pt x="3927292" y="58792"/>
                  </a:lnTo>
                  <a:lnTo>
                    <a:pt x="4630716" y="58792"/>
                  </a:lnTo>
                  <a:lnTo>
                    <a:pt x="4630716" y="616681"/>
                  </a:lnTo>
                  <a:lnTo>
                    <a:pt x="5073388" y="255872"/>
                  </a:lnTo>
                  <a:lnTo>
                    <a:pt x="5073388" y="643969"/>
                  </a:lnTo>
                  <a:lnTo>
                    <a:pt x="5315948" y="643969"/>
                  </a:lnTo>
                  <a:lnTo>
                    <a:pt x="5315948" y="525721"/>
                  </a:lnTo>
                  <a:lnTo>
                    <a:pt x="5419036" y="525721"/>
                  </a:lnTo>
                  <a:lnTo>
                    <a:pt x="5419036" y="386248"/>
                  </a:lnTo>
                  <a:lnTo>
                    <a:pt x="5722237" y="386248"/>
                  </a:lnTo>
                  <a:lnTo>
                    <a:pt x="5722237" y="525721"/>
                  </a:lnTo>
                  <a:lnTo>
                    <a:pt x="5825325" y="525721"/>
                  </a:lnTo>
                  <a:lnTo>
                    <a:pt x="5825325" y="965361"/>
                  </a:lnTo>
                  <a:lnTo>
                    <a:pt x="6170974" y="965361"/>
                  </a:lnTo>
                  <a:lnTo>
                    <a:pt x="6170974" y="777377"/>
                  </a:lnTo>
                  <a:lnTo>
                    <a:pt x="6646998" y="777377"/>
                  </a:lnTo>
                  <a:lnTo>
                    <a:pt x="6646998" y="1374681"/>
                  </a:lnTo>
                  <a:lnTo>
                    <a:pt x="7007806" y="1374681"/>
                  </a:lnTo>
                  <a:lnTo>
                    <a:pt x="7007806" y="1677881"/>
                  </a:lnTo>
                  <a:lnTo>
                    <a:pt x="6995117" y="1677881"/>
                  </a:lnTo>
                  <a:lnTo>
                    <a:pt x="6995117" y="2048448"/>
                  </a:lnTo>
                  <a:lnTo>
                    <a:pt x="0" y="2048448"/>
                  </a:lnTo>
                  <a:lnTo>
                    <a:pt x="0" y="339268"/>
                  </a:lnTo>
                  <a:lnTo>
                    <a:pt x="136873" y="339268"/>
                  </a:lnTo>
                  <a:lnTo>
                    <a:pt x="136873" y="483901"/>
                  </a:lnTo>
                  <a:lnTo>
                    <a:pt x="237491" y="483901"/>
                  </a:lnTo>
                  <a:close/>
                </a:path>
              </a:pathLst>
            </a:custGeom>
            <a:solidFill>
              <a:srgbClr val="409AE1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grpSp>
          <p:nvGrpSpPr>
            <p:cNvPr id="12" name="Group 11"/>
            <p:cNvGrpSpPr/>
            <p:nvPr userDrawn="1"/>
          </p:nvGrpSpPr>
          <p:grpSpPr bwMode="gray">
            <a:xfrm>
              <a:off x="7041188" y="3283772"/>
              <a:ext cx="5020375" cy="3560234"/>
              <a:chOff x="6400911" y="3534349"/>
              <a:chExt cx="4698776" cy="3332170"/>
            </a:xfrm>
          </p:grpSpPr>
          <p:sp>
            <p:nvSpPr>
              <p:cNvPr id="13" name="Freeform 229"/>
              <p:cNvSpPr>
                <a:spLocks/>
              </p:cNvSpPr>
              <p:nvPr/>
            </p:nvSpPr>
            <p:spPr bwMode="gray">
              <a:xfrm>
                <a:off x="6400911" y="6660343"/>
                <a:ext cx="3501963" cy="206176"/>
              </a:xfrm>
              <a:custGeom>
                <a:avLst/>
                <a:gdLst>
                  <a:gd name="T0" fmla="*/ 1277 w 1316"/>
                  <a:gd name="T1" fmla="*/ 78 h 78"/>
                  <a:gd name="T2" fmla="*/ 39 w 1316"/>
                  <a:gd name="T3" fmla="*/ 78 h 78"/>
                  <a:gd name="T4" fmla="*/ 0 w 1316"/>
                  <a:gd name="T5" fmla="*/ 39 h 78"/>
                  <a:gd name="T6" fmla="*/ 39 w 1316"/>
                  <a:gd name="T7" fmla="*/ 0 h 78"/>
                  <a:gd name="T8" fmla="*/ 1277 w 1316"/>
                  <a:gd name="T9" fmla="*/ 0 h 78"/>
                  <a:gd name="T10" fmla="*/ 1316 w 1316"/>
                  <a:gd name="T11" fmla="*/ 39 h 78"/>
                  <a:gd name="T12" fmla="*/ 1277 w 1316"/>
                  <a:gd name="T1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6" h="78">
                    <a:moveTo>
                      <a:pt x="1277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17" y="78"/>
                      <a:pt x="0" y="60"/>
                      <a:pt x="0" y="39"/>
                    </a:cubicBezTo>
                    <a:cubicBezTo>
                      <a:pt x="0" y="18"/>
                      <a:pt x="17" y="0"/>
                      <a:pt x="39" y="0"/>
                    </a:cubicBezTo>
                    <a:cubicBezTo>
                      <a:pt x="1277" y="0"/>
                      <a:pt x="1277" y="0"/>
                      <a:pt x="1277" y="0"/>
                    </a:cubicBezTo>
                    <a:cubicBezTo>
                      <a:pt x="1298" y="0"/>
                      <a:pt x="1316" y="18"/>
                      <a:pt x="1316" y="39"/>
                    </a:cubicBezTo>
                    <a:cubicBezTo>
                      <a:pt x="1316" y="60"/>
                      <a:pt x="1298" y="78"/>
                      <a:pt x="1277" y="78"/>
                    </a:cubicBez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" name="Rectangle 230"/>
              <p:cNvSpPr>
                <a:spLocks noChangeArrowheads="1"/>
              </p:cNvSpPr>
              <p:nvPr/>
            </p:nvSpPr>
            <p:spPr bwMode="gray">
              <a:xfrm>
                <a:off x="6631343" y="5562758"/>
                <a:ext cx="1058170" cy="36384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7" name="Rectangle 231"/>
              <p:cNvSpPr>
                <a:spLocks noChangeArrowheads="1"/>
              </p:cNvSpPr>
              <p:nvPr/>
            </p:nvSpPr>
            <p:spPr bwMode="gray">
              <a:xfrm>
                <a:off x="6649535" y="5599142"/>
                <a:ext cx="779226" cy="116428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9" name="Rectangle 232"/>
              <p:cNvSpPr>
                <a:spLocks noChangeArrowheads="1"/>
              </p:cNvSpPr>
              <p:nvPr/>
            </p:nvSpPr>
            <p:spPr bwMode="gray">
              <a:xfrm>
                <a:off x="6649535" y="5599142"/>
                <a:ext cx="779226" cy="1164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0" name="Freeform 233"/>
              <p:cNvSpPr>
                <a:spLocks/>
              </p:cNvSpPr>
              <p:nvPr/>
            </p:nvSpPr>
            <p:spPr bwMode="gray">
              <a:xfrm>
                <a:off x="6640438" y="6469328"/>
                <a:ext cx="648848" cy="294103"/>
              </a:xfrm>
              <a:custGeom>
                <a:avLst/>
                <a:gdLst>
                  <a:gd name="T0" fmla="*/ 148 w 214"/>
                  <a:gd name="T1" fmla="*/ 0 h 97"/>
                  <a:gd name="T2" fmla="*/ 0 w 214"/>
                  <a:gd name="T3" fmla="*/ 6 h 97"/>
                  <a:gd name="T4" fmla="*/ 64 w 214"/>
                  <a:gd name="T5" fmla="*/ 97 h 97"/>
                  <a:gd name="T6" fmla="*/ 214 w 214"/>
                  <a:gd name="T7" fmla="*/ 97 h 97"/>
                  <a:gd name="T8" fmla="*/ 148 w 214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97">
                    <a:moveTo>
                      <a:pt x="148" y="0"/>
                    </a:moveTo>
                    <a:lnTo>
                      <a:pt x="0" y="6"/>
                    </a:lnTo>
                    <a:lnTo>
                      <a:pt x="64" y="97"/>
                    </a:lnTo>
                    <a:lnTo>
                      <a:pt x="214" y="9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1" name="Freeform 234"/>
              <p:cNvSpPr>
                <a:spLocks/>
              </p:cNvSpPr>
              <p:nvPr/>
            </p:nvSpPr>
            <p:spPr bwMode="gray">
              <a:xfrm>
                <a:off x="6640438" y="6469328"/>
                <a:ext cx="648848" cy="294103"/>
              </a:xfrm>
              <a:custGeom>
                <a:avLst/>
                <a:gdLst>
                  <a:gd name="T0" fmla="*/ 148 w 214"/>
                  <a:gd name="T1" fmla="*/ 0 h 97"/>
                  <a:gd name="T2" fmla="*/ 0 w 214"/>
                  <a:gd name="T3" fmla="*/ 6 h 97"/>
                  <a:gd name="T4" fmla="*/ 64 w 214"/>
                  <a:gd name="T5" fmla="*/ 97 h 97"/>
                  <a:gd name="T6" fmla="*/ 214 w 214"/>
                  <a:gd name="T7" fmla="*/ 97 h 97"/>
                  <a:gd name="T8" fmla="*/ 148 w 214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97">
                    <a:moveTo>
                      <a:pt x="148" y="0"/>
                    </a:moveTo>
                    <a:lnTo>
                      <a:pt x="0" y="6"/>
                    </a:lnTo>
                    <a:lnTo>
                      <a:pt x="64" y="97"/>
                    </a:lnTo>
                    <a:lnTo>
                      <a:pt x="214" y="97"/>
                    </a:lnTo>
                    <a:lnTo>
                      <a:pt x="14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2" name="Rectangle 235"/>
              <p:cNvSpPr>
                <a:spLocks noChangeArrowheads="1"/>
              </p:cNvSpPr>
              <p:nvPr/>
            </p:nvSpPr>
            <p:spPr bwMode="gray">
              <a:xfrm>
                <a:off x="7428759" y="5599142"/>
                <a:ext cx="248624" cy="116428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3" name="Freeform 236"/>
              <p:cNvSpPr>
                <a:spLocks/>
              </p:cNvSpPr>
              <p:nvPr/>
            </p:nvSpPr>
            <p:spPr bwMode="gray">
              <a:xfrm>
                <a:off x="7428759" y="5723455"/>
                <a:ext cx="248624" cy="1039976"/>
              </a:xfrm>
              <a:custGeom>
                <a:avLst/>
                <a:gdLst>
                  <a:gd name="T0" fmla="*/ 0 w 82"/>
                  <a:gd name="T1" fmla="*/ 343 h 343"/>
                  <a:gd name="T2" fmla="*/ 82 w 82"/>
                  <a:gd name="T3" fmla="*/ 343 h 343"/>
                  <a:gd name="T4" fmla="*/ 82 w 82"/>
                  <a:gd name="T5" fmla="*/ 0 h 343"/>
                  <a:gd name="T6" fmla="*/ 0 w 82"/>
                  <a:gd name="T7" fmla="*/ 91 h 343"/>
                  <a:gd name="T8" fmla="*/ 0 w 82"/>
                  <a:gd name="T9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343">
                    <a:moveTo>
                      <a:pt x="0" y="343"/>
                    </a:moveTo>
                    <a:lnTo>
                      <a:pt x="82" y="343"/>
                    </a:lnTo>
                    <a:lnTo>
                      <a:pt x="82" y="0"/>
                    </a:lnTo>
                    <a:lnTo>
                      <a:pt x="0" y="91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00136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4" name="Rectangle 237"/>
              <p:cNvSpPr>
                <a:spLocks noChangeArrowheads="1"/>
              </p:cNvSpPr>
              <p:nvPr/>
            </p:nvSpPr>
            <p:spPr bwMode="gray">
              <a:xfrm>
                <a:off x="6649535" y="5693135"/>
                <a:ext cx="779226" cy="2728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5" name="Rectangle 238"/>
              <p:cNvSpPr>
                <a:spLocks noChangeArrowheads="1"/>
              </p:cNvSpPr>
              <p:nvPr/>
            </p:nvSpPr>
            <p:spPr bwMode="gray">
              <a:xfrm>
                <a:off x="6649535" y="6014527"/>
                <a:ext cx="779226" cy="2728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6" name="Rectangle 239"/>
              <p:cNvSpPr>
                <a:spLocks noChangeArrowheads="1"/>
              </p:cNvSpPr>
              <p:nvPr/>
            </p:nvSpPr>
            <p:spPr bwMode="gray">
              <a:xfrm>
                <a:off x="6649535" y="6351079"/>
                <a:ext cx="779226" cy="27287"/>
              </a:xfrm>
              <a:prstGeom prst="rect">
                <a:avLst/>
              </a:pr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7" name="Freeform 240"/>
              <p:cNvSpPr>
                <a:spLocks/>
              </p:cNvSpPr>
              <p:nvPr/>
            </p:nvSpPr>
            <p:spPr bwMode="gray">
              <a:xfrm>
                <a:off x="6725334" y="5747711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" name="Freeform 241"/>
              <p:cNvSpPr>
                <a:spLocks/>
              </p:cNvSpPr>
              <p:nvPr/>
            </p:nvSpPr>
            <p:spPr bwMode="gray">
              <a:xfrm>
                <a:off x="6976991" y="5747711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" name="Freeform 242"/>
              <p:cNvSpPr>
                <a:spLocks/>
              </p:cNvSpPr>
              <p:nvPr/>
            </p:nvSpPr>
            <p:spPr bwMode="gray">
              <a:xfrm>
                <a:off x="7225615" y="5747711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" name="Freeform 243"/>
              <p:cNvSpPr>
                <a:spLocks/>
              </p:cNvSpPr>
              <p:nvPr/>
            </p:nvSpPr>
            <p:spPr bwMode="gray">
              <a:xfrm>
                <a:off x="6725334" y="6084262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1" name="Freeform 244"/>
              <p:cNvSpPr>
                <a:spLocks/>
              </p:cNvSpPr>
              <p:nvPr/>
            </p:nvSpPr>
            <p:spPr bwMode="gray">
              <a:xfrm>
                <a:off x="6976991" y="6084262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2" name="Freeform 245"/>
              <p:cNvSpPr>
                <a:spLocks/>
              </p:cNvSpPr>
              <p:nvPr/>
            </p:nvSpPr>
            <p:spPr bwMode="gray">
              <a:xfrm>
                <a:off x="7225615" y="6084262"/>
                <a:ext cx="124313" cy="221335"/>
              </a:xfrm>
              <a:custGeom>
                <a:avLst/>
                <a:gdLst>
                  <a:gd name="T0" fmla="*/ 26 w 47"/>
                  <a:gd name="T1" fmla="*/ 0 h 84"/>
                  <a:gd name="T2" fmla="*/ 21 w 47"/>
                  <a:gd name="T3" fmla="*/ 0 h 84"/>
                  <a:gd name="T4" fmla="*/ 0 w 47"/>
                  <a:gd name="T5" fmla="*/ 21 h 84"/>
                  <a:gd name="T6" fmla="*/ 0 w 47"/>
                  <a:gd name="T7" fmla="*/ 84 h 84"/>
                  <a:gd name="T8" fmla="*/ 47 w 47"/>
                  <a:gd name="T9" fmla="*/ 84 h 84"/>
                  <a:gd name="T10" fmla="*/ 47 w 47"/>
                  <a:gd name="T11" fmla="*/ 21 h 84"/>
                  <a:gd name="T12" fmla="*/ 26 w 4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84">
                    <a:moveTo>
                      <a:pt x="26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10"/>
                      <a:pt x="38" y="0"/>
                      <a:pt x="26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3" name="Rectangle 246"/>
              <p:cNvSpPr>
                <a:spLocks noChangeArrowheads="1"/>
              </p:cNvSpPr>
              <p:nvPr/>
            </p:nvSpPr>
            <p:spPr bwMode="gray">
              <a:xfrm>
                <a:off x="7443919" y="5562758"/>
                <a:ext cx="245593" cy="3638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4" name="Rectangle 247"/>
              <p:cNvSpPr>
                <a:spLocks noChangeArrowheads="1"/>
              </p:cNvSpPr>
              <p:nvPr/>
            </p:nvSpPr>
            <p:spPr bwMode="gray">
              <a:xfrm>
                <a:off x="7134655" y="6529968"/>
                <a:ext cx="124313" cy="2334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5" name="Rectangle 248"/>
              <p:cNvSpPr>
                <a:spLocks noChangeArrowheads="1"/>
              </p:cNvSpPr>
              <p:nvPr/>
            </p:nvSpPr>
            <p:spPr bwMode="gray">
              <a:xfrm>
                <a:off x="6855711" y="6608800"/>
                <a:ext cx="178889" cy="9096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6" name="Rectangle 249"/>
              <p:cNvSpPr>
                <a:spLocks noChangeArrowheads="1"/>
              </p:cNvSpPr>
              <p:nvPr/>
            </p:nvSpPr>
            <p:spPr bwMode="gray">
              <a:xfrm>
                <a:off x="6855711" y="6608800"/>
                <a:ext cx="178889" cy="90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7" name="Rectangle 250"/>
              <p:cNvSpPr>
                <a:spLocks noChangeArrowheads="1"/>
              </p:cNvSpPr>
              <p:nvPr/>
            </p:nvSpPr>
            <p:spPr bwMode="gray">
              <a:xfrm>
                <a:off x="6719270" y="6608800"/>
                <a:ext cx="148569" cy="90960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8" name="Rectangle 251"/>
              <p:cNvSpPr>
                <a:spLocks noChangeArrowheads="1"/>
              </p:cNvSpPr>
              <p:nvPr/>
            </p:nvSpPr>
            <p:spPr bwMode="gray">
              <a:xfrm>
                <a:off x="6719270" y="6608800"/>
                <a:ext cx="148569" cy="90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9" name="Freeform 252"/>
              <p:cNvSpPr>
                <a:spLocks/>
              </p:cNvSpPr>
              <p:nvPr/>
            </p:nvSpPr>
            <p:spPr bwMode="gray">
              <a:xfrm>
                <a:off x="6588895" y="6469328"/>
                <a:ext cx="500281" cy="148567"/>
              </a:xfrm>
              <a:custGeom>
                <a:avLst/>
                <a:gdLst>
                  <a:gd name="T0" fmla="*/ 165 w 165"/>
                  <a:gd name="T1" fmla="*/ 0 h 49"/>
                  <a:gd name="T2" fmla="*/ 19 w 165"/>
                  <a:gd name="T3" fmla="*/ 0 h 49"/>
                  <a:gd name="T4" fmla="*/ 0 w 165"/>
                  <a:gd name="T5" fmla="*/ 34 h 49"/>
                  <a:gd name="T6" fmla="*/ 0 w 165"/>
                  <a:gd name="T7" fmla="*/ 49 h 49"/>
                  <a:gd name="T8" fmla="*/ 165 w 165"/>
                  <a:gd name="T9" fmla="*/ 49 h 49"/>
                  <a:gd name="T10" fmla="*/ 165 w 16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49">
                    <a:moveTo>
                      <a:pt x="165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165" y="4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0" name="Freeform 253"/>
              <p:cNvSpPr>
                <a:spLocks/>
              </p:cNvSpPr>
              <p:nvPr/>
            </p:nvSpPr>
            <p:spPr bwMode="gray">
              <a:xfrm>
                <a:off x="6588895" y="6469328"/>
                <a:ext cx="500281" cy="148567"/>
              </a:xfrm>
              <a:custGeom>
                <a:avLst/>
                <a:gdLst>
                  <a:gd name="T0" fmla="*/ 165 w 165"/>
                  <a:gd name="T1" fmla="*/ 0 h 49"/>
                  <a:gd name="T2" fmla="*/ 19 w 165"/>
                  <a:gd name="T3" fmla="*/ 0 h 49"/>
                  <a:gd name="T4" fmla="*/ 0 w 165"/>
                  <a:gd name="T5" fmla="*/ 34 h 49"/>
                  <a:gd name="T6" fmla="*/ 0 w 165"/>
                  <a:gd name="T7" fmla="*/ 49 h 49"/>
                  <a:gd name="T8" fmla="*/ 165 w 165"/>
                  <a:gd name="T9" fmla="*/ 49 h 49"/>
                  <a:gd name="T10" fmla="*/ 165 w 165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49">
                    <a:moveTo>
                      <a:pt x="165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165" y="49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1" name="Rectangle 254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2" name="Rectangle 255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3" name="Rectangle 256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4" name="Rectangle 257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5" name="Rectangle 258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6" name="Rectangle 259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7" name="Rectangle 260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8" name="Rectangle 261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49" name="Freeform 262"/>
              <p:cNvSpPr>
                <a:spLocks/>
              </p:cNvSpPr>
              <p:nvPr/>
            </p:nvSpPr>
            <p:spPr bwMode="gray">
              <a:xfrm>
                <a:off x="6588895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8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8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0" name="Freeform 263"/>
              <p:cNvSpPr>
                <a:spLocks/>
              </p:cNvSpPr>
              <p:nvPr/>
            </p:nvSpPr>
            <p:spPr bwMode="gray">
              <a:xfrm>
                <a:off x="6588895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8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8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1" name="Freeform 264"/>
              <p:cNvSpPr>
                <a:spLocks/>
              </p:cNvSpPr>
              <p:nvPr/>
            </p:nvSpPr>
            <p:spPr bwMode="gray">
              <a:xfrm>
                <a:off x="6719270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6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6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2" name="Freeform 265"/>
              <p:cNvSpPr>
                <a:spLocks/>
              </p:cNvSpPr>
              <p:nvPr/>
            </p:nvSpPr>
            <p:spPr bwMode="gray">
              <a:xfrm>
                <a:off x="6719270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6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6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3" name="Freeform 266"/>
              <p:cNvSpPr>
                <a:spLocks/>
              </p:cNvSpPr>
              <p:nvPr/>
            </p:nvSpPr>
            <p:spPr bwMode="gray">
              <a:xfrm>
                <a:off x="6843583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4" name="Freeform 267"/>
              <p:cNvSpPr>
                <a:spLocks/>
              </p:cNvSpPr>
              <p:nvPr/>
            </p:nvSpPr>
            <p:spPr bwMode="gray">
              <a:xfrm>
                <a:off x="6843583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9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9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5" name="Freeform 268"/>
              <p:cNvSpPr>
                <a:spLocks/>
              </p:cNvSpPr>
              <p:nvPr/>
            </p:nvSpPr>
            <p:spPr bwMode="gray">
              <a:xfrm>
                <a:off x="6970927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6" name="Freeform 269"/>
              <p:cNvSpPr>
                <a:spLocks/>
              </p:cNvSpPr>
              <p:nvPr/>
            </p:nvSpPr>
            <p:spPr bwMode="gray">
              <a:xfrm>
                <a:off x="6970927" y="6469328"/>
                <a:ext cx="109152" cy="103088"/>
              </a:xfrm>
              <a:custGeom>
                <a:avLst/>
                <a:gdLst>
                  <a:gd name="T0" fmla="*/ 0 w 36"/>
                  <a:gd name="T1" fmla="*/ 34 h 34"/>
                  <a:gd name="T2" fmla="*/ 17 w 36"/>
                  <a:gd name="T3" fmla="*/ 34 h 34"/>
                  <a:gd name="T4" fmla="*/ 36 w 36"/>
                  <a:gd name="T5" fmla="*/ 0 h 34"/>
                  <a:gd name="T6" fmla="*/ 18 w 36"/>
                  <a:gd name="T7" fmla="*/ 0 h 34"/>
                  <a:gd name="T8" fmla="*/ 0 w 3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34"/>
                    </a:moveTo>
                    <a:lnTo>
                      <a:pt x="17" y="34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7" name="Rectangle 270"/>
              <p:cNvSpPr>
                <a:spLocks noChangeArrowheads="1"/>
              </p:cNvSpPr>
              <p:nvPr/>
            </p:nvSpPr>
            <p:spPr bwMode="gray">
              <a:xfrm>
                <a:off x="8262560" y="4701669"/>
                <a:ext cx="397193" cy="2061762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8" name="Freeform 271"/>
              <p:cNvSpPr>
                <a:spLocks/>
              </p:cNvSpPr>
              <p:nvPr/>
            </p:nvSpPr>
            <p:spPr bwMode="gray">
              <a:xfrm>
                <a:off x="7571264" y="4701669"/>
                <a:ext cx="691296" cy="2061762"/>
              </a:xfrm>
              <a:custGeom>
                <a:avLst/>
                <a:gdLst>
                  <a:gd name="T0" fmla="*/ 228 w 228"/>
                  <a:gd name="T1" fmla="*/ 651 h 680"/>
                  <a:gd name="T2" fmla="*/ 228 w 228"/>
                  <a:gd name="T3" fmla="*/ 0 h 680"/>
                  <a:gd name="T4" fmla="*/ 0 w 228"/>
                  <a:gd name="T5" fmla="*/ 0 h 680"/>
                  <a:gd name="T6" fmla="*/ 0 w 228"/>
                  <a:gd name="T7" fmla="*/ 651 h 680"/>
                  <a:gd name="T8" fmla="*/ 0 w 228"/>
                  <a:gd name="T9" fmla="*/ 658 h 680"/>
                  <a:gd name="T10" fmla="*/ 0 w 228"/>
                  <a:gd name="T11" fmla="*/ 680 h 680"/>
                  <a:gd name="T12" fmla="*/ 228 w 228"/>
                  <a:gd name="T13" fmla="*/ 680 h 680"/>
                  <a:gd name="T14" fmla="*/ 228 w 228"/>
                  <a:gd name="T15" fmla="*/ 651 h 680"/>
                  <a:gd name="T16" fmla="*/ 228 w 228"/>
                  <a:gd name="T17" fmla="*/ 651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680">
                    <a:moveTo>
                      <a:pt x="228" y="651"/>
                    </a:moveTo>
                    <a:lnTo>
                      <a:pt x="228" y="0"/>
                    </a:lnTo>
                    <a:lnTo>
                      <a:pt x="0" y="0"/>
                    </a:lnTo>
                    <a:lnTo>
                      <a:pt x="0" y="651"/>
                    </a:lnTo>
                    <a:lnTo>
                      <a:pt x="0" y="658"/>
                    </a:lnTo>
                    <a:lnTo>
                      <a:pt x="0" y="680"/>
                    </a:lnTo>
                    <a:lnTo>
                      <a:pt x="228" y="680"/>
                    </a:lnTo>
                    <a:lnTo>
                      <a:pt x="228" y="651"/>
                    </a:lnTo>
                    <a:lnTo>
                      <a:pt x="228" y="651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59" name="Rectangle 272"/>
              <p:cNvSpPr>
                <a:spLocks noChangeArrowheads="1"/>
              </p:cNvSpPr>
              <p:nvPr/>
            </p:nvSpPr>
            <p:spPr bwMode="gray">
              <a:xfrm>
                <a:off x="7941168" y="5332326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0" name="Rectangle 273"/>
              <p:cNvSpPr>
                <a:spLocks noChangeArrowheads="1"/>
              </p:cNvSpPr>
              <p:nvPr/>
            </p:nvSpPr>
            <p:spPr bwMode="gray">
              <a:xfrm>
                <a:off x="7795632" y="5332326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1" name="Rectangle 274"/>
              <p:cNvSpPr>
                <a:spLocks noChangeArrowheads="1"/>
              </p:cNvSpPr>
              <p:nvPr/>
            </p:nvSpPr>
            <p:spPr bwMode="gray">
              <a:xfrm>
                <a:off x="8089735" y="5332326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2" name="Rectangle 275"/>
              <p:cNvSpPr>
                <a:spLocks noChangeArrowheads="1"/>
              </p:cNvSpPr>
              <p:nvPr/>
            </p:nvSpPr>
            <p:spPr bwMode="gray">
              <a:xfrm>
                <a:off x="8089735" y="5332326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3" name="Freeform 276"/>
              <p:cNvSpPr>
                <a:spLocks/>
              </p:cNvSpPr>
              <p:nvPr/>
            </p:nvSpPr>
            <p:spPr bwMode="gray">
              <a:xfrm>
                <a:off x="7650096" y="4471237"/>
                <a:ext cx="642784" cy="230432"/>
              </a:xfrm>
              <a:custGeom>
                <a:avLst/>
                <a:gdLst>
                  <a:gd name="T0" fmla="*/ 46 w 212"/>
                  <a:gd name="T1" fmla="*/ 0 h 76"/>
                  <a:gd name="T2" fmla="*/ 212 w 212"/>
                  <a:gd name="T3" fmla="*/ 0 h 76"/>
                  <a:gd name="T4" fmla="*/ 212 w 212"/>
                  <a:gd name="T5" fmla="*/ 76 h 76"/>
                  <a:gd name="T6" fmla="*/ 0 w 212"/>
                  <a:gd name="T7" fmla="*/ 76 h 76"/>
                  <a:gd name="T8" fmla="*/ 46 w 212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76">
                    <a:moveTo>
                      <a:pt x="46" y="0"/>
                    </a:moveTo>
                    <a:lnTo>
                      <a:pt x="212" y="0"/>
                    </a:lnTo>
                    <a:lnTo>
                      <a:pt x="212" y="76"/>
                    </a:lnTo>
                    <a:lnTo>
                      <a:pt x="0" y="7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4" name="Freeform 277"/>
              <p:cNvSpPr>
                <a:spLocks/>
              </p:cNvSpPr>
              <p:nvPr/>
            </p:nvSpPr>
            <p:spPr bwMode="gray">
              <a:xfrm>
                <a:off x="8292880" y="4471237"/>
                <a:ext cx="269849" cy="230432"/>
              </a:xfrm>
              <a:custGeom>
                <a:avLst/>
                <a:gdLst>
                  <a:gd name="T0" fmla="*/ 0 w 89"/>
                  <a:gd name="T1" fmla="*/ 0 h 76"/>
                  <a:gd name="T2" fmla="*/ 42 w 89"/>
                  <a:gd name="T3" fmla="*/ 0 h 76"/>
                  <a:gd name="T4" fmla="*/ 89 w 89"/>
                  <a:gd name="T5" fmla="*/ 76 h 76"/>
                  <a:gd name="T6" fmla="*/ 0 w 89"/>
                  <a:gd name="T7" fmla="*/ 76 h 76"/>
                  <a:gd name="T8" fmla="*/ 0 w 8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76">
                    <a:moveTo>
                      <a:pt x="0" y="0"/>
                    </a:moveTo>
                    <a:lnTo>
                      <a:pt x="42" y="0"/>
                    </a:lnTo>
                    <a:lnTo>
                      <a:pt x="89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5" name="Freeform 278"/>
              <p:cNvSpPr>
                <a:spLocks/>
              </p:cNvSpPr>
              <p:nvPr/>
            </p:nvSpPr>
            <p:spPr bwMode="gray">
              <a:xfrm>
                <a:off x="7522752" y="4701669"/>
                <a:ext cx="761033" cy="127344"/>
              </a:xfrm>
              <a:custGeom>
                <a:avLst/>
                <a:gdLst>
                  <a:gd name="T0" fmla="*/ 285 w 285"/>
                  <a:gd name="T1" fmla="*/ 0 h 48"/>
                  <a:gd name="T2" fmla="*/ 15 w 285"/>
                  <a:gd name="T3" fmla="*/ 0 h 48"/>
                  <a:gd name="T4" fmla="*/ 0 w 285"/>
                  <a:gd name="T5" fmla="*/ 15 h 48"/>
                  <a:gd name="T6" fmla="*/ 0 w 285"/>
                  <a:gd name="T7" fmla="*/ 33 h 48"/>
                  <a:gd name="T8" fmla="*/ 15 w 285"/>
                  <a:gd name="T9" fmla="*/ 48 h 48"/>
                  <a:gd name="T10" fmla="*/ 285 w 285"/>
                  <a:gd name="T11" fmla="*/ 48 h 48"/>
                  <a:gd name="T12" fmla="*/ 285 w 285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48">
                    <a:moveTo>
                      <a:pt x="28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1"/>
                      <a:pt x="7" y="48"/>
                      <a:pt x="15" y="48"/>
                    </a:cubicBezTo>
                    <a:cubicBezTo>
                      <a:pt x="285" y="48"/>
                      <a:pt x="285" y="48"/>
                      <a:pt x="285" y="48"/>
                    </a:cubicBezTo>
                    <a:lnTo>
                      <a:pt x="285" y="0"/>
                    </a:lnTo>
                    <a:close/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6" name="Freeform 279"/>
              <p:cNvSpPr>
                <a:spLocks/>
              </p:cNvSpPr>
              <p:nvPr/>
            </p:nvSpPr>
            <p:spPr bwMode="gray">
              <a:xfrm>
                <a:off x="8283783" y="4701669"/>
                <a:ext cx="418416" cy="127344"/>
              </a:xfrm>
              <a:custGeom>
                <a:avLst/>
                <a:gdLst>
                  <a:gd name="T0" fmla="*/ 142 w 157"/>
                  <a:gd name="T1" fmla="*/ 0 h 48"/>
                  <a:gd name="T2" fmla="*/ 0 w 157"/>
                  <a:gd name="T3" fmla="*/ 0 h 48"/>
                  <a:gd name="T4" fmla="*/ 0 w 157"/>
                  <a:gd name="T5" fmla="*/ 48 h 48"/>
                  <a:gd name="T6" fmla="*/ 142 w 157"/>
                  <a:gd name="T7" fmla="*/ 48 h 48"/>
                  <a:gd name="T8" fmla="*/ 157 w 157"/>
                  <a:gd name="T9" fmla="*/ 33 h 48"/>
                  <a:gd name="T10" fmla="*/ 157 w 157"/>
                  <a:gd name="T11" fmla="*/ 15 h 48"/>
                  <a:gd name="T12" fmla="*/ 142 w 157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48">
                    <a:moveTo>
                      <a:pt x="1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42" y="48"/>
                      <a:pt x="142" y="48"/>
                      <a:pt x="142" y="48"/>
                    </a:cubicBezTo>
                    <a:cubicBezTo>
                      <a:pt x="151" y="48"/>
                      <a:pt x="157" y="41"/>
                      <a:pt x="157" y="33"/>
                    </a:cubicBezTo>
                    <a:cubicBezTo>
                      <a:pt x="157" y="15"/>
                      <a:pt x="157" y="15"/>
                      <a:pt x="157" y="15"/>
                    </a:cubicBezTo>
                    <a:cubicBezTo>
                      <a:pt x="157" y="6"/>
                      <a:pt x="151" y="0"/>
                      <a:pt x="142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7" name="Freeform 280"/>
              <p:cNvSpPr>
                <a:spLocks/>
              </p:cNvSpPr>
              <p:nvPr/>
            </p:nvSpPr>
            <p:spPr bwMode="gray">
              <a:xfrm>
                <a:off x="7650096" y="4829013"/>
                <a:ext cx="97024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8" name="Freeform 281"/>
              <p:cNvSpPr>
                <a:spLocks/>
              </p:cNvSpPr>
              <p:nvPr/>
            </p:nvSpPr>
            <p:spPr bwMode="gray">
              <a:xfrm>
                <a:off x="7795632" y="4829013"/>
                <a:ext cx="97024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69" name="Freeform 282"/>
              <p:cNvSpPr>
                <a:spLocks/>
              </p:cNvSpPr>
              <p:nvPr/>
            </p:nvSpPr>
            <p:spPr bwMode="gray">
              <a:xfrm>
                <a:off x="7941168" y="4829013"/>
                <a:ext cx="100057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0" name="Freeform 283"/>
              <p:cNvSpPr>
                <a:spLocks/>
              </p:cNvSpPr>
              <p:nvPr/>
            </p:nvSpPr>
            <p:spPr bwMode="gray">
              <a:xfrm>
                <a:off x="8089735" y="4829013"/>
                <a:ext cx="97024" cy="433575"/>
              </a:xfrm>
              <a:custGeom>
                <a:avLst/>
                <a:gdLst>
                  <a:gd name="T0" fmla="*/ 18 w 37"/>
                  <a:gd name="T1" fmla="*/ 0 h 164"/>
                  <a:gd name="T2" fmla="*/ 0 w 37"/>
                  <a:gd name="T3" fmla="*/ 19 h 164"/>
                  <a:gd name="T4" fmla="*/ 0 w 37"/>
                  <a:gd name="T5" fmla="*/ 164 h 164"/>
                  <a:gd name="T6" fmla="*/ 37 w 37"/>
                  <a:gd name="T7" fmla="*/ 164 h 164"/>
                  <a:gd name="T8" fmla="*/ 37 w 37"/>
                  <a:gd name="T9" fmla="*/ 19 h 164"/>
                  <a:gd name="T10" fmla="*/ 18 w 37"/>
                  <a:gd name="T1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4">
                    <a:moveTo>
                      <a:pt x="18" y="0"/>
                    </a:moveTo>
                    <a:cubicBezTo>
                      <a:pt x="8" y="0"/>
                      <a:pt x="0" y="9"/>
                      <a:pt x="0" y="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37" y="164"/>
                      <a:pt x="37" y="164"/>
                      <a:pt x="37" y="164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1" name="Rectangle 284"/>
              <p:cNvSpPr>
                <a:spLocks noChangeArrowheads="1"/>
              </p:cNvSpPr>
              <p:nvPr/>
            </p:nvSpPr>
            <p:spPr bwMode="gray">
              <a:xfrm>
                <a:off x="7795632" y="5502118"/>
                <a:ext cx="97024" cy="9702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2" name="Rectangle 285"/>
              <p:cNvSpPr>
                <a:spLocks noChangeArrowheads="1"/>
              </p:cNvSpPr>
              <p:nvPr/>
            </p:nvSpPr>
            <p:spPr bwMode="gray">
              <a:xfrm>
                <a:off x="7941168" y="5502118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3" name="Rectangle 286"/>
              <p:cNvSpPr>
                <a:spLocks noChangeArrowheads="1"/>
              </p:cNvSpPr>
              <p:nvPr/>
            </p:nvSpPr>
            <p:spPr bwMode="gray">
              <a:xfrm>
                <a:off x="8089735" y="5502118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4" name="Rectangle 287"/>
              <p:cNvSpPr>
                <a:spLocks noChangeArrowheads="1"/>
              </p:cNvSpPr>
              <p:nvPr/>
            </p:nvSpPr>
            <p:spPr bwMode="gray">
              <a:xfrm>
                <a:off x="8089735" y="5502118"/>
                <a:ext cx="97024" cy="9702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5" name="Rectangle 288"/>
              <p:cNvSpPr>
                <a:spLocks noChangeArrowheads="1"/>
              </p:cNvSpPr>
              <p:nvPr/>
            </p:nvSpPr>
            <p:spPr bwMode="gray">
              <a:xfrm>
                <a:off x="7795632" y="5668879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6" name="Rectangle 289"/>
              <p:cNvSpPr>
                <a:spLocks noChangeArrowheads="1"/>
              </p:cNvSpPr>
              <p:nvPr/>
            </p:nvSpPr>
            <p:spPr bwMode="gray">
              <a:xfrm>
                <a:off x="7941168" y="5668879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7" name="Rectangle 290"/>
              <p:cNvSpPr>
                <a:spLocks noChangeArrowheads="1"/>
              </p:cNvSpPr>
              <p:nvPr/>
            </p:nvSpPr>
            <p:spPr bwMode="gray">
              <a:xfrm>
                <a:off x="8089735" y="5668879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8" name="Rectangle 291"/>
              <p:cNvSpPr>
                <a:spLocks noChangeArrowheads="1"/>
              </p:cNvSpPr>
              <p:nvPr/>
            </p:nvSpPr>
            <p:spPr bwMode="gray">
              <a:xfrm>
                <a:off x="8089735" y="5668879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79" name="Rectangle 292"/>
              <p:cNvSpPr>
                <a:spLocks noChangeArrowheads="1"/>
              </p:cNvSpPr>
              <p:nvPr/>
            </p:nvSpPr>
            <p:spPr bwMode="gray">
              <a:xfrm>
                <a:off x="7795632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0" name="Rectangle 293"/>
              <p:cNvSpPr>
                <a:spLocks noChangeArrowheads="1"/>
              </p:cNvSpPr>
              <p:nvPr/>
            </p:nvSpPr>
            <p:spPr bwMode="gray">
              <a:xfrm>
                <a:off x="7941168" y="5838671"/>
                <a:ext cx="100057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1" name="Rectangle 294"/>
              <p:cNvSpPr>
                <a:spLocks noChangeArrowheads="1"/>
              </p:cNvSpPr>
              <p:nvPr/>
            </p:nvSpPr>
            <p:spPr bwMode="gray">
              <a:xfrm>
                <a:off x="8089735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2" name="Rectangle 295"/>
              <p:cNvSpPr>
                <a:spLocks noChangeArrowheads="1"/>
              </p:cNvSpPr>
              <p:nvPr/>
            </p:nvSpPr>
            <p:spPr bwMode="gray">
              <a:xfrm>
                <a:off x="8089735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3" name="Rectangle 296"/>
              <p:cNvSpPr>
                <a:spLocks noChangeArrowheads="1"/>
              </p:cNvSpPr>
              <p:nvPr/>
            </p:nvSpPr>
            <p:spPr bwMode="gray">
              <a:xfrm>
                <a:off x="7795632" y="6008463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4" name="Rectangle 297"/>
              <p:cNvSpPr>
                <a:spLocks noChangeArrowheads="1"/>
              </p:cNvSpPr>
              <p:nvPr/>
            </p:nvSpPr>
            <p:spPr bwMode="gray">
              <a:xfrm>
                <a:off x="7941168" y="6008463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5" name="Rectangle 298"/>
              <p:cNvSpPr>
                <a:spLocks noChangeArrowheads="1"/>
              </p:cNvSpPr>
              <p:nvPr/>
            </p:nvSpPr>
            <p:spPr bwMode="gray">
              <a:xfrm>
                <a:off x="8089735" y="6008463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6" name="Rectangle 299"/>
              <p:cNvSpPr>
                <a:spLocks noChangeArrowheads="1"/>
              </p:cNvSpPr>
              <p:nvPr/>
            </p:nvSpPr>
            <p:spPr bwMode="gray">
              <a:xfrm>
                <a:off x="8089735" y="6008463"/>
                <a:ext cx="97024" cy="97024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7" name="Rectangle 300"/>
              <p:cNvSpPr>
                <a:spLocks noChangeArrowheads="1"/>
              </p:cNvSpPr>
              <p:nvPr/>
            </p:nvSpPr>
            <p:spPr bwMode="gray">
              <a:xfrm>
                <a:off x="7795632" y="6175222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8" name="Rectangle 301"/>
              <p:cNvSpPr>
                <a:spLocks noChangeArrowheads="1"/>
              </p:cNvSpPr>
              <p:nvPr/>
            </p:nvSpPr>
            <p:spPr bwMode="gray">
              <a:xfrm>
                <a:off x="7941168" y="6175222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89" name="Rectangle 302"/>
              <p:cNvSpPr>
                <a:spLocks noChangeArrowheads="1"/>
              </p:cNvSpPr>
              <p:nvPr/>
            </p:nvSpPr>
            <p:spPr bwMode="gray">
              <a:xfrm>
                <a:off x="8089735" y="6175222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0" name="Rectangle 303"/>
              <p:cNvSpPr>
                <a:spLocks noChangeArrowheads="1"/>
              </p:cNvSpPr>
              <p:nvPr/>
            </p:nvSpPr>
            <p:spPr bwMode="gray">
              <a:xfrm>
                <a:off x="8089735" y="6175222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1" name="Rectangle 304"/>
              <p:cNvSpPr>
                <a:spLocks noChangeArrowheads="1"/>
              </p:cNvSpPr>
              <p:nvPr/>
            </p:nvSpPr>
            <p:spPr bwMode="gray">
              <a:xfrm>
                <a:off x="7650096" y="5332326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2" name="Rectangle 305"/>
              <p:cNvSpPr>
                <a:spLocks noChangeArrowheads="1"/>
              </p:cNvSpPr>
              <p:nvPr/>
            </p:nvSpPr>
            <p:spPr bwMode="gray">
              <a:xfrm>
                <a:off x="7650096" y="5502118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3" name="Rectangle 306"/>
              <p:cNvSpPr>
                <a:spLocks noChangeArrowheads="1"/>
              </p:cNvSpPr>
              <p:nvPr/>
            </p:nvSpPr>
            <p:spPr bwMode="gray">
              <a:xfrm>
                <a:off x="7650096" y="5668879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4" name="Rectangle 307"/>
              <p:cNvSpPr>
                <a:spLocks noChangeArrowheads="1"/>
              </p:cNvSpPr>
              <p:nvPr/>
            </p:nvSpPr>
            <p:spPr bwMode="gray">
              <a:xfrm>
                <a:off x="7650096" y="5838671"/>
                <a:ext cx="97024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5" name="Rectangle 308"/>
              <p:cNvSpPr>
                <a:spLocks noChangeArrowheads="1"/>
              </p:cNvSpPr>
              <p:nvPr/>
            </p:nvSpPr>
            <p:spPr bwMode="gray">
              <a:xfrm>
                <a:off x="7650096" y="6008463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6" name="Rectangle 309"/>
              <p:cNvSpPr>
                <a:spLocks noChangeArrowheads="1"/>
              </p:cNvSpPr>
              <p:nvPr/>
            </p:nvSpPr>
            <p:spPr bwMode="gray">
              <a:xfrm>
                <a:off x="7650096" y="6175222"/>
                <a:ext cx="97024" cy="100055"/>
              </a:xfrm>
              <a:prstGeom prst="rect">
                <a:avLst/>
              </a:pr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7" name="Rectangle 310"/>
              <p:cNvSpPr>
                <a:spLocks noChangeArrowheads="1"/>
              </p:cNvSpPr>
              <p:nvPr/>
            </p:nvSpPr>
            <p:spPr bwMode="gray">
              <a:xfrm>
                <a:off x="7650096" y="6341983"/>
                <a:ext cx="97024" cy="35474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8" name="Rectangle 311"/>
              <p:cNvSpPr>
                <a:spLocks noChangeArrowheads="1"/>
              </p:cNvSpPr>
              <p:nvPr/>
            </p:nvSpPr>
            <p:spPr bwMode="gray">
              <a:xfrm>
                <a:off x="8089735" y="6341983"/>
                <a:ext cx="97024" cy="35474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99" name="Rectangle 312"/>
              <p:cNvSpPr>
                <a:spLocks noChangeArrowheads="1"/>
              </p:cNvSpPr>
              <p:nvPr/>
            </p:nvSpPr>
            <p:spPr bwMode="gray">
              <a:xfrm>
                <a:off x="7795632" y="6341983"/>
                <a:ext cx="245593" cy="35474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0" name="Freeform 313"/>
              <p:cNvSpPr>
                <a:spLocks/>
              </p:cNvSpPr>
              <p:nvPr/>
            </p:nvSpPr>
            <p:spPr bwMode="gray">
              <a:xfrm>
                <a:off x="7650096" y="4471237"/>
                <a:ext cx="642784" cy="230432"/>
              </a:xfrm>
              <a:custGeom>
                <a:avLst/>
                <a:gdLst>
                  <a:gd name="T0" fmla="*/ 46 w 212"/>
                  <a:gd name="T1" fmla="*/ 0 h 76"/>
                  <a:gd name="T2" fmla="*/ 212 w 212"/>
                  <a:gd name="T3" fmla="*/ 0 h 76"/>
                  <a:gd name="T4" fmla="*/ 212 w 212"/>
                  <a:gd name="T5" fmla="*/ 76 h 76"/>
                  <a:gd name="T6" fmla="*/ 0 w 212"/>
                  <a:gd name="T7" fmla="*/ 76 h 76"/>
                  <a:gd name="T8" fmla="*/ 46 w 212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76">
                    <a:moveTo>
                      <a:pt x="46" y="0"/>
                    </a:moveTo>
                    <a:lnTo>
                      <a:pt x="212" y="0"/>
                    </a:lnTo>
                    <a:lnTo>
                      <a:pt x="212" y="76"/>
                    </a:lnTo>
                    <a:lnTo>
                      <a:pt x="0" y="7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1" name="Rectangle 314"/>
              <p:cNvSpPr>
                <a:spLocks noChangeArrowheads="1"/>
              </p:cNvSpPr>
              <p:nvPr/>
            </p:nvSpPr>
            <p:spPr bwMode="gray">
              <a:xfrm>
                <a:off x="9323761" y="6041814"/>
                <a:ext cx="397193" cy="72161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2" name="Rectangle 315"/>
              <p:cNvSpPr>
                <a:spLocks noChangeArrowheads="1"/>
              </p:cNvSpPr>
              <p:nvPr/>
            </p:nvSpPr>
            <p:spPr bwMode="gray">
              <a:xfrm>
                <a:off x="8632464" y="6041814"/>
                <a:ext cx="691296" cy="72161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3" name="Rectangle 316"/>
              <p:cNvSpPr>
                <a:spLocks noChangeArrowheads="1"/>
              </p:cNvSpPr>
              <p:nvPr/>
            </p:nvSpPr>
            <p:spPr bwMode="gray">
              <a:xfrm>
                <a:off x="9002369" y="6208575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4" name="Rectangle 317"/>
              <p:cNvSpPr>
                <a:spLocks noChangeArrowheads="1"/>
              </p:cNvSpPr>
              <p:nvPr/>
            </p:nvSpPr>
            <p:spPr bwMode="gray">
              <a:xfrm>
                <a:off x="8856832" y="6208575"/>
                <a:ext cx="100057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5" name="Rectangle 318"/>
              <p:cNvSpPr>
                <a:spLocks noChangeArrowheads="1"/>
              </p:cNvSpPr>
              <p:nvPr/>
            </p:nvSpPr>
            <p:spPr bwMode="gray">
              <a:xfrm>
                <a:off x="9150936" y="6208575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6" name="Rectangle 319"/>
              <p:cNvSpPr>
                <a:spLocks noChangeArrowheads="1"/>
              </p:cNvSpPr>
              <p:nvPr/>
            </p:nvSpPr>
            <p:spPr bwMode="gray">
              <a:xfrm>
                <a:off x="9150936" y="6208575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7" name="Freeform 320"/>
              <p:cNvSpPr>
                <a:spLocks/>
              </p:cNvSpPr>
              <p:nvPr/>
            </p:nvSpPr>
            <p:spPr bwMode="gray">
              <a:xfrm>
                <a:off x="8586983" y="6041814"/>
                <a:ext cx="770129" cy="87927"/>
              </a:xfrm>
              <a:custGeom>
                <a:avLst/>
                <a:gdLst>
                  <a:gd name="T0" fmla="*/ 0 w 290"/>
                  <a:gd name="T1" fmla="*/ 0 h 33"/>
                  <a:gd name="T2" fmla="*/ 0 w 290"/>
                  <a:gd name="T3" fmla="*/ 18 h 33"/>
                  <a:gd name="T4" fmla="*/ 15 w 290"/>
                  <a:gd name="T5" fmla="*/ 33 h 33"/>
                  <a:gd name="T6" fmla="*/ 280 w 290"/>
                  <a:gd name="T7" fmla="*/ 33 h 33"/>
                  <a:gd name="T8" fmla="*/ 290 w 290"/>
                  <a:gd name="T9" fmla="*/ 23 h 33"/>
                  <a:gd name="T10" fmla="*/ 290 w 290"/>
                  <a:gd name="T11" fmla="*/ 0 h 33"/>
                  <a:gd name="T12" fmla="*/ 0 w 290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33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6"/>
                      <a:pt x="7" y="33"/>
                      <a:pt x="15" y="33"/>
                    </a:cubicBezTo>
                    <a:cubicBezTo>
                      <a:pt x="280" y="33"/>
                      <a:pt x="280" y="33"/>
                      <a:pt x="280" y="33"/>
                    </a:cubicBezTo>
                    <a:cubicBezTo>
                      <a:pt x="285" y="33"/>
                      <a:pt x="290" y="28"/>
                      <a:pt x="290" y="23"/>
                    </a:cubicBezTo>
                    <a:cubicBezTo>
                      <a:pt x="290" y="0"/>
                      <a:pt x="290" y="0"/>
                      <a:pt x="2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8" name="Freeform 321"/>
              <p:cNvSpPr>
                <a:spLocks/>
              </p:cNvSpPr>
              <p:nvPr/>
            </p:nvSpPr>
            <p:spPr bwMode="gray">
              <a:xfrm>
                <a:off x="9414721" y="6041814"/>
                <a:ext cx="351712" cy="87927"/>
              </a:xfrm>
              <a:custGeom>
                <a:avLst/>
                <a:gdLst>
                  <a:gd name="T0" fmla="*/ 0 w 133"/>
                  <a:gd name="T1" fmla="*/ 0 h 33"/>
                  <a:gd name="T2" fmla="*/ 0 w 133"/>
                  <a:gd name="T3" fmla="*/ 33 h 33"/>
                  <a:gd name="T4" fmla="*/ 117 w 133"/>
                  <a:gd name="T5" fmla="*/ 33 h 33"/>
                  <a:gd name="T6" fmla="*/ 133 w 133"/>
                  <a:gd name="T7" fmla="*/ 18 h 33"/>
                  <a:gd name="T8" fmla="*/ 133 w 133"/>
                  <a:gd name="T9" fmla="*/ 0 h 33"/>
                  <a:gd name="T10" fmla="*/ 0 w 133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33">
                    <a:moveTo>
                      <a:pt x="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26" y="33"/>
                      <a:pt x="133" y="26"/>
                      <a:pt x="133" y="18"/>
                    </a:cubicBezTo>
                    <a:cubicBezTo>
                      <a:pt x="133" y="0"/>
                      <a:pt x="133" y="0"/>
                      <a:pt x="1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09" name="Rectangle 322"/>
              <p:cNvSpPr>
                <a:spLocks noChangeArrowheads="1"/>
              </p:cNvSpPr>
              <p:nvPr/>
            </p:nvSpPr>
            <p:spPr bwMode="gray">
              <a:xfrm>
                <a:off x="8856832" y="6375335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0" name="Rectangle 323"/>
              <p:cNvSpPr>
                <a:spLocks noChangeArrowheads="1"/>
              </p:cNvSpPr>
              <p:nvPr/>
            </p:nvSpPr>
            <p:spPr bwMode="gray">
              <a:xfrm>
                <a:off x="9002369" y="6375335"/>
                <a:ext cx="100057" cy="100055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1" name="Rectangle 324"/>
              <p:cNvSpPr>
                <a:spLocks noChangeArrowheads="1"/>
              </p:cNvSpPr>
              <p:nvPr/>
            </p:nvSpPr>
            <p:spPr bwMode="gray">
              <a:xfrm>
                <a:off x="8711296" y="6208575"/>
                <a:ext cx="97024" cy="97024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2" name="Rectangle 325"/>
              <p:cNvSpPr>
                <a:spLocks noChangeArrowheads="1"/>
              </p:cNvSpPr>
              <p:nvPr/>
            </p:nvSpPr>
            <p:spPr bwMode="gray">
              <a:xfrm>
                <a:off x="8893217" y="6526935"/>
                <a:ext cx="172825" cy="236496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3" name="Rectangle 326"/>
              <p:cNvSpPr>
                <a:spLocks noChangeArrowheads="1"/>
              </p:cNvSpPr>
              <p:nvPr/>
            </p:nvSpPr>
            <p:spPr bwMode="gray">
              <a:xfrm>
                <a:off x="9150936" y="6375335"/>
                <a:ext cx="97024" cy="26984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4" name="Rectangle 327"/>
              <p:cNvSpPr>
                <a:spLocks noChangeArrowheads="1"/>
              </p:cNvSpPr>
              <p:nvPr/>
            </p:nvSpPr>
            <p:spPr bwMode="gray">
              <a:xfrm>
                <a:off x="8711296" y="6375335"/>
                <a:ext cx="97024" cy="269847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5" name="Freeform 328"/>
              <p:cNvSpPr>
                <a:spLocks/>
              </p:cNvSpPr>
              <p:nvPr/>
            </p:nvSpPr>
            <p:spPr bwMode="gray">
              <a:xfrm>
                <a:off x="8586983" y="5865958"/>
                <a:ext cx="794385" cy="175856"/>
              </a:xfrm>
              <a:custGeom>
                <a:avLst/>
                <a:gdLst>
                  <a:gd name="T0" fmla="*/ 0 w 262"/>
                  <a:gd name="T1" fmla="*/ 58 h 58"/>
                  <a:gd name="T2" fmla="*/ 60 w 262"/>
                  <a:gd name="T3" fmla="*/ 0 h 58"/>
                  <a:gd name="T4" fmla="*/ 262 w 262"/>
                  <a:gd name="T5" fmla="*/ 0 h 58"/>
                  <a:gd name="T6" fmla="*/ 262 w 262"/>
                  <a:gd name="T7" fmla="*/ 58 h 58"/>
                  <a:gd name="T8" fmla="*/ 0 w 262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58">
                    <a:moveTo>
                      <a:pt x="0" y="58"/>
                    </a:moveTo>
                    <a:lnTo>
                      <a:pt x="60" y="0"/>
                    </a:lnTo>
                    <a:lnTo>
                      <a:pt x="262" y="0"/>
                    </a:lnTo>
                    <a:lnTo>
                      <a:pt x="262" y="5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6" name="Freeform 329"/>
              <p:cNvSpPr>
                <a:spLocks/>
              </p:cNvSpPr>
              <p:nvPr/>
            </p:nvSpPr>
            <p:spPr bwMode="gray">
              <a:xfrm>
                <a:off x="8586983" y="5865958"/>
                <a:ext cx="794385" cy="175856"/>
              </a:xfrm>
              <a:custGeom>
                <a:avLst/>
                <a:gdLst>
                  <a:gd name="T0" fmla="*/ 0 w 262"/>
                  <a:gd name="T1" fmla="*/ 58 h 58"/>
                  <a:gd name="T2" fmla="*/ 60 w 262"/>
                  <a:gd name="T3" fmla="*/ 0 h 58"/>
                  <a:gd name="T4" fmla="*/ 262 w 262"/>
                  <a:gd name="T5" fmla="*/ 0 h 58"/>
                  <a:gd name="T6" fmla="*/ 262 w 262"/>
                  <a:gd name="T7" fmla="*/ 58 h 58"/>
                  <a:gd name="T8" fmla="*/ 0 w 262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58">
                    <a:moveTo>
                      <a:pt x="0" y="58"/>
                    </a:moveTo>
                    <a:lnTo>
                      <a:pt x="60" y="0"/>
                    </a:lnTo>
                    <a:lnTo>
                      <a:pt x="262" y="0"/>
                    </a:lnTo>
                    <a:lnTo>
                      <a:pt x="262" y="5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63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7" name="Freeform 330"/>
              <p:cNvSpPr>
                <a:spLocks/>
              </p:cNvSpPr>
              <p:nvPr/>
            </p:nvSpPr>
            <p:spPr bwMode="gray">
              <a:xfrm>
                <a:off x="9381368" y="5865958"/>
                <a:ext cx="385065" cy="175856"/>
              </a:xfrm>
              <a:custGeom>
                <a:avLst/>
                <a:gdLst>
                  <a:gd name="T0" fmla="*/ 0 w 127"/>
                  <a:gd name="T1" fmla="*/ 58 h 58"/>
                  <a:gd name="T2" fmla="*/ 0 w 127"/>
                  <a:gd name="T3" fmla="*/ 0 h 58"/>
                  <a:gd name="T4" fmla="*/ 67 w 127"/>
                  <a:gd name="T5" fmla="*/ 0 h 58"/>
                  <a:gd name="T6" fmla="*/ 127 w 127"/>
                  <a:gd name="T7" fmla="*/ 58 h 58"/>
                  <a:gd name="T8" fmla="*/ 0 w 127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8">
                    <a:moveTo>
                      <a:pt x="0" y="58"/>
                    </a:moveTo>
                    <a:lnTo>
                      <a:pt x="0" y="0"/>
                    </a:lnTo>
                    <a:lnTo>
                      <a:pt x="67" y="0"/>
                    </a:lnTo>
                    <a:lnTo>
                      <a:pt x="127" y="58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8" name="Freeform 331"/>
              <p:cNvSpPr>
                <a:spLocks/>
              </p:cNvSpPr>
              <p:nvPr/>
            </p:nvSpPr>
            <p:spPr bwMode="gray">
              <a:xfrm>
                <a:off x="9381368" y="5865958"/>
                <a:ext cx="385065" cy="175856"/>
              </a:xfrm>
              <a:custGeom>
                <a:avLst/>
                <a:gdLst>
                  <a:gd name="T0" fmla="*/ 67 w 127"/>
                  <a:gd name="T1" fmla="*/ 0 h 58"/>
                  <a:gd name="T2" fmla="*/ 0 w 127"/>
                  <a:gd name="T3" fmla="*/ 0 h 58"/>
                  <a:gd name="T4" fmla="*/ 0 w 127"/>
                  <a:gd name="T5" fmla="*/ 58 h 58"/>
                  <a:gd name="T6" fmla="*/ 127 w 127"/>
                  <a:gd name="T7" fmla="*/ 58 h 58"/>
                  <a:gd name="T8" fmla="*/ 67 w 12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8">
                    <a:moveTo>
                      <a:pt x="67" y="0"/>
                    </a:moveTo>
                    <a:lnTo>
                      <a:pt x="0" y="0"/>
                    </a:lnTo>
                    <a:lnTo>
                      <a:pt x="0" y="58"/>
                    </a:lnTo>
                    <a:lnTo>
                      <a:pt x="127" y="5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19" name="Rectangle 332"/>
              <p:cNvSpPr>
                <a:spLocks noChangeArrowheads="1"/>
              </p:cNvSpPr>
              <p:nvPr/>
            </p:nvSpPr>
            <p:spPr bwMode="gray">
              <a:xfrm>
                <a:off x="8365648" y="5365679"/>
                <a:ext cx="209209" cy="436608"/>
              </a:xfrm>
              <a:prstGeom prst="rect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0" name="Rectangle 333"/>
              <p:cNvSpPr>
                <a:spLocks noChangeArrowheads="1"/>
              </p:cNvSpPr>
              <p:nvPr/>
            </p:nvSpPr>
            <p:spPr bwMode="gray">
              <a:xfrm>
                <a:off x="10703321" y="3895156"/>
                <a:ext cx="3033" cy="30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1" name="Freeform 334"/>
              <p:cNvSpPr>
                <a:spLocks/>
              </p:cNvSpPr>
              <p:nvPr/>
            </p:nvSpPr>
            <p:spPr bwMode="gray">
              <a:xfrm>
                <a:off x="8911409" y="4216549"/>
                <a:ext cx="1570577" cy="1394721"/>
              </a:xfrm>
              <a:custGeom>
                <a:avLst/>
                <a:gdLst>
                  <a:gd name="T0" fmla="*/ 162 w 590"/>
                  <a:gd name="T1" fmla="*/ 526 h 526"/>
                  <a:gd name="T2" fmla="*/ 0 w 590"/>
                  <a:gd name="T3" fmla="*/ 526 h 526"/>
                  <a:gd name="T4" fmla="*/ 0 w 590"/>
                  <a:gd name="T5" fmla="*/ 514 h 526"/>
                  <a:gd name="T6" fmla="*/ 162 w 590"/>
                  <a:gd name="T7" fmla="*/ 514 h 526"/>
                  <a:gd name="T8" fmla="*/ 241 w 590"/>
                  <a:gd name="T9" fmla="*/ 434 h 526"/>
                  <a:gd name="T10" fmla="*/ 241 w 590"/>
                  <a:gd name="T11" fmla="*/ 283 h 526"/>
                  <a:gd name="T12" fmla="*/ 333 w 590"/>
                  <a:gd name="T13" fmla="*/ 192 h 526"/>
                  <a:gd name="T14" fmla="*/ 499 w 590"/>
                  <a:gd name="T15" fmla="*/ 192 h 526"/>
                  <a:gd name="T16" fmla="*/ 578 w 590"/>
                  <a:gd name="T17" fmla="*/ 112 h 526"/>
                  <a:gd name="T18" fmla="*/ 578 w 590"/>
                  <a:gd name="T19" fmla="*/ 0 h 526"/>
                  <a:gd name="T20" fmla="*/ 590 w 590"/>
                  <a:gd name="T21" fmla="*/ 0 h 526"/>
                  <a:gd name="T22" fmla="*/ 590 w 590"/>
                  <a:gd name="T23" fmla="*/ 112 h 526"/>
                  <a:gd name="T24" fmla="*/ 499 w 590"/>
                  <a:gd name="T25" fmla="*/ 204 h 526"/>
                  <a:gd name="T26" fmla="*/ 333 w 590"/>
                  <a:gd name="T27" fmla="*/ 204 h 526"/>
                  <a:gd name="T28" fmla="*/ 253 w 590"/>
                  <a:gd name="T29" fmla="*/ 283 h 526"/>
                  <a:gd name="T30" fmla="*/ 253 w 590"/>
                  <a:gd name="T31" fmla="*/ 434 h 526"/>
                  <a:gd name="T32" fmla="*/ 162 w 590"/>
                  <a:gd name="T33" fmla="*/ 526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0" h="526">
                    <a:moveTo>
                      <a:pt x="162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162" y="514"/>
                      <a:pt x="162" y="514"/>
                      <a:pt x="162" y="514"/>
                    </a:cubicBezTo>
                    <a:cubicBezTo>
                      <a:pt x="206" y="514"/>
                      <a:pt x="241" y="478"/>
                      <a:pt x="241" y="434"/>
                    </a:cubicBezTo>
                    <a:cubicBezTo>
                      <a:pt x="241" y="283"/>
                      <a:pt x="241" y="283"/>
                      <a:pt x="241" y="283"/>
                    </a:cubicBezTo>
                    <a:cubicBezTo>
                      <a:pt x="241" y="233"/>
                      <a:pt x="282" y="192"/>
                      <a:pt x="333" y="192"/>
                    </a:cubicBezTo>
                    <a:cubicBezTo>
                      <a:pt x="499" y="192"/>
                      <a:pt x="499" y="192"/>
                      <a:pt x="499" y="192"/>
                    </a:cubicBezTo>
                    <a:cubicBezTo>
                      <a:pt x="542" y="192"/>
                      <a:pt x="578" y="156"/>
                      <a:pt x="578" y="112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590" y="0"/>
                      <a:pt x="590" y="0"/>
                      <a:pt x="590" y="0"/>
                    </a:cubicBezTo>
                    <a:cubicBezTo>
                      <a:pt x="590" y="112"/>
                      <a:pt x="590" y="112"/>
                      <a:pt x="590" y="112"/>
                    </a:cubicBezTo>
                    <a:cubicBezTo>
                      <a:pt x="590" y="163"/>
                      <a:pt x="549" y="204"/>
                      <a:pt x="499" y="204"/>
                    </a:cubicBezTo>
                    <a:cubicBezTo>
                      <a:pt x="333" y="204"/>
                      <a:pt x="333" y="204"/>
                      <a:pt x="333" y="204"/>
                    </a:cubicBezTo>
                    <a:cubicBezTo>
                      <a:pt x="289" y="204"/>
                      <a:pt x="253" y="239"/>
                      <a:pt x="253" y="283"/>
                    </a:cubicBezTo>
                    <a:cubicBezTo>
                      <a:pt x="253" y="434"/>
                      <a:pt x="253" y="434"/>
                      <a:pt x="253" y="434"/>
                    </a:cubicBezTo>
                    <a:cubicBezTo>
                      <a:pt x="253" y="485"/>
                      <a:pt x="212" y="526"/>
                      <a:pt x="162" y="5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2" name="Freeform 335"/>
              <p:cNvSpPr>
                <a:spLocks/>
              </p:cNvSpPr>
              <p:nvPr/>
            </p:nvSpPr>
            <p:spPr bwMode="gray">
              <a:xfrm>
                <a:off x="9839201" y="3534349"/>
                <a:ext cx="1252218" cy="700392"/>
              </a:xfrm>
              <a:custGeom>
                <a:avLst/>
                <a:gdLst>
                  <a:gd name="T0" fmla="*/ 194 w 470"/>
                  <a:gd name="T1" fmla="*/ 52 h 265"/>
                  <a:gd name="T2" fmla="*/ 283 w 470"/>
                  <a:gd name="T3" fmla="*/ 0 h 265"/>
                  <a:gd name="T4" fmla="*/ 386 w 470"/>
                  <a:gd name="T5" fmla="*/ 101 h 265"/>
                  <a:gd name="T6" fmla="*/ 387 w 470"/>
                  <a:gd name="T7" fmla="*/ 101 h 265"/>
                  <a:gd name="T8" fmla="*/ 470 w 470"/>
                  <a:gd name="T9" fmla="*/ 183 h 265"/>
                  <a:gd name="T10" fmla="*/ 387 w 470"/>
                  <a:gd name="T11" fmla="*/ 265 h 265"/>
                  <a:gd name="T12" fmla="*/ 66 w 470"/>
                  <a:gd name="T13" fmla="*/ 265 h 265"/>
                  <a:gd name="T14" fmla="*/ 0 w 470"/>
                  <a:gd name="T15" fmla="*/ 200 h 265"/>
                  <a:gd name="T16" fmla="*/ 64 w 470"/>
                  <a:gd name="T17" fmla="*/ 134 h 265"/>
                  <a:gd name="T18" fmla="*/ 63 w 470"/>
                  <a:gd name="T19" fmla="*/ 118 h 265"/>
                  <a:gd name="T20" fmla="*/ 145 w 470"/>
                  <a:gd name="T21" fmla="*/ 35 h 265"/>
                  <a:gd name="T22" fmla="*/ 194 w 470"/>
                  <a:gd name="T23" fmla="*/ 5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265">
                    <a:moveTo>
                      <a:pt x="194" y="52"/>
                    </a:moveTo>
                    <a:cubicBezTo>
                      <a:pt x="212" y="21"/>
                      <a:pt x="245" y="0"/>
                      <a:pt x="283" y="0"/>
                    </a:cubicBezTo>
                    <a:cubicBezTo>
                      <a:pt x="340" y="0"/>
                      <a:pt x="385" y="45"/>
                      <a:pt x="386" y="101"/>
                    </a:cubicBezTo>
                    <a:cubicBezTo>
                      <a:pt x="387" y="101"/>
                      <a:pt x="387" y="101"/>
                      <a:pt x="387" y="101"/>
                    </a:cubicBezTo>
                    <a:cubicBezTo>
                      <a:pt x="433" y="101"/>
                      <a:pt x="470" y="138"/>
                      <a:pt x="470" y="183"/>
                    </a:cubicBezTo>
                    <a:cubicBezTo>
                      <a:pt x="470" y="229"/>
                      <a:pt x="433" y="265"/>
                      <a:pt x="387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30" y="265"/>
                      <a:pt x="0" y="236"/>
                      <a:pt x="0" y="200"/>
                    </a:cubicBezTo>
                    <a:cubicBezTo>
                      <a:pt x="0" y="164"/>
                      <a:pt x="29" y="135"/>
                      <a:pt x="64" y="134"/>
                    </a:cubicBezTo>
                    <a:cubicBezTo>
                      <a:pt x="63" y="129"/>
                      <a:pt x="63" y="123"/>
                      <a:pt x="63" y="118"/>
                    </a:cubicBezTo>
                    <a:cubicBezTo>
                      <a:pt x="63" y="72"/>
                      <a:pt x="99" y="35"/>
                      <a:pt x="145" y="35"/>
                    </a:cubicBezTo>
                    <a:cubicBezTo>
                      <a:pt x="163" y="35"/>
                      <a:pt x="180" y="41"/>
                      <a:pt x="194" y="5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3" name="Freeform 336"/>
              <p:cNvSpPr>
                <a:spLocks/>
              </p:cNvSpPr>
              <p:nvPr/>
            </p:nvSpPr>
            <p:spPr bwMode="gray">
              <a:xfrm>
                <a:off x="9889917" y="3826327"/>
                <a:ext cx="1209770" cy="415383"/>
              </a:xfrm>
              <a:custGeom>
                <a:avLst/>
                <a:gdLst>
                  <a:gd name="T0" fmla="*/ 405 w 454"/>
                  <a:gd name="T1" fmla="*/ 0 h 157"/>
                  <a:gd name="T2" fmla="*/ 428 w 454"/>
                  <a:gd name="T3" fmla="*/ 57 h 157"/>
                  <a:gd name="T4" fmla="*/ 346 w 454"/>
                  <a:gd name="T5" fmla="*/ 139 h 157"/>
                  <a:gd name="T6" fmla="*/ 24 w 454"/>
                  <a:gd name="T7" fmla="*/ 139 h 157"/>
                  <a:gd name="T8" fmla="*/ 0 w 454"/>
                  <a:gd name="T9" fmla="*/ 135 h 157"/>
                  <a:gd name="T10" fmla="*/ 50 w 454"/>
                  <a:gd name="T11" fmla="*/ 157 h 157"/>
                  <a:gd name="T12" fmla="*/ 371 w 454"/>
                  <a:gd name="T13" fmla="*/ 157 h 157"/>
                  <a:gd name="T14" fmla="*/ 454 w 454"/>
                  <a:gd name="T15" fmla="*/ 75 h 157"/>
                  <a:gd name="T16" fmla="*/ 405 w 454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" h="157">
                    <a:moveTo>
                      <a:pt x="405" y="0"/>
                    </a:moveTo>
                    <a:cubicBezTo>
                      <a:pt x="420" y="15"/>
                      <a:pt x="428" y="35"/>
                      <a:pt x="428" y="57"/>
                    </a:cubicBezTo>
                    <a:cubicBezTo>
                      <a:pt x="428" y="102"/>
                      <a:pt x="391" y="139"/>
                      <a:pt x="346" y="139"/>
                    </a:cubicBezTo>
                    <a:cubicBezTo>
                      <a:pt x="24" y="139"/>
                      <a:pt x="24" y="139"/>
                      <a:pt x="24" y="139"/>
                    </a:cubicBezTo>
                    <a:cubicBezTo>
                      <a:pt x="16" y="139"/>
                      <a:pt x="8" y="138"/>
                      <a:pt x="0" y="135"/>
                    </a:cubicBezTo>
                    <a:cubicBezTo>
                      <a:pt x="12" y="149"/>
                      <a:pt x="30" y="157"/>
                      <a:pt x="50" y="157"/>
                    </a:cubicBezTo>
                    <a:cubicBezTo>
                      <a:pt x="371" y="157"/>
                      <a:pt x="371" y="157"/>
                      <a:pt x="371" y="157"/>
                    </a:cubicBezTo>
                    <a:cubicBezTo>
                      <a:pt x="417" y="157"/>
                      <a:pt x="454" y="121"/>
                      <a:pt x="454" y="75"/>
                    </a:cubicBezTo>
                    <a:cubicBezTo>
                      <a:pt x="454" y="42"/>
                      <a:pt x="434" y="13"/>
                      <a:pt x="405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4" name="Freeform 337"/>
              <p:cNvSpPr>
                <a:spLocks/>
              </p:cNvSpPr>
              <p:nvPr/>
            </p:nvSpPr>
            <p:spPr bwMode="gray">
              <a:xfrm>
                <a:off x="8468736" y="5526374"/>
                <a:ext cx="81865" cy="133408"/>
              </a:xfrm>
              <a:custGeom>
                <a:avLst/>
                <a:gdLst>
                  <a:gd name="T0" fmla="*/ 22 w 31"/>
                  <a:gd name="T1" fmla="*/ 0 h 51"/>
                  <a:gd name="T2" fmla="*/ 0 w 31"/>
                  <a:gd name="T3" fmla="*/ 0 h 51"/>
                  <a:gd name="T4" fmla="*/ 0 w 31"/>
                  <a:gd name="T5" fmla="*/ 51 h 51"/>
                  <a:gd name="T6" fmla="*/ 22 w 31"/>
                  <a:gd name="T7" fmla="*/ 51 h 51"/>
                  <a:gd name="T8" fmla="*/ 31 w 31"/>
                  <a:gd name="T9" fmla="*/ 43 h 51"/>
                  <a:gd name="T10" fmla="*/ 31 w 31"/>
                  <a:gd name="T11" fmla="*/ 9 h 51"/>
                  <a:gd name="T12" fmla="*/ 22 w 31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51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7" y="51"/>
                      <a:pt x="31" y="48"/>
                      <a:pt x="31" y="4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4"/>
                      <a:pt x="27" y="0"/>
                      <a:pt x="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5" name="Freeform 338"/>
              <p:cNvSpPr>
                <a:spLocks/>
              </p:cNvSpPr>
              <p:nvPr/>
            </p:nvSpPr>
            <p:spPr bwMode="gray">
              <a:xfrm>
                <a:off x="8911409" y="5550630"/>
                <a:ext cx="69737" cy="81863"/>
              </a:xfrm>
              <a:custGeom>
                <a:avLst/>
                <a:gdLst>
                  <a:gd name="T0" fmla="*/ 11 w 26"/>
                  <a:gd name="T1" fmla="*/ 31 h 31"/>
                  <a:gd name="T2" fmla="*/ 26 w 26"/>
                  <a:gd name="T3" fmla="*/ 16 h 31"/>
                  <a:gd name="T4" fmla="*/ 11 w 26"/>
                  <a:gd name="T5" fmla="*/ 0 h 31"/>
                  <a:gd name="T6" fmla="*/ 0 w 26"/>
                  <a:gd name="T7" fmla="*/ 0 h 31"/>
                  <a:gd name="T8" fmla="*/ 0 w 26"/>
                  <a:gd name="T9" fmla="*/ 31 h 31"/>
                  <a:gd name="T10" fmla="*/ 11 w 26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31">
                    <a:moveTo>
                      <a:pt x="11" y="31"/>
                    </a:moveTo>
                    <a:cubicBezTo>
                      <a:pt x="19" y="31"/>
                      <a:pt x="26" y="24"/>
                      <a:pt x="26" y="16"/>
                    </a:cubicBezTo>
                    <a:cubicBezTo>
                      <a:pt x="26" y="7"/>
                      <a:pt x="19" y="0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lnTo>
                      <a:pt x="11" y="31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6" name="Freeform 339"/>
              <p:cNvSpPr>
                <a:spLocks/>
              </p:cNvSpPr>
              <p:nvPr/>
            </p:nvSpPr>
            <p:spPr bwMode="gray">
              <a:xfrm>
                <a:off x="8502087" y="5489990"/>
                <a:ext cx="412352" cy="203143"/>
              </a:xfrm>
              <a:custGeom>
                <a:avLst/>
                <a:gdLst>
                  <a:gd name="T0" fmla="*/ 154 w 154"/>
                  <a:gd name="T1" fmla="*/ 23 h 77"/>
                  <a:gd name="T2" fmla="*/ 121 w 154"/>
                  <a:gd name="T3" fmla="*/ 4 h 77"/>
                  <a:gd name="T4" fmla="*/ 105 w 154"/>
                  <a:gd name="T5" fmla="*/ 0 h 77"/>
                  <a:gd name="T6" fmla="*/ 8 w 154"/>
                  <a:gd name="T7" fmla="*/ 0 h 77"/>
                  <a:gd name="T8" fmla="*/ 0 w 154"/>
                  <a:gd name="T9" fmla="*/ 9 h 77"/>
                  <a:gd name="T10" fmla="*/ 0 w 154"/>
                  <a:gd name="T11" fmla="*/ 68 h 77"/>
                  <a:gd name="T12" fmla="*/ 8 w 154"/>
                  <a:gd name="T13" fmla="*/ 77 h 77"/>
                  <a:gd name="T14" fmla="*/ 105 w 154"/>
                  <a:gd name="T15" fmla="*/ 77 h 77"/>
                  <a:gd name="T16" fmla="*/ 121 w 154"/>
                  <a:gd name="T17" fmla="*/ 73 h 77"/>
                  <a:gd name="T18" fmla="*/ 154 w 154"/>
                  <a:gd name="T19" fmla="*/ 54 h 77"/>
                  <a:gd name="T20" fmla="*/ 154 w 154"/>
                  <a:gd name="T21" fmla="*/ 2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4" h="77">
                    <a:moveTo>
                      <a:pt x="154" y="23"/>
                    </a:moveTo>
                    <a:cubicBezTo>
                      <a:pt x="121" y="4"/>
                      <a:pt x="121" y="4"/>
                      <a:pt x="121" y="4"/>
                    </a:cubicBezTo>
                    <a:cubicBezTo>
                      <a:pt x="117" y="2"/>
                      <a:pt x="110" y="0"/>
                      <a:pt x="10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3"/>
                      <a:pt x="4" y="77"/>
                      <a:pt x="8" y="77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10" y="77"/>
                      <a:pt x="117" y="75"/>
                      <a:pt x="121" y="73"/>
                    </a:cubicBezTo>
                    <a:cubicBezTo>
                      <a:pt x="154" y="54"/>
                      <a:pt x="154" y="54"/>
                      <a:pt x="154" y="54"/>
                    </a:cubicBezTo>
                    <a:lnTo>
                      <a:pt x="154" y="23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7" name="Freeform 340"/>
              <p:cNvSpPr>
                <a:spLocks/>
              </p:cNvSpPr>
              <p:nvPr/>
            </p:nvSpPr>
            <p:spPr bwMode="gray">
              <a:xfrm>
                <a:off x="8502087" y="5493023"/>
                <a:ext cx="412352" cy="200112"/>
              </a:xfrm>
              <a:custGeom>
                <a:avLst/>
                <a:gdLst>
                  <a:gd name="T0" fmla="*/ 5 w 154"/>
                  <a:gd name="T1" fmla="*/ 0 h 76"/>
                  <a:gd name="T2" fmla="*/ 5 w 154"/>
                  <a:gd name="T3" fmla="*/ 59 h 76"/>
                  <a:gd name="T4" fmla="*/ 13 w 154"/>
                  <a:gd name="T5" fmla="*/ 67 h 76"/>
                  <a:gd name="T6" fmla="*/ 110 w 154"/>
                  <a:gd name="T7" fmla="*/ 67 h 76"/>
                  <a:gd name="T8" fmla="*/ 126 w 154"/>
                  <a:gd name="T9" fmla="*/ 64 h 76"/>
                  <a:gd name="T10" fmla="*/ 154 w 154"/>
                  <a:gd name="T11" fmla="*/ 47 h 76"/>
                  <a:gd name="T12" fmla="*/ 154 w 154"/>
                  <a:gd name="T13" fmla="*/ 53 h 76"/>
                  <a:gd name="T14" fmla="*/ 121 w 154"/>
                  <a:gd name="T15" fmla="*/ 72 h 76"/>
                  <a:gd name="T16" fmla="*/ 105 w 154"/>
                  <a:gd name="T17" fmla="*/ 76 h 76"/>
                  <a:gd name="T18" fmla="*/ 8 w 154"/>
                  <a:gd name="T19" fmla="*/ 76 h 76"/>
                  <a:gd name="T20" fmla="*/ 0 w 154"/>
                  <a:gd name="T21" fmla="*/ 67 h 76"/>
                  <a:gd name="T22" fmla="*/ 0 w 154"/>
                  <a:gd name="T23" fmla="*/ 8 h 76"/>
                  <a:gd name="T24" fmla="*/ 5 w 154"/>
                  <a:gd name="T2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76">
                    <a:moveTo>
                      <a:pt x="5" y="0"/>
                    </a:moveTo>
                    <a:cubicBezTo>
                      <a:pt x="5" y="59"/>
                      <a:pt x="5" y="59"/>
                      <a:pt x="5" y="59"/>
                    </a:cubicBezTo>
                    <a:cubicBezTo>
                      <a:pt x="5" y="64"/>
                      <a:pt x="9" y="67"/>
                      <a:pt x="13" y="67"/>
                    </a:cubicBezTo>
                    <a:cubicBezTo>
                      <a:pt x="110" y="67"/>
                      <a:pt x="110" y="67"/>
                      <a:pt x="110" y="67"/>
                    </a:cubicBezTo>
                    <a:cubicBezTo>
                      <a:pt x="115" y="67"/>
                      <a:pt x="122" y="66"/>
                      <a:pt x="126" y="64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53"/>
                      <a:pt x="154" y="53"/>
                      <a:pt x="154" y="53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7" y="74"/>
                      <a:pt x="110" y="76"/>
                      <a:pt x="105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4" y="76"/>
                      <a:pt x="0" y="72"/>
                      <a:pt x="0" y="6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"/>
                      <a:pt x="2" y="2"/>
                      <a:pt x="5" y="0"/>
                    </a:cubicBezTo>
                    <a:close/>
                  </a:path>
                </a:pathLst>
              </a:custGeom>
              <a:solidFill>
                <a:srgbClr val="DB7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8" name="Rectangle 341"/>
              <p:cNvSpPr>
                <a:spLocks noChangeArrowheads="1"/>
              </p:cNvSpPr>
              <p:nvPr/>
            </p:nvSpPr>
            <p:spPr bwMode="gray">
              <a:xfrm>
                <a:off x="8468736" y="5626431"/>
                <a:ext cx="33353" cy="33351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29" name="Freeform 342"/>
              <p:cNvSpPr>
                <a:spLocks/>
              </p:cNvSpPr>
              <p:nvPr/>
            </p:nvSpPr>
            <p:spPr bwMode="gray">
              <a:xfrm>
                <a:off x="8911409" y="5587014"/>
                <a:ext cx="69737" cy="45479"/>
              </a:xfrm>
              <a:custGeom>
                <a:avLst/>
                <a:gdLst>
                  <a:gd name="T0" fmla="*/ 26 w 26"/>
                  <a:gd name="T1" fmla="*/ 0 h 18"/>
                  <a:gd name="T2" fmla="*/ 26 w 26"/>
                  <a:gd name="T3" fmla="*/ 3 h 18"/>
                  <a:gd name="T4" fmla="*/ 11 w 26"/>
                  <a:gd name="T5" fmla="*/ 18 h 18"/>
                  <a:gd name="T6" fmla="*/ 0 w 26"/>
                  <a:gd name="T7" fmla="*/ 18 h 18"/>
                  <a:gd name="T8" fmla="*/ 0 w 26"/>
                  <a:gd name="T9" fmla="*/ 13 h 18"/>
                  <a:gd name="T10" fmla="*/ 11 w 26"/>
                  <a:gd name="T11" fmla="*/ 13 h 18"/>
                  <a:gd name="T12" fmla="*/ 26 w 26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8">
                    <a:moveTo>
                      <a:pt x="26" y="0"/>
                    </a:moveTo>
                    <a:cubicBezTo>
                      <a:pt x="26" y="1"/>
                      <a:pt x="26" y="2"/>
                      <a:pt x="26" y="3"/>
                    </a:cubicBezTo>
                    <a:cubicBezTo>
                      <a:pt x="26" y="11"/>
                      <a:pt x="19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9" y="13"/>
                      <a:pt x="25" y="7"/>
                      <a:pt x="26" y="0"/>
                    </a:cubicBezTo>
                    <a:close/>
                  </a:path>
                </a:pathLst>
              </a:custGeom>
              <a:solidFill>
                <a:srgbClr val="DB7A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0" name="Freeform 343"/>
              <p:cNvSpPr>
                <a:spLocks/>
              </p:cNvSpPr>
              <p:nvPr/>
            </p:nvSpPr>
            <p:spPr bwMode="gray">
              <a:xfrm>
                <a:off x="7022470" y="6469328"/>
                <a:ext cx="66704" cy="148567"/>
              </a:xfrm>
              <a:custGeom>
                <a:avLst/>
                <a:gdLst>
                  <a:gd name="T0" fmla="*/ 22 w 22"/>
                  <a:gd name="T1" fmla="*/ 0 h 49"/>
                  <a:gd name="T2" fmla="*/ 19 w 22"/>
                  <a:gd name="T3" fmla="*/ 0 h 49"/>
                  <a:gd name="T4" fmla="*/ 0 w 22"/>
                  <a:gd name="T5" fmla="*/ 34 h 49"/>
                  <a:gd name="T6" fmla="*/ 0 w 22"/>
                  <a:gd name="T7" fmla="*/ 49 h 49"/>
                  <a:gd name="T8" fmla="*/ 22 w 22"/>
                  <a:gd name="T9" fmla="*/ 49 h 49"/>
                  <a:gd name="T10" fmla="*/ 22 w 2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9">
                    <a:moveTo>
                      <a:pt x="22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22" y="4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98AC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1" name="Freeform 344"/>
              <p:cNvSpPr>
                <a:spLocks/>
              </p:cNvSpPr>
              <p:nvPr/>
            </p:nvSpPr>
            <p:spPr bwMode="gray">
              <a:xfrm>
                <a:off x="7022470" y="6469328"/>
                <a:ext cx="66704" cy="148567"/>
              </a:xfrm>
              <a:custGeom>
                <a:avLst/>
                <a:gdLst>
                  <a:gd name="T0" fmla="*/ 22 w 22"/>
                  <a:gd name="T1" fmla="*/ 0 h 49"/>
                  <a:gd name="T2" fmla="*/ 19 w 22"/>
                  <a:gd name="T3" fmla="*/ 0 h 49"/>
                  <a:gd name="T4" fmla="*/ 0 w 22"/>
                  <a:gd name="T5" fmla="*/ 34 h 49"/>
                  <a:gd name="T6" fmla="*/ 0 w 22"/>
                  <a:gd name="T7" fmla="*/ 49 h 49"/>
                  <a:gd name="T8" fmla="*/ 22 w 22"/>
                  <a:gd name="T9" fmla="*/ 49 h 49"/>
                  <a:gd name="T10" fmla="*/ 22 w 22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9">
                    <a:moveTo>
                      <a:pt x="22" y="0"/>
                    </a:moveTo>
                    <a:lnTo>
                      <a:pt x="19" y="0"/>
                    </a:lnTo>
                    <a:lnTo>
                      <a:pt x="0" y="34"/>
                    </a:lnTo>
                    <a:lnTo>
                      <a:pt x="0" y="49"/>
                    </a:lnTo>
                    <a:lnTo>
                      <a:pt x="22" y="49"/>
                    </a:lnTo>
                    <a:lnTo>
                      <a:pt x="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2" name="Freeform 345"/>
              <p:cNvSpPr>
                <a:spLocks/>
              </p:cNvSpPr>
              <p:nvPr/>
            </p:nvSpPr>
            <p:spPr bwMode="gray">
              <a:xfrm>
                <a:off x="6588895" y="6572416"/>
                <a:ext cx="433577" cy="45479"/>
              </a:xfrm>
              <a:custGeom>
                <a:avLst/>
                <a:gdLst>
                  <a:gd name="T0" fmla="*/ 143 w 143"/>
                  <a:gd name="T1" fmla="*/ 0 h 15"/>
                  <a:gd name="T2" fmla="*/ 143 w 143"/>
                  <a:gd name="T3" fmla="*/ 0 h 15"/>
                  <a:gd name="T4" fmla="*/ 126 w 143"/>
                  <a:gd name="T5" fmla="*/ 0 h 15"/>
                  <a:gd name="T6" fmla="*/ 101 w 143"/>
                  <a:gd name="T7" fmla="*/ 0 h 15"/>
                  <a:gd name="T8" fmla="*/ 84 w 143"/>
                  <a:gd name="T9" fmla="*/ 0 h 15"/>
                  <a:gd name="T10" fmla="*/ 59 w 143"/>
                  <a:gd name="T11" fmla="*/ 0 h 15"/>
                  <a:gd name="T12" fmla="*/ 43 w 143"/>
                  <a:gd name="T13" fmla="*/ 0 h 15"/>
                  <a:gd name="T14" fmla="*/ 18 w 143"/>
                  <a:gd name="T15" fmla="*/ 0 h 15"/>
                  <a:gd name="T16" fmla="*/ 0 w 143"/>
                  <a:gd name="T17" fmla="*/ 0 h 15"/>
                  <a:gd name="T18" fmla="*/ 18 w 143"/>
                  <a:gd name="T19" fmla="*/ 0 h 15"/>
                  <a:gd name="T20" fmla="*/ 18 w 143"/>
                  <a:gd name="T21" fmla="*/ 15 h 15"/>
                  <a:gd name="T22" fmla="*/ 43 w 143"/>
                  <a:gd name="T23" fmla="*/ 15 h 15"/>
                  <a:gd name="T24" fmla="*/ 43 w 143"/>
                  <a:gd name="T25" fmla="*/ 0 h 15"/>
                  <a:gd name="T26" fmla="*/ 59 w 143"/>
                  <a:gd name="T27" fmla="*/ 0 h 15"/>
                  <a:gd name="T28" fmla="*/ 59 w 143"/>
                  <a:gd name="T29" fmla="*/ 15 h 15"/>
                  <a:gd name="T30" fmla="*/ 84 w 143"/>
                  <a:gd name="T31" fmla="*/ 15 h 15"/>
                  <a:gd name="T32" fmla="*/ 84 w 143"/>
                  <a:gd name="T33" fmla="*/ 0 h 15"/>
                  <a:gd name="T34" fmla="*/ 101 w 143"/>
                  <a:gd name="T35" fmla="*/ 0 h 15"/>
                  <a:gd name="T36" fmla="*/ 101 w 143"/>
                  <a:gd name="T37" fmla="*/ 15 h 15"/>
                  <a:gd name="T38" fmla="*/ 126 w 143"/>
                  <a:gd name="T39" fmla="*/ 15 h 15"/>
                  <a:gd name="T40" fmla="*/ 126 w 143"/>
                  <a:gd name="T41" fmla="*/ 0 h 15"/>
                  <a:gd name="T42" fmla="*/ 143 w 143"/>
                  <a:gd name="T43" fmla="*/ 0 h 15"/>
                  <a:gd name="T44" fmla="*/ 143 w 143"/>
                  <a:gd name="T45" fmla="*/ 15 h 15"/>
                  <a:gd name="T46" fmla="*/ 143 w 143"/>
                  <a:gd name="T4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3" h="15">
                    <a:moveTo>
                      <a:pt x="143" y="0"/>
                    </a:moveTo>
                    <a:lnTo>
                      <a:pt x="143" y="0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84" y="0"/>
                    </a:lnTo>
                    <a:lnTo>
                      <a:pt x="59" y="0"/>
                    </a:lnTo>
                    <a:lnTo>
                      <a:pt x="43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5"/>
                    </a:lnTo>
                    <a:lnTo>
                      <a:pt x="43" y="15"/>
                    </a:lnTo>
                    <a:lnTo>
                      <a:pt x="43" y="0"/>
                    </a:lnTo>
                    <a:lnTo>
                      <a:pt x="59" y="0"/>
                    </a:lnTo>
                    <a:lnTo>
                      <a:pt x="59" y="15"/>
                    </a:lnTo>
                    <a:lnTo>
                      <a:pt x="84" y="15"/>
                    </a:lnTo>
                    <a:lnTo>
                      <a:pt x="84" y="0"/>
                    </a:lnTo>
                    <a:lnTo>
                      <a:pt x="101" y="0"/>
                    </a:lnTo>
                    <a:lnTo>
                      <a:pt x="101" y="15"/>
                    </a:lnTo>
                    <a:lnTo>
                      <a:pt x="126" y="15"/>
                    </a:lnTo>
                    <a:lnTo>
                      <a:pt x="126" y="0"/>
                    </a:lnTo>
                    <a:lnTo>
                      <a:pt x="143" y="0"/>
                    </a:lnTo>
                    <a:lnTo>
                      <a:pt x="143" y="1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398AC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3" name="Freeform 346"/>
              <p:cNvSpPr>
                <a:spLocks/>
              </p:cNvSpPr>
              <p:nvPr/>
            </p:nvSpPr>
            <p:spPr bwMode="gray">
              <a:xfrm>
                <a:off x="6588895" y="6572416"/>
                <a:ext cx="433577" cy="45479"/>
              </a:xfrm>
              <a:custGeom>
                <a:avLst/>
                <a:gdLst>
                  <a:gd name="T0" fmla="*/ 143 w 143"/>
                  <a:gd name="T1" fmla="*/ 0 h 15"/>
                  <a:gd name="T2" fmla="*/ 143 w 143"/>
                  <a:gd name="T3" fmla="*/ 0 h 15"/>
                  <a:gd name="T4" fmla="*/ 126 w 143"/>
                  <a:gd name="T5" fmla="*/ 0 h 15"/>
                  <a:gd name="T6" fmla="*/ 101 w 143"/>
                  <a:gd name="T7" fmla="*/ 0 h 15"/>
                  <a:gd name="T8" fmla="*/ 84 w 143"/>
                  <a:gd name="T9" fmla="*/ 0 h 15"/>
                  <a:gd name="T10" fmla="*/ 59 w 143"/>
                  <a:gd name="T11" fmla="*/ 0 h 15"/>
                  <a:gd name="T12" fmla="*/ 43 w 143"/>
                  <a:gd name="T13" fmla="*/ 0 h 15"/>
                  <a:gd name="T14" fmla="*/ 18 w 143"/>
                  <a:gd name="T15" fmla="*/ 0 h 15"/>
                  <a:gd name="T16" fmla="*/ 0 w 143"/>
                  <a:gd name="T17" fmla="*/ 0 h 15"/>
                  <a:gd name="T18" fmla="*/ 18 w 143"/>
                  <a:gd name="T19" fmla="*/ 0 h 15"/>
                  <a:gd name="T20" fmla="*/ 18 w 143"/>
                  <a:gd name="T21" fmla="*/ 15 h 15"/>
                  <a:gd name="T22" fmla="*/ 43 w 143"/>
                  <a:gd name="T23" fmla="*/ 15 h 15"/>
                  <a:gd name="T24" fmla="*/ 43 w 143"/>
                  <a:gd name="T25" fmla="*/ 0 h 15"/>
                  <a:gd name="T26" fmla="*/ 59 w 143"/>
                  <a:gd name="T27" fmla="*/ 0 h 15"/>
                  <a:gd name="T28" fmla="*/ 59 w 143"/>
                  <a:gd name="T29" fmla="*/ 15 h 15"/>
                  <a:gd name="T30" fmla="*/ 84 w 143"/>
                  <a:gd name="T31" fmla="*/ 15 h 15"/>
                  <a:gd name="T32" fmla="*/ 84 w 143"/>
                  <a:gd name="T33" fmla="*/ 0 h 15"/>
                  <a:gd name="T34" fmla="*/ 101 w 143"/>
                  <a:gd name="T35" fmla="*/ 0 h 15"/>
                  <a:gd name="T36" fmla="*/ 101 w 143"/>
                  <a:gd name="T37" fmla="*/ 15 h 15"/>
                  <a:gd name="T38" fmla="*/ 126 w 143"/>
                  <a:gd name="T39" fmla="*/ 15 h 15"/>
                  <a:gd name="T40" fmla="*/ 126 w 143"/>
                  <a:gd name="T41" fmla="*/ 0 h 15"/>
                  <a:gd name="T42" fmla="*/ 143 w 143"/>
                  <a:gd name="T43" fmla="*/ 0 h 15"/>
                  <a:gd name="T44" fmla="*/ 143 w 143"/>
                  <a:gd name="T45" fmla="*/ 15 h 15"/>
                  <a:gd name="T46" fmla="*/ 143 w 143"/>
                  <a:gd name="T4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3" h="15">
                    <a:moveTo>
                      <a:pt x="143" y="0"/>
                    </a:moveTo>
                    <a:lnTo>
                      <a:pt x="143" y="0"/>
                    </a:lnTo>
                    <a:lnTo>
                      <a:pt x="126" y="0"/>
                    </a:lnTo>
                    <a:lnTo>
                      <a:pt x="101" y="0"/>
                    </a:lnTo>
                    <a:lnTo>
                      <a:pt x="84" y="0"/>
                    </a:lnTo>
                    <a:lnTo>
                      <a:pt x="59" y="0"/>
                    </a:lnTo>
                    <a:lnTo>
                      <a:pt x="43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15"/>
                    </a:lnTo>
                    <a:lnTo>
                      <a:pt x="43" y="15"/>
                    </a:lnTo>
                    <a:lnTo>
                      <a:pt x="43" y="0"/>
                    </a:lnTo>
                    <a:lnTo>
                      <a:pt x="59" y="0"/>
                    </a:lnTo>
                    <a:lnTo>
                      <a:pt x="59" y="15"/>
                    </a:lnTo>
                    <a:lnTo>
                      <a:pt x="84" y="15"/>
                    </a:lnTo>
                    <a:lnTo>
                      <a:pt x="84" y="0"/>
                    </a:lnTo>
                    <a:lnTo>
                      <a:pt x="101" y="0"/>
                    </a:lnTo>
                    <a:lnTo>
                      <a:pt x="101" y="15"/>
                    </a:lnTo>
                    <a:lnTo>
                      <a:pt x="126" y="15"/>
                    </a:lnTo>
                    <a:lnTo>
                      <a:pt x="126" y="0"/>
                    </a:lnTo>
                    <a:lnTo>
                      <a:pt x="143" y="0"/>
                    </a:lnTo>
                    <a:lnTo>
                      <a:pt x="143" y="15"/>
                    </a:lnTo>
                    <a:lnTo>
                      <a:pt x="1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4" name="Rectangle 347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5" name="Rectangle 348"/>
              <p:cNvSpPr>
                <a:spLocks noChangeArrowheads="1"/>
              </p:cNvSpPr>
              <p:nvPr/>
            </p:nvSpPr>
            <p:spPr bwMode="gray">
              <a:xfrm>
                <a:off x="6970927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6" name="Rectangle 349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7" name="Rectangle 350"/>
              <p:cNvSpPr>
                <a:spLocks noChangeArrowheads="1"/>
              </p:cNvSpPr>
              <p:nvPr/>
            </p:nvSpPr>
            <p:spPr bwMode="gray">
              <a:xfrm>
                <a:off x="6843583" y="6572416"/>
                <a:ext cx="51545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8" name="Rectangle 351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39" name="Rectangle 352"/>
              <p:cNvSpPr>
                <a:spLocks noChangeArrowheads="1"/>
              </p:cNvSpPr>
              <p:nvPr/>
            </p:nvSpPr>
            <p:spPr bwMode="gray">
              <a:xfrm>
                <a:off x="6719270" y="6572416"/>
                <a:ext cx="48512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0" name="Rectangle 353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solidFill>
                <a:srgbClr val="0016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141" name="Rectangle 354"/>
              <p:cNvSpPr>
                <a:spLocks noChangeArrowheads="1"/>
              </p:cNvSpPr>
              <p:nvPr/>
            </p:nvSpPr>
            <p:spPr bwMode="gray">
              <a:xfrm>
                <a:off x="6588895" y="6572416"/>
                <a:ext cx="54576" cy="45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</p:grpSp>
      <p:pic>
        <p:nvPicPr>
          <p:cNvPr id="142" name="MS logo gray - 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8919698" y="0"/>
            <a:ext cx="3272302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696216" y="816708"/>
            <a:ext cx="2068865" cy="5584865"/>
            <a:chOff x="7884037" y="649239"/>
            <a:chExt cx="2110350" cy="5696045"/>
          </a:xfrm>
        </p:grpSpPr>
        <p:sp>
          <p:nvSpPr>
            <p:cNvPr id="6" name="Freeform 30"/>
            <p:cNvSpPr>
              <a:spLocks/>
            </p:cNvSpPr>
            <p:nvPr/>
          </p:nvSpPr>
          <p:spPr bwMode="gray">
            <a:xfrm>
              <a:off x="8213481" y="649239"/>
              <a:ext cx="945360" cy="1184089"/>
            </a:xfrm>
            <a:custGeom>
              <a:avLst/>
              <a:gdLst>
                <a:gd name="T0" fmla="*/ 106 w 106"/>
                <a:gd name="T1" fmla="*/ 53 h 134"/>
                <a:gd name="T2" fmla="*/ 53 w 106"/>
                <a:gd name="T3" fmla="*/ 0 h 134"/>
                <a:gd name="T4" fmla="*/ 0 w 106"/>
                <a:gd name="T5" fmla="*/ 53 h 134"/>
                <a:gd name="T6" fmla="*/ 16 w 106"/>
                <a:gd name="T7" fmla="*/ 90 h 134"/>
                <a:gd name="T8" fmla="*/ 16 w 106"/>
                <a:gd name="T9" fmla="*/ 90 h 134"/>
                <a:gd name="T10" fmla="*/ 32 w 106"/>
                <a:gd name="T11" fmla="*/ 124 h 134"/>
                <a:gd name="T12" fmla="*/ 52 w 106"/>
                <a:gd name="T13" fmla="*/ 133 h 134"/>
                <a:gd name="T14" fmla="*/ 52 w 106"/>
                <a:gd name="T15" fmla="*/ 134 h 134"/>
                <a:gd name="T16" fmla="*/ 53 w 106"/>
                <a:gd name="T17" fmla="*/ 133 h 134"/>
                <a:gd name="T18" fmla="*/ 54 w 106"/>
                <a:gd name="T19" fmla="*/ 134 h 134"/>
                <a:gd name="T20" fmla="*/ 54 w 106"/>
                <a:gd name="T21" fmla="*/ 133 h 134"/>
                <a:gd name="T22" fmla="*/ 73 w 106"/>
                <a:gd name="T23" fmla="*/ 124 h 134"/>
                <a:gd name="T24" fmla="*/ 89 w 106"/>
                <a:gd name="T25" fmla="*/ 91 h 134"/>
                <a:gd name="T26" fmla="*/ 106 w 106"/>
                <a:gd name="T27" fmla="*/ 5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34">
                  <a:moveTo>
                    <a:pt x="106" y="53"/>
                  </a:moveTo>
                  <a:cubicBezTo>
                    <a:pt x="106" y="24"/>
                    <a:pt x="82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68"/>
                    <a:pt x="6" y="81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32" y="107"/>
                    <a:pt x="32" y="124"/>
                    <a:pt x="32" y="124"/>
                  </a:cubicBezTo>
                  <a:cubicBezTo>
                    <a:pt x="52" y="133"/>
                    <a:pt x="52" y="133"/>
                    <a:pt x="52" y="133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3" y="124"/>
                    <a:pt x="74" y="107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gray">
            <a:xfrm>
              <a:off x="8499955" y="1747386"/>
              <a:ext cx="362865" cy="210080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" name="Freeform 32"/>
            <p:cNvSpPr>
              <a:spLocks/>
            </p:cNvSpPr>
            <p:nvPr/>
          </p:nvSpPr>
          <p:spPr bwMode="gray">
            <a:xfrm>
              <a:off x="8571572" y="1957466"/>
              <a:ext cx="229178" cy="81168"/>
            </a:xfrm>
            <a:custGeom>
              <a:avLst/>
              <a:gdLst>
                <a:gd name="T0" fmla="*/ 5 w 48"/>
                <a:gd name="T1" fmla="*/ 17 h 17"/>
                <a:gd name="T2" fmla="*/ 41 w 48"/>
                <a:gd name="T3" fmla="*/ 17 h 17"/>
                <a:gd name="T4" fmla="*/ 48 w 48"/>
                <a:gd name="T5" fmla="*/ 0 h 17"/>
                <a:gd name="T6" fmla="*/ 0 w 48"/>
                <a:gd name="T7" fmla="*/ 0 h 17"/>
                <a:gd name="T8" fmla="*/ 5 w 4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7">
                  <a:moveTo>
                    <a:pt x="5" y="17"/>
                  </a:moveTo>
                  <a:lnTo>
                    <a:pt x="41" y="17"/>
                  </a:lnTo>
                  <a:lnTo>
                    <a:pt x="48" y="0"/>
                  </a:lnTo>
                  <a:lnTo>
                    <a:pt x="0" y="0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" name="Line 33"/>
            <p:cNvSpPr>
              <a:spLocks noChangeShapeType="1"/>
            </p:cNvSpPr>
            <p:nvPr/>
          </p:nvSpPr>
          <p:spPr bwMode="gray">
            <a:xfrm>
              <a:off x="8499955" y="1890623"/>
              <a:ext cx="362865" cy="42974"/>
            </a:xfrm>
            <a:prstGeom prst="line">
              <a:avLst/>
            </a:prstGeom>
            <a:noFill/>
            <a:ln w="6350" cap="rnd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gray">
            <a:xfrm>
              <a:off x="8499955" y="1833328"/>
              <a:ext cx="362865" cy="38197"/>
            </a:xfrm>
            <a:prstGeom prst="line">
              <a:avLst/>
            </a:prstGeom>
            <a:noFill/>
            <a:ln w="6350" cap="rnd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gray">
            <a:xfrm>
              <a:off x="8499955" y="1780809"/>
              <a:ext cx="362865" cy="38197"/>
            </a:xfrm>
            <a:prstGeom prst="line">
              <a:avLst/>
            </a:prstGeom>
            <a:noFill/>
            <a:ln w="6350" cap="rnd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gray">
            <a:xfrm>
              <a:off x="7884037" y="6345284"/>
              <a:ext cx="2110350" cy="0"/>
            </a:xfrm>
            <a:prstGeom prst="line">
              <a:avLst/>
            </a:prstGeom>
            <a:noFill/>
            <a:ln w="50800" cap="rnd">
              <a:solidFill>
                <a:srgbClr val="C48C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Freeform 37"/>
            <p:cNvSpPr>
              <a:spLocks/>
            </p:cNvSpPr>
            <p:nvPr/>
          </p:nvSpPr>
          <p:spPr bwMode="gray">
            <a:xfrm>
              <a:off x="8667061" y="2048184"/>
              <a:ext cx="1102924" cy="892844"/>
            </a:xfrm>
            <a:custGeom>
              <a:avLst/>
              <a:gdLst>
                <a:gd name="T0" fmla="*/ 116 w 124"/>
                <a:gd name="T1" fmla="*/ 99 h 101"/>
                <a:gd name="T2" fmla="*/ 102 w 124"/>
                <a:gd name="T3" fmla="*/ 91 h 101"/>
                <a:gd name="T4" fmla="*/ 99 w 124"/>
                <a:gd name="T5" fmla="*/ 73 h 101"/>
                <a:gd name="T6" fmla="*/ 105 w 124"/>
                <a:gd name="T7" fmla="*/ 66 h 101"/>
                <a:gd name="T8" fmla="*/ 110 w 124"/>
                <a:gd name="T9" fmla="*/ 50 h 101"/>
                <a:gd name="T10" fmla="*/ 105 w 124"/>
                <a:gd name="T11" fmla="*/ 43 h 101"/>
                <a:gd name="T12" fmla="*/ 80 w 124"/>
                <a:gd name="T13" fmla="*/ 46 h 101"/>
                <a:gd name="T14" fmla="*/ 53 w 124"/>
                <a:gd name="T15" fmla="*/ 46 h 101"/>
                <a:gd name="T16" fmla="*/ 50 w 124"/>
                <a:gd name="T17" fmla="*/ 35 h 101"/>
                <a:gd name="T18" fmla="*/ 52 w 124"/>
                <a:gd name="T19" fmla="*/ 27 h 101"/>
                <a:gd name="T20" fmla="*/ 53 w 124"/>
                <a:gd name="T21" fmla="*/ 14 h 101"/>
                <a:gd name="T22" fmla="*/ 30 w 124"/>
                <a:gd name="T23" fmla="*/ 14 h 101"/>
                <a:gd name="T24" fmla="*/ 4 w 124"/>
                <a:gd name="T25" fmla="*/ 13 h 101"/>
                <a:gd name="T26" fmla="*/ 0 w 124"/>
                <a:gd name="T27" fmla="*/ 0 h 101"/>
                <a:gd name="T28" fmla="*/ 1 w 124"/>
                <a:gd name="T29" fmla="*/ 0 h 101"/>
                <a:gd name="T30" fmla="*/ 4 w 124"/>
                <a:gd name="T31" fmla="*/ 12 h 101"/>
                <a:gd name="T32" fmla="*/ 30 w 124"/>
                <a:gd name="T33" fmla="*/ 13 h 101"/>
                <a:gd name="T34" fmla="*/ 54 w 124"/>
                <a:gd name="T35" fmla="*/ 14 h 101"/>
                <a:gd name="T36" fmla="*/ 53 w 124"/>
                <a:gd name="T37" fmla="*/ 28 h 101"/>
                <a:gd name="T38" fmla="*/ 51 w 124"/>
                <a:gd name="T39" fmla="*/ 35 h 101"/>
                <a:gd name="T40" fmla="*/ 54 w 124"/>
                <a:gd name="T41" fmla="*/ 45 h 101"/>
                <a:gd name="T42" fmla="*/ 80 w 124"/>
                <a:gd name="T43" fmla="*/ 45 h 101"/>
                <a:gd name="T44" fmla="*/ 105 w 124"/>
                <a:gd name="T45" fmla="*/ 42 h 101"/>
                <a:gd name="T46" fmla="*/ 111 w 124"/>
                <a:gd name="T47" fmla="*/ 50 h 101"/>
                <a:gd name="T48" fmla="*/ 105 w 124"/>
                <a:gd name="T49" fmla="*/ 67 h 101"/>
                <a:gd name="T50" fmla="*/ 100 w 124"/>
                <a:gd name="T51" fmla="*/ 73 h 101"/>
                <a:gd name="T52" fmla="*/ 102 w 124"/>
                <a:gd name="T53" fmla="*/ 91 h 101"/>
                <a:gd name="T54" fmla="*/ 123 w 124"/>
                <a:gd name="T55" fmla="*/ 96 h 101"/>
                <a:gd name="T56" fmla="*/ 124 w 124"/>
                <a:gd name="T57" fmla="*/ 97 h 101"/>
                <a:gd name="T58" fmla="*/ 116 w 124"/>
                <a:gd name="T59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01">
                  <a:moveTo>
                    <a:pt x="116" y="99"/>
                  </a:moveTo>
                  <a:cubicBezTo>
                    <a:pt x="111" y="99"/>
                    <a:pt x="105" y="96"/>
                    <a:pt x="102" y="91"/>
                  </a:cubicBezTo>
                  <a:cubicBezTo>
                    <a:pt x="97" y="86"/>
                    <a:pt x="97" y="79"/>
                    <a:pt x="99" y="73"/>
                  </a:cubicBezTo>
                  <a:cubicBezTo>
                    <a:pt x="101" y="70"/>
                    <a:pt x="103" y="68"/>
                    <a:pt x="105" y="66"/>
                  </a:cubicBezTo>
                  <a:cubicBezTo>
                    <a:pt x="108" y="61"/>
                    <a:pt x="112" y="57"/>
                    <a:pt x="110" y="50"/>
                  </a:cubicBezTo>
                  <a:cubicBezTo>
                    <a:pt x="109" y="47"/>
                    <a:pt x="108" y="44"/>
                    <a:pt x="105" y="43"/>
                  </a:cubicBezTo>
                  <a:cubicBezTo>
                    <a:pt x="98" y="38"/>
                    <a:pt x="85" y="44"/>
                    <a:pt x="80" y="46"/>
                  </a:cubicBezTo>
                  <a:cubicBezTo>
                    <a:pt x="73" y="49"/>
                    <a:pt x="60" y="52"/>
                    <a:pt x="53" y="46"/>
                  </a:cubicBezTo>
                  <a:cubicBezTo>
                    <a:pt x="51" y="43"/>
                    <a:pt x="50" y="40"/>
                    <a:pt x="50" y="35"/>
                  </a:cubicBezTo>
                  <a:cubicBezTo>
                    <a:pt x="50" y="32"/>
                    <a:pt x="51" y="30"/>
                    <a:pt x="52" y="27"/>
                  </a:cubicBezTo>
                  <a:cubicBezTo>
                    <a:pt x="54" y="23"/>
                    <a:pt x="56" y="20"/>
                    <a:pt x="53" y="14"/>
                  </a:cubicBezTo>
                  <a:cubicBezTo>
                    <a:pt x="50" y="9"/>
                    <a:pt x="40" y="11"/>
                    <a:pt x="30" y="14"/>
                  </a:cubicBezTo>
                  <a:cubicBezTo>
                    <a:pt x="20" y="17"/>
                    <a:pt x="9" y="19"/>
                    <a:pt x="4" y="13"/>
                  </a:cubicBezTo>
                  <a:cubicBezTo>
                    <a:pt x="1" y="10"/>
                    <a:pt x="0" y="6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2" y="10"/>
                    <a:pt x="4" y="12"/>
                  </a:cubicBezTo>
                  <a:cubicBezTo>
                    <a:pt x="9" y="18"/>
                    <a:pt x="20" y="15"/>
                    <a:pt x="30" y="13"/>
                  </a:cubicBezTo>
                  <a:cubicBezTo>
                    <a:pt x="40" y="10"/>
                    <a:pt x="50" y="8"/>
                    <a:pt x="54" y="14"/>
                  </a:cubicBezTo>
                  <a:cubicBezTo>
                    <a:pt x="57" y="20"/>
                    <a:pt x="55" y="24"/>
                    <a:pt x="53" y="28"/>
                  </a:cubicBezTo>
                  <a:cubicBezTo>
                    <a:pt x="52" y="30"/>
                    <a:pt x="51" y="33"/>
                    <a:pt x="51" y="35"/>
                  </a:cubicBezTo>
                  <a:cubicBezTo>
                    <a:pt x="51" y="40"/>
                    <a:pt x="52" y="43"/>
                    <a:pt x="54" y="45"/>
                  </a:cubicBezTo>
                  <a:cubicBezTo>
                    <a:pt x="60" y="51"/>
                    <a:pt x="73" y="48"/>
                    <a:pt x="80" y="45"/>
                  </a:cubicBezTo>
                  <a:cubicBezTo>
                    <a:pt x="85" y="43"/>
                    <a:pt x="98" y="37"/>
                    <a:pt x="105" y="42"/>
                  </a:cubicBezTo>
                  <a:cubicBezTo>
                    <a:pt x="108" y="43"/>
                    <a:pt x="110" y="46"/>
                    <a:pt x="111" y="50"/>
                  </a:cubicBezTo>
                  <a:cubicBezTo>
                    <a:pt x="113" y="58"/>
                    <a:pt x="109" y="62"/>
                    <a:pt x="105" y="67"/>
                  </a:cubicBezTo>
                  <a:cubicBezTo>
                    <a:pt x="103" y="69"/>
                    <a:pt x="101" y="71"/>
                    <a:pt x="100" y="73"/>
                  </a:cubicBezTo>
                  <a:cubicBezTo>
                    <a:pt x="97" y="79"/>
                    <a:pt x="98" y="85"/>
                    <a:pt x="102" y="91"/>
                  </a:cubicBezTo>
                  <a:cubicBezTo>
                    <a:pt x="107" y="97"/>
                    <a:pt x="117" y="101"/>
                    <a:pt x="123" y="96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1" y="99"/>
                    <a:pt x="119" y="99"/>
                    <a:pt x="116" y="99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Freeform 86"/>
            <p:cNvSpPr>
              <a:spLocks/>
            </p:cNvSpPr>
            <p:nvPr/>
          </p:nvSpPr>
          <p:spPr bwMode="gray">
            <a:xfrm>
              <a:off x="8633641" y="5275786"/>
              <a:ext cx="267375" cy="262601"/>
            </a:xfrm>
            <a:custGeom>
              <a:avLst/>
              <a:gdLst>
                <a:gd name="T0" fmla="*/ 29 w 30"/>
                <a:gd name="T1" fmla="*/ 14 h 30"/>
                <a:gd name="T2" fmla="*/ 16 w 30"/>
                <a:gd name="T3" fmla="*/ 29 h 30"/>
                <a:gd name="T4" fmla="*/ 0 w 30"/>
                <a:gd name="T5" fmla="*/ 16 h 30"/>
                <a:gd name="T6" fmla="*/ 14 w 30"/>
                <a:gd name="T7" fmla="*/ 0 h 30"/>
                <a:gd name="T8" fmla="*/ 29 w 30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4"/>
                  </a:moveTo>
                  <a:cubicBezTo>
                    <a:pt x="30" y="22"/>
                    <a:pt x="24" y="29"/>
                    <a:pt x="16" y="29"/>
                  </a:cubicBezTo>
                  <a:cubicBezTo>
                    <a:pt x="8" y="30"/>
                    <a:pt x="1" y="24"/>
                    <a:pt x="0" y="16"/>
                  </a:cubicBez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gray">
            <a:xfrm>
              <a:off x="8562021" y="4583474"/>
              <a:ext cx="319897" cy="319897"/>
            </a:xfrm>
            <a:custGeom>
              <a:avLst/>
              <a:gdLst>
                <a:gd name="T0" fmla="*/ 36 w 36"/>
                <a:gd name="T1" fmla="*/ 17 h 36"/>
                <a:gd name="T2" fmla="*/ 19 w 36"/>
                <a:gd name="T3" fmla="*/ 36 h 36"/>
                <a:gd name="T4" fmla="*/ 1 w 36"/>
                <a:gd name="T5" fmla="*/ 19 h 36"/>
                <a:gd name="T6" fmla="*/ 17 w 36"/>
                <a:gd name="T7" fmla="*/ 1 h 36"/>
                <a:gd name="T8" fmla="*/ 36 w 36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17"/>
                  </a:moveTo>
                  <a:cubicBezTo>
                    <a:pt x="36" y="27"/>
                    <a:pt x="29" y="35"/>
                    <a:pt x="19" y="36"/>
                  </a:cubicBezTo>
                  <a:cubicBezTo>
                    <a:pt x="10" y="36"/>
                    <a:pt x="1" y="29"/>
                    <a:pt x="1" y="19"/>
                  </a:cubicBezTo>
                  <a:cubicBezTo>
                    <a:pt x="0" y="10"/>
                    <a:pt x="7" y="1"/>
                    <a:pt x="17" y="1"/>
                  </a:cubicBezTo>
                  <a:cubicBezTo>
                    <a:pt x="27" y="0"/>
                    <a:pt x="35" y="7"/>
                    <a:pt x="36" y="17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88"/>
            <p:cNvSpPr>
              <a:spLocks/>
            </p:cNvSpPr>
            <p:nvPr/>
          </p:nvSpPr>
          <p:spPr bwMode="gray">
            <a:xfrm>
              <a:off x="8571572" y="4736259"/>
              <a:ext cx="319897" cy="677987"/>
            </a:xfrm>
            <a:custGeom>
              <a:avLst/>
              <a:gdLst>
                <a:gd name="T0" fmla="*/ 67 w 67"/>
                <a:gd name="T1" fmla="*/ 139 h 142"/>
                <a:gd name="T2" fmla="*/ 13 w 67"/>
                <a:gd name="T3" fmla="*/ 142 h 142"/>
                <a:gd name="T4" fmla="*/ 0 w 67"/>
                <a:gd name="T5" fmla="*/ 4 h 142"/>
                <a:gd name="T6" fmla="*/ 65 w 67"/>
                <a:gd name="T7" fmla="*/ 0 h 142"/>
                <a:gd name="T8" fmla="*/ 67 w 67"/>
                <a:gd name="T9" fmla="*/ 1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2">
                  <a:moveTo>
                    <a:pt x="67" y="139"/>
                  </a:moveTo>
                  <a:lnTo>
                    <a:pt x="13" y="142"/>
                  </a:lnTo>
                  <a:lnTo>
                    <a:pt x="0" y="4"/>
                  </a:lnTo>
                  <a:lnTo>
                    <a:pt x="65" y="0"/>
                  </a:lnTo>
                  <a:lnTo>
                    <a:pt x="67" y="139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Freeform 89"/>
            <p:cNvSpPr>
              <a:spLocks/>
            </p:cNvSpPr>
            <p:nvPr/>
          </p:nvSpPr>
          <p:spPr bwMode="gray">
            <a:xfrm>
              <a:off x="8633641" y="5275786"/>
              <a:ext cx="267375" cy="262601"/>
            </a:xfrm>
            <a:custGeom>
              <a:avLst/>
              <a:gdLst>
                <a:gd name="T0" fmla="*/ 0 w 30"/>
                <a:gd name="T1" fmla="*/ 16 h 30"/>
                <a:gd name="T2" fmla="*/ 14 w 30"/>
                <a:gd name="T3" fmla="*/ 0 h 30"/>
                <a:gd name="T4" fmla="*/ 29 w 30"/>
                <a:gd name="T5" fmla="*/ 14 h 30"/>
                <a:gd name="T6" fmla="*/ 16 w 30"/>
                <a:gd name="T7" fmla="*/ 29 h 30"/>
                <a:gd name="T8" fmla="*/ 0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6"/>
                  </a:move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30" y="22"/>
                    <a:pt x="24" y="29"/>
                    <a:pt x="16" y="29"/>
                  </a:cubicBezTo>
                  <a:cubicBezTo>
                    <a:pt x="8" y="30"/>
                    <a:pt x="1" y="24"/>
                    <a:pt x="0" y="16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Freeform 90"/>
            <p:cNvSpPr>
              <a:spLocks/>
            </p:cNvSpPr>
            <p:nvPr/>
          </p:nvSpPr>
          <p:spPr bwMode="gray">
            <a:xfrm>
              <a:off x="8972634" y="5275786"/>
              <a:ext cx="262601" cy="262601"/>
            </a:xfrm>
            <a:custGeom>
              <a:avLst/>
              <a:gdLst>
                <a:gd name="T0" fmla="*/ 29 w 30"/>
                <a:gd name="T1" fmla="*/ 14 h 30"/>
                <a:gd name="T2" fmla="*/ 16 w 30"/>
                <a:gd name="T3" fmla="*/ 29 h 30"/>
                <a:gd name="T4" fmla="*/ 0 w 30"/>
                <a:gd name="T5" fmla="*/ 16 h 30"/>
                <a:gd name="T6" fmla="*/ 14 w 30"/>
                <a:gd name="T7" fmla="*/ 0 h 30"/>
                <a:gd name="T8" fmla="*/ 29 w 30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9" y="14"/>
                  </a:moveTo>
                  <a:cubicBezTo>
                    <a:pt x="30" y="22"/>
                    <a:pt x="24" y="29"/>
                    <a:pt x="16" y="29"/>
                  </a:cubicBezTo>
                  <a:cubicBezTo>
                    <a:pt x="7" y="30"/>
                    <a:pt x="1" y="24"/>
                    <a:pt x="0" y="16"/>
                  </a:cubicBez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Freeform 91"/>
            <p:cNvSpPr>
              <a:spLocks/>
            </p:cNvSpPr>
            <p:nvPr/>
          </p:nvSpPr>
          <p:spPr bwMode="gray">
            <a:xfrm>
              <a:off x="8901017" y="4583474"/>
              <a:ext cx="319897" cy="319897"/>
            </a:xfrm>
            <a:custGeom>
              <a:avLst/>
              <a:gdLst>
                <a:gd name="T0" fmla="*/ 36 w 36"/>
                <a:gd name="T1" fmla="*/ 17 h 36"/>
                <a:gd name="T2" fmla="*/ 19 w 36"/>
                <a:gd name="T3" fmla="*/ 36 h 36"/>
                <a:gd name="T4" fmla="*/ 1 w 36"/>
                <a:gd name="T5" fmla="*/ 19 h 36"/>
                <a:gd name="T6" fmla="*/ 17 w 36"/>
                <a:gd name="T7" fmla="*/ 1 h 36"/>
                <a:gd name="T8" fmla="*/ 36 w 36"/>
                <a:gd name="T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17"/>
                  </a:moveTo>
                  <a:cubicBezTo>
                    <a:pt x="36" y="27"/>
                    <a:pt x="29" y="35"/>
                    <a:pt x="19" y="36"/>
                  </a:cubicBezTo>
                  <a:cubicBezTo>
                    <a:pt x="9" y="36"/>
                    <a:pt x="1" y="29"/>
                    <a:pt x="1" y="19"/>
                  </a:cubicBezTo>
                  <a:cubicBezTo>
                    <a:pt x="0" y="10"/>
                    <a:pt x="7" y="1"/>
                    <a:pt x="17" y="1"/>
                  </a:cubicBezTo>
                  <a:cubicBezTo>
                    <a:pt x="27" y="0"/>
                    <a:pt x="35" y="7"/>
                    <a:pt x="36" y="17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Freeform 92"/>
            <p:cNvSpPr>
              <a:spLocks/>
            </p:cNvSpPr>
            <p:nvPr/>
          </p:nvSpPr>
          <p:spPr bwMode="gray">
            <a:xfrm>
              <a:off x="8905790" y="4736259"/>
              <a:ext cx="319897" cy="677987"/>
            </a:xfrm>
            <a:custGeom>
              <a:avLst/>
              <a:gdLst>
                <a:gd name="T0" fmla="*/ 67 w 67"/>
                <a:gd name="T1" fmla="*/ 139 h 142"/>
                <a:gd name="T2" fmla="*/ 14 w 67"/>
                <a:gd name="T3" fmla="*/ 142 h 142"/>
                <a:gd name="T4" fmla="*/ 0 w 67"/>
                <a:gd name="T5" fmla="*/ 4 h 142"/>
                <a:gd name="T6" fmla="*/ 66 w 67"/>
                <a:gd name="T7" fmla="*/ 0 h 142"/>
                <a:gd name="T8" fmla="*/ 67 w 67"/>
                <a:gd name="T9" fmla="*/ 13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42">
                  <a:moveTo>
                    <a:pt x="67" y="139"/>
                  </a:moveTo>
                  <a:lnTo>
                    <a:pt x="14" y="142"/>
                  </a:lnTo>
                  <a:lnTo>
                    <a:pt x="0" y="4"/>
                  </a:lnTo>
                  <a:lnTo>
                    <a:pt x="66" y="0"/>
                  </a:lnTo>
                  <a:lnTo>
                    <a:pt x="67" y="139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Freeform 93"/>
            <p:cNvSpPr>
              <a:spLocks/>
            </p:cNvSpPr>
            <p:nvPr/>
          </p:nvSpPr>
          <p:spPr bwMode="gray">
            <a:xfrm>
              <a:off x="8972634" y="5275786"/>
              <a:ext cx="262601" cy="262601"/>
            </a:xfrm>
            <a:custGeom>
              <a:avLst/>
              <a:gdLst>
                <a:gd name="T0" fmla="*/ 0 w 30"/>
                <a:gd name="T1" fmla="*/ 16 h 30"/>
                <a:gd name="T2" fmla="*/ 14 w 30"/>
                <a:gd name="T3" fmla="*/ 0 h 30"/>
                <a:gd name="T4" fmla="*/ 29 w 30"/>
                <a:gd name="T5" fmla="*/ 14 h 30"/>
                <a:gd name="T6" fmla="*/ 16 w 30"/>
                <a:gd name="T7" fmla="*/ 29 h 30"/>
                <a:gd name="T8" fmla="*/ 0 w 30"/>
                <a:gd name="T9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6"/>
                  </a:moveTo>
                  <a:cubicBezTo>
                    <a:pt x="0" y="8"/>
                    <a:pt x="6" y="1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30" y="22"/>
                    <a:pt x="24" y="29"/>
                    <a:pt x="16" y="29"/>
                  </a:cubicBezTo>
                  <a:cubicBezTo>
                    <a:pt x="7" y="30"/>
                    <a:pt x="1" y="24"/>
                    <a:pt x="0" y="16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Freeform 94"/>
            <p:cNvSpPr>
              <a:spLocks/>
            </p:cNvSpPr>
            <p:nvPr/>
          </p:nvSpPr>
          <p:spPr bwMode="gray">
            <a:xfrm>
              <a:off x="8604995" y="4612120"/>
              <a:ext cx="568173" cy="458357"/>
            </a:xfrm>
            <a:custGeom>
              <a:avLst/>
              <a:gdLst>
                <a:gd name="T0" fmla="*/ 4 w 64"/>
                <a:gd name="T1" fmla="*/ 52 h 52"/>
                <a:gd name="T2" fmla="*/ 32 w 64"/>
                <a:gd name="T3" fmla="*/ 44 h 52"/>
                <a:gd name="T4" fmla="*/ 61 w 64"/>
                <a:gd name="T5" fmla="*/ 52 h 52"/>
                <a:gd name="T6" fmla="*/ 64 w 64"/>
                <a:gd name="T7" fmla="*/ 0 h 52"/>
                <a:gd name="T8" fmla="*/ 0 w 64"/>
                <a:gd name="T9" fmla="*/ 0 h 52"/>
                <a:gd name="T10" fmla="*/ 4 w 64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4" y="52"/>
                  </a:moveTo>
                  <a:cubicBezTo>
                    <a:pt x="4" y="49"/>
                    <a:pt x="16" y="44"/>
                    <a:pt x="32" y="44"/>
                  </a:cubicBezTo>
                  <a:cubicBezTo>
                    <a:pt x="48" y="44"/>
                    <a:pt x="61" y="49"/>
                    <a:pt x="61" y="5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52"/>
                    <a:pt x="4" y="52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Freeform 95"/>
            <p:cNvSpPr>
              <a:spLocks/>
            </p:cNvSpPr>
            <p:nvPr/>
          </p:nvSpPr>
          <p:spPr bwMode="gray">
            <a:xfrm>
              <a:off x="8552474" y="3681082"/>
              <a:ext cx="338995" cy="1193639"/>
            </a:xfrm>
            <a:custGeom>
              <a:avLst/>
              <a:gdLst>
                <a:gd name="T0" fmla="*/ 69 w 71"/>
                <a:gd name="T1" fmla="*/ 250 h 250"/>
                <a:gd name="T2" fmla="*/ 2 w 71"/>
                <a:gd name="T3" fmla="*/ 250 h 250"/>
                <a:gd name="T4" fmla="*/ 0 w 71"/>
                <a:gd name="T5" fmla="*/ 41 h 250"/>
                <a:gd name="T6" fmla="*/ 15 w 71"/>
                <a:gd name="T7" fmla="*/ 0 h 250"/>
                <a:gd name="T8" fmla="*/ 71 w 71"/>
                <a:gd name="T9" fmla="*/ 0 h 250"/>
                <a:gd name="T10" fmla="*/ 71 w 71"/>
                <a:gd name="T11" fmla="*/ 215 h 250"/>
                <a:gd name="T12" fmla="*/ 69 w 71"/>
                <a:gd name="T1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50">
                  <a:moveTo>
                    <a:pt x="69" y="250"/>
                  </a:moveTo>
                  <a:lnTo>
                    <a:pt x="2" y="250"/>
                  </a:lnTo>
                  <a:lnTo>
                    <a:pt x="0" y="41"/>
                  </a:lnTo>
                  <a:lnTo>
                    <a:pt x="15" y="0"/>
                  </a:lnTo>
                  <a:lnTo>
                    <a:pt x="71" y="0"/>
                  </a:lnTo>
                  <a:lnTo>
                    <a:pt x="71" y="215"/>
                  </a:lnTo>
                  <a:lnTo>
                    <a:pt x="69" y="25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Freeform 96"/>
            <p:cNvSpPr>
              <a:spLocks/>
            </p:cNvSpPr>
            <p:nvPr/>
          </p:nvSpPr>
          <p:spPr bwMode="gray">
            <a:xfrm>
              <a:off x="8304197" y="3762250"/>
              <a:ext cx="463133" cy="539527"/>
            </a:xfrm>
            <a:custGeom>
              <a:avLst/>
              <a:gdLst>
                <a:gd name="T0" fmla="*/ 0 w 97"/>
                <a:gd name="T1" fmla="*/ 91 h 113"/>
                <a:gd name="T2" fmla="*/ 41 w 97"/>
                <a:gd name="T3" fmla="*/ 113 h 113"/>
                <a:gd name="T4" fmla="*/ 97 w 97"/>
                <a:gd name="T5" fmla="*/ 32 h 113"/>
                <a:gd name="T6" fmla="*/ 41 w 97"/>
                <a:gd name="T7" fmla="*/ 0 h 113"/>
                <a:gd name="T8" fmla="*/ 0 w 97"/>
                <a:gd name="T9" fmla="*/ 9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3">
                  <a:moveTo>
                    <a:pt x="0" y="91"/>
                  </a:moveTo>
                  <a:lnTo>
                    <a:pt x="41" y="113"/>
                  </a:lnTo>
                  <a:lnTo>
                    <a:pt x="97" y="32"/>
                  </a:lnTo>
                  <a:lnTo>
                    <a:pt x="41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97"/>
            <p:cNvSpPr>
              <a:spLocks/>
            </p:cNvSpPr>
            <p:nvPr/>
          </p:nvSpPr>
          <p:spPr bwMode="gray">
            <a:xfrm>
              <a:off x="8456982" y="3657210"/>
              <a:ext cx="353317" cy="353317"/>
            </a:xfrm>
            <a:custGeom>
              <a:avLst/>
              <a:gdLst>
                <a:gd name="T0" fmla="*/ 5 w 40"/>
                <a:gd name="T1" fmla="*/ 12 h 40"/>
                <a:gd name="T2" fmla="*/ 28 w 40"/>
                <a:gd name="T3" fmla="*/ 5 h 40"/>
                <a:gd name="T4" fmla="*/ 35 w 40"/>
                <a:gd name="T5" fmla="*/ 28 h 40"/>
                <a:gd name="T6" fmla="*/ 12 w 40"/>
                <a:gd name="T7" fmla="*/ 35 h 40"/>
                <a:gd name="T8" fmla="*/ 5 w 40"/>
                <a:gd name="T9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5" y="12"/>
                  </a:moveTo>
                  <a:cubicBezTo>
                    <a:pt x="10" y="3"/>
                    <a:pt x="20" y="0"/>
                    <a:pt x="28" y="5"/>
                  </a:cubicBezTo>
                  <a:cubicBezTo>
                    <a:pt x="37" y="10"/>
                    <a:pt x="40" y="20"/>
                    <a:pt x="35" y="28"/>
                  </a:cubicBezTo>
                  <a:cubicBezTo>
                    <a:pt x="31" y="37"/>
                    <a:pt x="20" y="40"/>
                    <a:pt x="12" y="35"/>
                  </a:cubicBezTo>
                  <a:cubicBezTo>
                    <a:pt x="3" y="30"/>
                    <a:pt x="0" y="20"/>
                    <a:pt x="5" y="1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98"/>
            <p:cNvSpPr>
              <a:spLocks/>
            </p:cNvSpPr>
            <p:nvPr/>
          </p:nvSpPr>
          <p:spPr bwMode="gray">
            <a:xfrm>
              <a:off x="8633641" y="6034938"/>
              <a:ext cx="167112" cy="186210"/>
            </a:xfrm>
            <a:custGeom>
              <a:avLst/>
              <a:gdLst>
                <a:gd name="T0" fmla="*/ 0 w 35"/>
                <a:gd name="T1" fmla="*/ 39 h 39"/>
                <a:gd name="T2" fmla="*/ 33 w 35"/>
                <a:gd name="T3" fmla="*/ 39 h 39"/>
                <a:gd name="T4" fmla="*/ 35 w 35"/>
                <a:gd name="T5" fmla="*/ 2 h 39"/>
                <a:gd name="T6" fmla="*/ 4 w 35"/>
                <a:gd name="T7" fmla="*/ 0 h 39"/>
                <a:gd name="T8" fmla="*/ 0 w 35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9">
                  <a:moveTo>
                    <a:pt x="0" y="39"/>
                  </a:moveTo>
                  <a:lnTo>
                    <a:pt x="33" y="39"/>
                  </a:lnTo>
                  <a:lnTo>
                    <a:pt x="35" y="2"/>
                  </a:lnTo>
                  <a:lnTo>
                    <a:pt x="4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99"/>
            <p:cNvSpPr>
              <a:spLocks/>
            </p:cNvSpPr>
            <p:nvPr/>
          </p:nvSpPr>
          <p:spPr bwMode="gray">
            <a:xfrm>
              <a:off x="8604995" y="6149526"/>
              <a:ext cx="482232" cy="186210"/>
            </a:xfrm>
            <a:custGeom>
              <a:avLst/>
              <a:gdLst>
                <a:gd name="T0" fmla="*/ 1 w 54"/>
                <a:gd name="T1" fmla="*/ 20 h 21"/>
                <a:gd name="T2" fmla="*/ 17 w 54"/>
                <a:gd name="T3" fmla="*/ 20 h 21"/>
                <a:gd name="T4" fmla="*/ 17 w 54"/>
                <a:gd name="T5" fmla="*/ 18 h 21"/>
                <a:gd name="T6" fmla="*/ 39 w 54"/>
                <a:gd name="T7" fmla="*/ 21 h 21"/>
                <a:gd name="T8" fmla="*/ 53 w 54"/>
                <a:gd name="T9" fmla="*/ 20 h 21"/>
                <a:gd name="T10" fmla="*/ 54 w 54"/>
                <a:gd name="T11" fmla="*/ 18 h 21"/>
                <a:gd name="T12" fmla="*/ 22 w 54"/>
                <a:gd name="T13" fmla="*/ 0 h 21"/>
                <a:gd name="T14" fmla="*/ 21 w 54"/>
                <a:gd name="T15" fmla="*/ 0 h 21"/>
                <a:gd name="T16" fmla="*/ 13 w 54"/>
                <a:gd name="T17" fmla="*/ 5 h 21"/>
                <a:gd name="T18" fmla="*/ 3 w 54"/>
                <a:gd name="T19" fmla="*/ 0 h 21"/>
                <a:gd name="T20" fmla="*/ 1 w 54"/>
                <a:gd name="T2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1">
                  <a:moveTo>
                    <a:pt x="1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9"/>
                    <a:pt x="34" y="21"/>
                    <a:pt x="39" y="21"/>
                  </a:cubicBezTo>
                  <a:cubicBezTo>
                    <a:pt x="43" y="21"/>
                    <a:pt x="49" y="21"/>
                    <a:pt x="53" y="20"/>
                  </a:cubicBezTo>
                  <a:cubicBezTo>
                    <a:pt x="53" y="20"/>
                    <a:pt x="54" y="19"/>
                    <a:pt x="54" y="18"/>
                  </a:cubicBezTo>
                  <a:cubicBezTo>
                    <a:pt x="53" y="12"/>
                    <a:pt x="28" y="8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2"/>
                    <a:pt x="17" y="6"/>
                    <a:pt x="13" y="5"/>
                  </a:cubicBezTo>
                  <a:cubicBezTo>
                    <a:pt x="9" y="5"/>
                    <a:pt x="5" y="2"/>
                    <a:pt x="3" y="0"/>
                  </a:cubicBezTo>
                  <a:cubicBezTo>
                    <a:pt x="1" y="2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100"/>
            <p:cNvSpPr>
              <a:spLocks/>
            </p:cNvSpPr>
            <p:nvPr/>
          </p:nvSpPr>
          <p:spPr bwMode="gray">
            <a:xfrm>
              <a:off x="8633641" y="5275786"/>
              <a:ext cx="267375" cy="262601"/>
            </a:xfrm>
            <a:custGeom>
              <a:avLst/>
              <a:gdLst>
                <a:gd name="T0" fmla="*/ 0 w 30"/>
                <a:gd name="T1" fmla="*/ 14 h 30"/>
                <a:gd name="T2" fmla="*/ 15 w 30"/>
                <a:gd name="T3" fmla="*/ 0 h 30"/>
                <a:gd name="T4" fmla="*/ 29 w 30"/>
                <a:gd name="T5" fmla="*/ 15 h 30"/>
                <a:gd name="T6" fmla="*/ 14 w 30"/>
                <a:gd name="T7" fmla="*/ 29 h 30"/>
                <a:gd name="T8" fmla="*/ 0 w 30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1"/>
                    <a:pt x="30" y="7"/>
                    <a:pt x="29" y="15"/>
                  </a:cubicBezTo>
                  <a:cubicBezTo>
                    <a:pt x="29" y="23"/>
                    <a:pt x="22" y="30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101"/>
            <p:cNvSpPr>
              <a:spLocks/>
            </p:cNvSpPr>
            <p:nvPr/>
          </p:nvSpPr>
          <p:spPr bwMode="gray">
            <a:xfrm>
              <a:off x="8614543" y="5399924"/>
              <a:ext cx="276923" cy="792575"/>
            </a:xfrm>
            <a:custGeom>
              <a:avLst/>
              <a:gdLst>
                <a:gd name="T0" fmla="*/ 4 w 58"/>
                <a:gd name="T1" fmla="*/ 0 h 166"/>
                <a:gd name="T2" fmla="*/ 58 w 58"/>
                <a:gd name="T3" fmla="*/ 2 h 166"/>
                <a:gd name="T4" fmla="*/ 50 w 58"/>
                <a:gd name="T5" fmla="*/ 165 h 166"/>
                <a:gd name="T6" fmla="*/ 0 w 58"/>
                <a:gd name="T7" fmla="*/ 166 h 166"/>
                <a:gd name="T8" fmla="*/ 4 w 58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66">
                  <a:moveTo>
                    <a:pt x="4" y="0"/>
                  </a:moveTo>
                  <a:lnTo>
                    <a:pt x="58" y="2"/>
                  </a:lnTo>
                  <a:lnTo>
                    <a:pt x="50" y="165"/>
                  </a:lnTo>
                  <a:lnTo>
                    <a:pt x="0" y="16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102"/>
            <p:cNvSpPr>
              <a:spLocks/>
            </p:cNvSpPr>
            <p:nvPr/>
          </p:nvSpPr>
          <p:spPr bwMode="gray">
            <a:xfrm>
              <a:off x="8972634" y="6034938"/>
              <a:ext cx="167112" cy="186210"/>
            </a:xfrm>
            <a:custGeom>
              <a:avLst/>
              <a:gdLst>
                <a:gd name="T0" fmla="*/ 0 w 35"/>
                <a:gd name="T1" fmla="*/ 39 h 39"/>
                <a:gd name="T2" fmla="*/ 33 w 35"/>
                <a:gd name="T3" fmla="*/ 39 h 39"/>
                <a:gd name="T4" fmla="*/ 35 w 35"/>
                <a:gd name="T5" fmla="*/ 2 h 39"/>
                <a:gd name="T6" fmla="*/ 3 w 35"/>
                <a:gd name="T7" fmla="*/ 0 h 39"/>
                <a:gd name="T8" fmla="*/ 0 w 35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9">
                  <a:moveTo>
                    <a:pt x="0" y="39"/>
                  </a:moveTo>
                  <a:lnTo>
                    <a:pt x="33" y="39"/>
                  </a:lnTo>
                  <a:lnTo>
                    <a:pt x="35" y="2"/>
                  </a:lnTo>
                  <a:lnTo>
                    <a:pt x="3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103"/>
            <p:cNvSpPr>
              <a:spLocks/>
            </p:cNvSpPr>
            <p:nvPr/>
          </p:nvSpPr>
          <p:spPr bwMode="gray">
            <a:xfrm>
              <a:off x="8943987" y="6149526"/>
              <a:ext cx="477455" cy="186210"/>
            </a:xfrm>
            <a:custGeom>
              <a:avLst/>
              <a:gdLst>
                <a:gd name="T0" fmla="*/ 1 w 54"/>
                <a:gd name="T1" fmla="*/ 20 h 21"/>
                <a:gd name="T2" fmla="*/ 17 w 54"/>
                <a:gd name="T3" fmla="*/ 20 h 21"/>
                <a:gd name="T4" fmla="*/ 17 w 54"/>
                <a:gd name="T5" fmla="*/ 18 h 21"/>
                <a:gd name="T6" fmla="*/ 39 w 54"/>
                <a:gd name="T7" fmla="*/ 21 h 21"/>
                <a:gd name="T8" fmla="*/ 52 w 54"/>
                <a:gd name="T9" fmla="*/ 20 h 21"/>
                <a:gd name="T10" fmla="*/ 54 w 54"/>
                <a:gd name="T11" fmla="*/ 18 h 21"/>
                <a:gd name="T12" fmla="*/ 21 w 54"/>
                <a:gd name="T13" fmla="*/ 0 h 21"/>
                <a:gd name="T14" fmla="*/ 21 w 54"/>
                <a:gd name="T15" fmla="*/ 0 h 21"/>
                <a:gd name="T16" fmla="*/ 13 w 54"/>
                <a:gd name="T17" fmla="*/ 5 h 21"/>
                <a:gd name="T18" fmla="*/ 3 w 54"/>
                <a:gd name="T19" fmla="*/ 0 h 21"/>
                <a:gd name="T20" fmla="*/ 1 w 54"/>
                <a:gd name="T21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1">
                  <a:moveTo>
                    <a:pt x="1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2" y="19"/>
                    <a:pt x="33" y="21"/>
                    <a:pt x="39" y="21"/>
                  </a:cubicBezTo>
                  <a:cubicBezTo>
                    <a:pt x="43" y="21"/>
                    <a:pt x="49" y="21"/>
                    <a:pt x="52" y="20"/>
                  </a:cubicBezTo>
                  <a:cubicBezTo>
                    <a:pt x="53" y="20"/>
                    <a:pt x="54" y="19"/>
                    <a:pt x="54" y="18"/>
                  </a:cubicBezTo>
                  <a:cubicBezTo>
                    <a:pt x="53" y="12"/>
                    <a:pt x="28" y="8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2"/>
                    <a:pt x="17" y="6"/>
                    <a:pt x="13" y="5"/>
                  </a:cubicBezTo>
                  <a:cubicBezTo>
                    <a:pt x="9" y="5"/>
                    <a:pt x="5" y="2"/>
                    <a:pt x="3" y="0"/>
                  </a:cubicBezTo>
                  <a:cubicBezTo>
                    <a:pt x="1" y="2"/>
                    <a:pt x="0" y="19"/>
                    <a:pt x="1" y="2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gray">
            <a:xfrm>
              <a:off x="8972634" y="5275786"/>
              <a:ext cx="253053" cy="262601"/>
            </a:xfrm>
            <a:custGeom>
              <a:avLst/>
              <a:gdLst>
                <a:gd name="T0" fmla="*/ 0 w 29"/>
                <a:gd name="T1" fmla="*/ 14 h 30"/>
                <a:gd name="T2" fmla="*/ 15 w 29"/>
                <a:gd name="T3" fmla="*/ 0 h 30"/>
                <a:gd name="T4" fmla="*/ 29 w 29"/>
                <a:gd name="T5" fmla="*/ 15 h 30"/>
                <a:gd name="T6" fmla="*/ 14 w 29"/>
                <a:gd name="T7" fmla="*/ 29 h 30"/>
                <a:gd name="T8" fmla="*/ 0 w 29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0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1"/>
                    <a:pt x="29" y="7"/>
                    <a:pt x="29" y="15"/>
                  </a:cubicBezTo>
                  <a:cubicBezTo>
                    <a:pt x="29" y="23"/>
                    <a:pt x="22" y="30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105"/>
            <p:cNvSpPr>
              <a:spLocks/>
            </p:cNvSpPr>
            <p:nvPr/>
          </p:nvSpPr>
          <p:spPr bwMode="gray">
            <a:xfrm>
              <a:off x="8953535" y="5399924"/>
              <a:ext cx="272152" cy="792575"/>
            </a:xfrm>
            <a:custGeom>
              <a:avLst/>
              <a:gdLst>
                <a:gd name="T0" fmla="*/ 4 w 57"/>
                <a:gd name="T1" fmla="*/ 0 h 166"/>
                <a:gd name="T2" fmla="*/ 57 w 57"/>
                <a:gd name="T3" fmla="*/ 2 h 166"/>
                <a:gd name="T4" fmla="*/ 48 w 57"/>
                <a:gd name="T5" fmla="*/ 165 h 166"/>
                <a:gd name="T6" fmla="*/ 0 w 57"/>
                <a:gd name="T7" fmla="*/ 166 h 166"/>
                <a:gd name="T8" fmla="*/ 4 w 5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66">
                  <a:moveTo>
                    <a:pt x="4" y="0"/>
                  </a:moveTo>
                  <a:lnTo>
                    <a:pt x="57" y="2"/>
                  </a:lnTo>
                  <a:lnTo>
                    <a:pt x="48" y="165"/>
                  </a:lnTo>
                  <a:lnTo>
                    <a:pt x="0" y="16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106"/>
            <p:cNvSpPr>
              <a:spLocks/>
            </p:cNvSpPr>
            <p:nvPr/>
          </p:nvSpPr>
          <p:spPr bwMode="gray">
            <a:xfrm>
              <a:off x="9531256" y="2745270"/>
              <a:ext cx="219631" cy="487006"/>
            </a:xfrm>
            <a:custGeom>
              <a:avLst/>
              <a:gdLst>
                <a:gd name="T0" fmla="*/ 21 w 25"/>
                <a:gd name="T1" fmla="*/ 36 h 55"/>
                <a:gd name="T2" fmla="*/ 22 w 25"/>
                <a:gd name="T3" fmla="*/ 13 h 55"/>
                <a:gd name="T4" fmla="*/ 18 w 25"/>
                <a:gd name="T5" fmla="*/ 9 h 55"/>
                <a:gd name="T6" fmla="*/ 13 w 25"/>
                <a:gd name="T7" fmla="*/ 4 h 55"/>
                <a:gd name="T8" fmla="*/ 9 w 25"/>
                <a:gd name="T9" fmla="*/ 1 h 55"/>
                <a:gd name="T10" fmla="*/ 9 w 25"/>
                <a:gd name="T11" fmla="*/ 5 h 55"/>
                <a:gd name="T12" fmla="*/ 6 w 25"/>
                <a:gd name="T13" fmla="*/ 10 h 55"/>
                <a:gd name="T14" fmla="*/ 6 w 25"/>
                <a:gd name="T15" fmla="*/ 16 h 55"/>
                <a:gd name="T16" fmla="*/ 0 w 25"/>
                <a:gd name="T17" fmla="*/ 14 h 55"/>
                <a:gd name="T18" fmla="*/ 5 w 25"/>
                <a:gd name="T19" fmla="*/ 29 h 55"/>
                <a:gd name="T20" fmla="*/ 6 w 25"/>
                <a:gd name="T21" fmla="*/ 32 h 55"/>
                <a:gd name="T22" fmla="*/ 2 w 25"/>
                <a:gd name="T23" fmla="*/ 55 h 55"/>
                <a:gd name="T24" fmla="*/ 19 w 25"/>
                <a:gd name="T25" fmla="*/ 51 h 55"/>
                <a:gd name="T26" fmla="*/ 21 w 25"/>
                <a:gd name="T2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5">
                  <a:moveTo>
                    <a:pt x="21" y="36"/>
                  </a:moveTo>
                  <a:cubicBezTo>
                    <a:pt x="25" y="26"/>
                    <a:pt x="24" y="22"/>
                    <a:pt x="22" y="13"/>
                  </a:cubicBezTo>
                  <a:cubicBezTo>
                    <a:pt x="21" y="7"/>
                    <a:pt x="19" y="6"/>
                    <a:pt x="18" y="9"/>
                  </a:cubicBezTo>
                  <a:cubicBezTo>
                    <a:pt x="18" y="3"/>
                    <a:pt x="13" y="0"/>
                    <a:pt x="13" y="4"/>
                  </a:cubicBezTo>
                  <a:cubicBezTo>
                    <a:pt x="13" y="2"/>
                    <a:pt x="11" y="0"/>
                    <a:pt x="9" y="1"/>
                  </a:cubicBezTo>
                  <a:cubicBezTo>
                    <a:pt x="7" y="1"/>
                    <a:pt x="8" y="4"/>
                    <a:pt x="9" y="5"/>
                  </a:cubicBezTo>
                  <a:cubicBezTo>
                    <a:pt x="7" y="5"/>
                    <a:pt x="5" y="6"/>
                    <a:pt x="6" y="10"/>
                  </a:cubicBezTo>
                  <a:cubicBezTo>
                    <a:pt x="7" y="13"/>
                    <a:pt x="6" y="16"/>
                    <a:pt x="6" y="16"/>
                  </a:cubicBezTo>
                  <a:cubicBezTo>
                    <a:pt x="4" y="13"/>
                    <a:pt x="1" y="12"/>
                    <a:pt x="0" y="14"/>
                  </a:cubicBezTo>
                  <a:cubicBezTo>
                    <a:pt x="2" y="18"/>
                    <a:pt x="2" y="24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9" y="51"/>
                    <a:pt x="19" y="51"/>
                    <a:pt x="19" y="51"/>
                  </a:cubicBezTo>
                  <a:lnTo>
                    <a:pt x="21" y="3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107"/>
            <p:cNvSpPr>
              <a:spLocks/>
            </p:cNvSpPr>
            <p:nvPr/>
          </p:nvSpPr>
          <p:spPr bwMode="gray">
            <a:xfrm>
              <a:off x="9077674" y="3513973"/>
              <a:ext cx="549075" cy="463133"/>
            </a:xfrm>
            <a:custGeom>
              <a:avLst/>
              <a:gdLst>
                <a:gd name="T0" fmla="*/ 115 w 115"/>
                <a:gd name="T1" fmla="*/ 41 h 97"/>
                <a:gd name="T2" fmla="*/ 93 w 115"/>
                <a:gd name="T3" fmla="*/ 0 h 97"/>
                <a:gd name="T4" fmla="*/ 0 w 115"/>
                <a:gd name="T5" fmla="*/ 39 h 97"/>
                <a:gd name="T6" fmla="*/ 31 w 115"/>
                <a:gd name="T7" fmla="*/ 97 h 97"/>
                <a:gd name="T8" fmla="*/ 115 w 115"/>
                <a:gd name="T9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115" y="41"/>
                  </a:moveTo>
                  <a:lnTo>
                    <a:pt x="93" y="0"/>
                  </a:lnTo>
                  <a:lnTo>
                    <a:pt x="0" y="39"/>
                  </a:lnTo>
                  <a:lnTo>
                    <a:pt x="31" y="97"/>
                  </a:lnTo>
                  <a:lnTo>
                    <a:pt x="115" y="41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08"/>
            <p:cNvSpPr>
              <a:spLocks/>
            </p:cNvSpPr>
            <p:nvPr/>
          </p:nvSpPr>
          <p:spPr bwMode="gray">
            <a:xfrm>
              <a:off x="8977410" y="3666758"/>
              <a:ext cx="348543" cy="343769"/>
            </a:xfrm>
            <a:custGeom>
              <a:avLst/>
              <a:gdLst>
                <a:gd name="T0" fmla="*/ 28 w 39"/>
                <a:gd name="T1" fmla="*/ 35 h 39"/>
                <a:gd name="T2" fmla="*/ 5 w 39"/>
                <a:gd name="T3" fmla="*/ 28 h 39"/>
                <a:gd name="T4" fmla="*/ 11 w 39"/>
                <a:gd name="T5" fmla="*/ 5 h 39"/>
                <a:gd name="T6" fmla="*/ 35 w 39"/>
                <a:gd name="T7" fmla="*/ 11 h 39"/>
                <a:gd name="T8" fmla="*/ 28 w 39"/>
                <a:gd name="T9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8" y="35"/>
                  </a:moveTo>
                  <a:cubicBezTo>
                    <a:pt x="20" y="39"/>
                    <a:pt x="9" y="36"/>
                    <a:pt x="5" y="28"/>
                  </a:cubicBezTo>
                  <a:cubicBezTo>
                    <a:pt x="0" y="20"/>
                    <a:pt x="3" y="9"/>
                    <a:pt x="11" y="5"/>
                  </a:cubicBezTo>
                  <a:cubicBezTo>
                    <a:pt x="20" y="0"/>
                    <a:pt x="30" y="3"/>
                    <a:pt x="35" y="11"/>
                  </a:cubicBezTo>
                  <a:cubicBezTo>
                    <a:pt x="39" y="20"/>
                    <a:pt x="36" y="30"/>
                    <a:pt x="28" y="3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09"/>
            <p:cNvSpPr>
              <a:spLocks/>
            </p:cNvSpPr>
            <p:nvPr/>
          </p:nvSpPr>
          <p:spPr bwMode="gray">
            <a:xfrm>
              <a:off x="9545578" y="3136784"/>
              <a:ext cx="190982" cy="76394"/>
            </a:xfrm>
            <a:custGeom>
              <a:avLst/>
              <a:gdLst>
                <a:gd name="T0" fmla="*/ 40 w 40"/>
                <a:gd name="T1" fmla="*/ 5 h 16"/>
                <a:gd name="T2" fmla="*/ 2 w 40"/>
                <a:gd name="T3" fmla="*/ 0 h 16"/>
                <a:gd name="T4" fmla="*/ 0 w 40"/>
                <a:gd name="T5" fmla="*/ 11 h 16"/>
                <a:gd name="T6" fmla="*/ 38 w 40"/>
                <a:gd name="T7" fmla="*/ 16 h 16"/>
                <a:gd name="T8" fmla="*/ 40 w 40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40" y="5"/>
                  </a:moveTo>
                  <a:lnTo>
                    <a:pt x="2" y="0"/>
                  </a:lnTo>
                  <a:lnTo>
                    <a:pt x="0" y="11"/>
                  </a:lnTo>
                  <a:lnTo>
                    <a:pt x="38" y="16"/>
                  </a:lnTo>
                  <a:lnTo>
                    <a:pt x="40" y="5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10"/>
            <p:cNvSpPr>
              <a:spLocks/>
            </p:cNvSpPr>
            <p:nvPr/>
          </p:nvSpPr>
          <p:spPr bwMode="gray">
            <a:xfrm>
              <a:off x="9450089" y="3490101"/>
              <a:ext cx="238726" cy="238729"/>
            </a:xfrm>
            <a:custGeom>
              <a:avLst/>
              <a:gdLst>
                <a:gd name="T0" fmla="*/ 26 w 27"/>
                <a:gd name="T1" fmla="*/ 16 h 27"/>
                <a:gd name="T2" fmla="*/ 12 w 27"/>
                <a:gd name="T3" fmla="*/ 26 h 27"/>
                <a:gd name="T4" fmla="*/ 1 w 27"/>
                <a:gd name="T5" fmla="*/ 12 h 27"/>
                <a:gd name="T6" fmla="*/ 15 w 27"/>
                <a:gd name="T7" fmla="*/ 1 h 27"/>
                <a:gd name="T8" fmla="*/ 26 w 27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6" y="16"/>
                  </a:moveTo>
                  <a:cubicBezTo>
                    <a:pt x="25" y="22"/>
                    <a:pt x="18" y="27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2"/>
                    <a:pt x="27" y="9"/>
                    <a:pt x="26" y="16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11"/>
            <p:cNvSpPr>
              <a:spLocks/>
            </p:cNvSpPr>
            <p:nvPr/>
          </p:nvSpPr>
          <p:spPr bwMode="gray">
            <a:xfrm>
              <a:off x="9450089" y="3490101"/>
              <a:ext cx="238726" cy="238729"/>
            </a:xfrm>
            <a:custGeom>
              <a:avLst/>
              <a:gdLst>
                <a:gd name="T0" fmla="*/ 1 w 27"/>
                <a:gd name="T1" fmla="*/ 12 h 27"/>
                <a:gd name="T2" fmla="*/ 15 w 27"/>
                <a:gd name="T3" fmla="*/ 1 h 27"/>
                <a:gd name="T4" fmla="*/ 26 w 27"/>
                <a:gd name="T5" fmla="*/ 16 h 27"/>
                <a:gd name="T6" fmla="*/ 12 w 27"/>
                <a:gd name="T7" fmla="*/ 26 h 27"/>
                <a:gd name="T8" fmla="*/ 1 w 27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12"/>
                  </a:moveTo>
                  <a:cubicBezTo>
                    <a:pt x="2" y="5"/>
                    <a:pt x="9" y="0"/>
                    <a:pt x="15" y="1"/>
                  </a:cubicBezTo>
                  <a:cubicBezTo>
                    <a:pt x="22" y="2"/>
                    <a:pt x="27" y="9"/>
                    <a:pt x="26" y="16"/>
                  </a:cubicBezTo>
                  <a:cubicBezTo>
                    <a:pt x="25" y="22"/>
                    <a:pt x="18" y="27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12"/>
            <p:cNvSpPr>
              <a:spLocks/>
            </p:cNvSpPr>
            <p:nvPr/>
          </p:nvSpPr>
          <p:spPr bwMode="gray">
            <a:xfrm>
              <a:off x="9459637" y="3179755"/>
              <a:ext cx="267375" cy="448809"/>
            </a:xfrm>
            <a:custGeom>
              <a:avLst/>
              <a:gdLst>
                <a:gd name="T0" fmla="*/ 56 w 56"/>
                <a:gd name="T1" fmla="*/ 7 h 94"/>
                <a:gd name="T2" fmla="*/ 17 w 56"/>
                <a:gd name="T3" fmla="*/ 0 h 94"/>
                <a:gd name="T4" fmla="*/ 0 w 56"/>
                <a:gd name="T5" fmla="*/ 87 h 94"/>
                <a:gd name="T6" fmla="*/ 46 w 56"/>
                <a:gd name="T7" fmla="*/ 94 h 94"/>
                <a:gd name="T8" fmla="*/ 56 w 56"/>
                <a:gd name="T9" fmla="*/ 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4">
                  <a:moveTo>
                    <a:pt x="56" y="7"/>
                  </a:moveTo>
                  <a:lnTo>
                    <a:pt x="17" y="0"/>
                  </a:lnTo>
                  <a:lnTo>
                    <a:pt x="0" y="87"/>
                  </a:lnTo>
                  <a:lnTo>
                    <a:pt x="46" y="94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13"/>
            <p:cNvSpPr>
              <a:spLocks/>
            </p:cNvSpPr>
            <p:nvPr/>
          </p:nvSpPr>
          <p:spPr bwMode="gray">
            <a:xfrm>
              <a:off x="8891469" y="3681082"/>
              <a:ext cx="343769" cy="1193639"/>
            </a:xfrm>
            <a:custGeom>
              <a:avLst/>
              <a:gdLst>
                <a:gd name="T0" fmla="*/ 3 w 72"/>
                <a:gd name="T1" fmla="*/ 250 h 250"/>
                <a:gd name="T2" fmla="*/ 70 w 72"/>
                <a:gd name="T3" fmla="*/ 250 h 250"/>
                <a:gd name="T4" fmla="*/ 72 w 72"/>
                <a:gd name="T5" fmla="*/ 41 h 250"/>
                <a:gd name="T6" fmla="*/ 61 w 72"/>
                <a:gd name="T7" fmla="*/ 0 h 250"/>
                <a:gd name="T8" fmla="*/ 0 w 72"/>
                <a:gd name="T9" fmla="*/ 0 h 250"/>
                <a:gd name="T10" fmla="*/ 0 w 72"/>
                <a:gd name="T11" fmla="*/ 215 h 250"/>
                <a:gd name="T12" fmla="*/ 3 w 72"/>
                <a:gd name="T1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50">
                  <a:moveTo>
                    <a:pt x="3" y="250"/>
                  </a:moveTo>
                  <a:lnTo>
                    <a:pt x="70" y="250"/>
                  </a:lnTo>
                  <a:lnTo>
                    <a:pt x="72" y="41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215"/>
                  </a:lnTo>
                  <a:lnTo>
                    <a:pt x="3" y="25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14"/>
            <p:cNvSpPr>
              <a:spLocks/>
            </p:cNvSpPr>
            <p:nvPr/>
          </p:nvSpPr>
          <p:spPr bwMode="gray">
            <a:xfrm>
              <a:off x="8791200" y="3533071"/>
              <a:ext cx="195758" cy="238729"/>
            </a:xfrm>
            <a:custGeom>
              <a:avLst/>
              <a:gdLst>
                <a:gd name="T0" fmla="*/ 22 w 22"/>
                <a:gd name="T1" fmla="*/ 19 h 27"/>
                <a:gd name="T2" fmla="*/ 22 w 22"/>
                <a:gd name="T3" fmla="*/ 0 h 27"/>
                <a:gd name="T4" fmla="*/ 0 w 22"/>
                <a:gd name="T5" fmla="*/ 0 h 27"/>
                <a:gd name="T6" fmla="*/ 0 w 22"/>
                <a:gd name="T7" fmla="*/ 19 h 27"/>
                <a:gd name="T8" fmla="*/ 11 w 22"/>
                <a:gd name="T9" fmla="*/ 27 h 27"/>
                <a:gd name="T10" fmla="*/ 22 w 22"/>
                <a:gd name="T11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7">
                  <a:moveTo>
                    <a:pt x="22" y="1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3" y="27"/>
                    <a:pt x="11" y="27"/>
                  </a:cubicBezTo>
                  <a:cubicBezTo>
                    <a:pt x="19" y="27"/>
                    <a:pt x="22" y="23"/>
                    <a:pt x="22" y="19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15"/>
            <p:cNvSpPr>
              <a:spLocks/>
            </p:cNvSpPr>
            <p:nvPr/>
          </p:nvSpPr>
          <p:spPr bwMode="gray">
            <a:xfrm>
              <a:off x="8776878" y="3499651"/>
              <a:ext cx="210080" cy="181434"/>
            </a:xfrm>
            <a:custGeom>
              <a:avLst/>
              <a:gdLst>
                <a:gd name="T0" fmla="*/ 0 w 24"/>
                <a:gd name="T1" fmla="*/ 5 h 21"/>
                <a:gd name="T2" fmla="*/ 24 w 24"/>
                <a:gd name="T3" fmla="*/ 21 h 21"/>
                <a:gd name="T4" fmla="*/ 24 w 24"/>
                <a:gd name="T5" fmla="*/ 3 h 21"/>
                <a:gd name="T6" fmla="*/ 0 w 24"/>
                <a:gd name="T7" fmla="*/ 0 h 21"/>
                <a:gd name="T8" fmla="*/ 0 w 24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1">
                  <a:moveTo>
                    <a:pt x="0" y="5"/>
                  </a:moveTo>
                  <a:cubicBezTo>
                    <a:pt x="7" y="13"/>
                    <a:pt x="13" y="17"/>
                    <a:pt x="24" y="2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BA8C5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16"/>
            <p:cNvSpPr>
              <a:spLocks/>
            </p:cNvSpPr>
            <p:nvPr/>
          </p:nvSpPr>
          <p:spPr bwMode="gray">
            <a:xfrm>
              <a:off x="8604995" y="3179755"/>
              <a:ext cx="506101" cy="601594"/>
            </a:xfrm>
            <a:custGeom>
              <a:avLst/>
              <a:gdLst>
                <a:gd name="T0" fmla="*/ 56 w 57"/>
                <a:gd name="T1" fmla="*/ 23 h 68"/>
                <a:gd name="T2" fmla="*/ 45 w 57"/>
                <a:gd name="T3" fmla="*/ 16 h 68"/>
                <a:gd name="T4" fmla="*/ 45 w 57"/>
                <a:gd name="T5" fmla="*/ 14 h 68"/>
                <a:gd name="T6" fmla="*/ 46 w 57"/>
                <a:gd name="T7" fmla="*/ 12 h 68"/>
                <a:gd name="T8" fmla="*/ 46 w 57"/>
                <a:gd name="T9" fmla="*/ 10 h 68"/>
                <a:gd name="T10" fmla="*/ 37 w 57"/>
                <a:gd name="T11" fmla="*/ 8 h 68"/>
                <a:gd name="T12" fmla="*/ 35 w 57"/>
                <a:gd name="T13" fmla="*/ 7 h 68"/>
                <a:gd name="T14" fmla="*/ 25 w 57"/>
                <a:gd name="T15" fmla="*/ 0 h 68"/>
                <a:gd name="T16" fmla="*/ 0 w 57"/>
                <a:gd name="T17" fmla="*/ 26 h 68"/>
                <a:gd name="T18" fmla="*/ 4 w 57"/>
                <a:gd name="T19" fmla="*/ 30 h 68"/>
                <a:gd name="T20" fmla="*/ 1 w 57"/>
                <a:gd name="T21" fmla="*/ 33 h 68"/>
                <a:gd name="T22" fmla="*/ 56 w 57"/>
                <a:gd name="T23" fmla="*/ 26 h 68"/>
                <a:gd name="T24" fmla="*/ 56 w 57"/>
                <a:gd name="T25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56" y="23"/>
                  </a:moveTo>
                  <a:cubicBezTo>
                    <a:pt x="51" y="21"/>
                    <a:pt x="45" y="16"/>
                    <a:pt x="45" y="16"/>
                  </a:cubicBezTo>
                  <a:cubicBezTo>
                    <a:pt x="44" y="15"/>
                    <a:pt x="44" y="15"/>
                    <a:pt x="45" y="14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7" y="11"/>
                    <a:pt x="46" y="11"/>
                    <a:pt x="46" y="10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7"/>
                    <a:pt x="35" y="7"/>
                    <a:pt x="35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6" y="68"/>
                    <a:pt x="56" y="26"/>
                  </a:cubicBezTo>
                  <a:cubicBezTo>
                    <a:pt x="57" y="25"/>
                    <a:pt x="57" y="23"/>
                    <a:pt x="56" y="23"/>
                  </a:cubicBez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gray">
            <a:xfrm>
              <a:off x="8571572" y="3084262"/>
              <a:ext cx="343769" cy="529977"/>
            </a:xfrm>
            <a:custGeom>
              <a:avLst/>
              <a:gdLst>
                <a:gd name="T0" fmla="*/ 0 w 39"/>
                <a:gd name="T1" fmla="*/ 29 h 60"/>
                <a:gd name="T2" fmla="*/ 14 w 39"/>
                <a:gd name="T3" fmla="*/ 7 h 60"/>
                <a:gd name="T4" fmla="*/ 27 w 39"/>
                <a:gd name="T5" fmla="*/ 4 h 60"/>
                <a:gd name="T6" fmla="*/ 24 w 39"/>
                <a:gd name="T7" fmla="*/ 18 h 60"/>
                <a:gd name="T8" fmla="*/ 21 w 39"/>
                <a:gd name="T9" fmla="*/ 22 h 60"/>
                <a:gd name="T10" fmla="*/ 21 w 39"/>
                <a:gd name="T11" fmla="*/ 26 h 60"/>
                <a:gd name="T12" fmla="*/ 32 w 39"/>
                <a:gd name="T13" fmla="*/ 33 h 60"/>
                <a:gd name="T14" fmla="*/ 30 w 39"/>
                <a:gd name="T15" fmla="*/ 35 h 60"/>
                <a:gd name="T16" fmla="*/ 29 w 39"/>
                <a:gd name="T17" fmla="*/ 36 h 60"/>
                <a:gd name="T18" fmla="*/ 20 w 39"/>
                <a:gd name="T19" fmla="*/ 38 h 60"/>
                <a:gd name="T20" fmla="*/ 25 w 39"/>
                <a:gd name="T21" fmla="*/ 44 h 60"/>
                <a:gd name="T22" fmla="*/ 32 w 39"/>
                <a:gd name="T23" fmla="*/ 45 h 60"/>
                <a:gd name="T24" fmla="*/ 35 w 39"/>
                <a:gd name="T25" fmla="*/ 57 h 60"/>
                <a:gd name="T26" fmla="*/ 12 w 39"/>
                <a:gd name="T27" fmla="*/ 54 h 60"/>
                <a:gd name="T28" fmla="*/ 0 w 39"/>
                <a:gd name="T29" fmla="*/ 35 h 60"/>
                <a:gd name="T30" fmla="*/ 0 w 39"/>
                <a:gd name="T3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60">
                  <a:moveTo>
                    <a:pt x="0" y="29"/>
                  </a:moveTo>
                  <a:cubicBezTo>
                    <a:pt x="2" y="22"/>
                    <a:pt x="7" y="13"/>
                    <a:pt x="14" y="7"/>
                  </a:cubicBezTo>
                  <a:cubicBezTo>
                    <a:pt x="18" y="3"/>
                    <a:pt x="23" y="0"/>
                    <a:pt x="27" y="4"/>
                  </a:cubicBezTo>
                  <a:cubicBezTo>
                    <a:pt x="33" y="10"/>
                    <a:pt x="27" y="16"/>
                    <a:pt x="24" y="18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3"/>
                    <a:pt x="20" y="25"/>
                    <a:pt x="21" y="26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29" y="36"/>
                  </a:cubicBezTo>
                  <a:cubicBezTo>
                    <a:pt x="27" y="35"/>
                    <a:pt x="22" y="34"/>
                    <a:pt x="20" y="38"/>
                  </a:cubicBezTo>
                  <a:cubicBezTo>
                    <a:pt x="19" y="42"/>
                    <a:pt x="22" y="44"/>
                    <a:pt x="25" y="44"/>
                  </a:cubicBezTo>
                  <a:cubicBezTo>
                    <a:pt x="27" y="45"/>
                    <a:pt x="30" y="44"/>
                    <a:pt x="32" y="45"/>
                  </a:cubicBezTo>
                  <a:cubicBezTo>
                    <a:pt x="33" y="46"/>
                    <a:pt x="39" y="50"/>
                    <a:pt x="35" y="57"/>
                  </a:cubicBezTo>
                  <a:cubicBezTo>
                    <a:pt x="25" y="60"/>
                    <a:pt x="18" y="57"/>
                    <a:pt x="12" y="54"/>
                  </a:cubicBezTo>
                  <a:cubicBezTo>
                    <a:pt x="5" y="50"/>
                    <a:pt x="1" y="43"/>
                    <a:pt x="0" y="35"/>
                  </a:cubicBezTo>
                  <a:cubicBezTo>
                    <a:pt x="0" y="33"/>
                    <a:pt x="0" y="31"/>
                    <a:pt x="0" y="29"/>
                  </a:cubicBezTo>
                  <a:close/>
                </a:path>
              </a:pathLst>
            </a:custGeom>
            <a:solidFill>
              <a:srgbClr val="301D1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gray">
            <a:xfrm>
              <a:off x="8862820" y="3284795"/>
              <a:ext cx="38197" cy="28646"/>
            </a:xfrm>
            <a:custGeom>
              <a:avLst/>
              <a:gdLst>
                <a:gd name="T0" fmla="*/ 3 w 4"/>
                <a:gd name="T1" fmla="*/ 1 h 3"/>
                <a:gd name="T2" fmla="*/ 3 w 4"/>
                <a:gd name="T3" fmla="*/ 3 h 3"/>
                <a:gd name="T4" fmla="*/ 1 w 4"/>
                <a:gd name="T5" fmla="*/ 3 h 3"/>
                <a:gd name="T6" fmla="*/ 1 w 4"/>
                <a:gd name="T7" fmla="*/ 1 h 3"/>
                <a:gd name="T8" fmla="*/ 3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4" y="1"/>
                    <a:pt x="4" y="2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119"/>
            <p:cNvSpPr>
              <a:spLocks/>
            </p:cNvSpPr>
            <p:nvPr/>
          </p:nvSpPr>
          <p:spPr bwMode="gray">
            <a:xfrm>
              <a:off x="8891469" y="3681082"/>
              <a:ext cx="148014" cy="735283"/>
            </a:xfrm>
            <a:custGeom>
              <a:avLst/>
              <a:gdLst>
                <a:gd name="T0" fmla="*/ 0 w 31"/>
                <a:gd name="T1" fmla="*/ 15 h 154"/>
                <a:gd name="T2" fmla="*/ 0 w 31"/>
                <a:gd name="T3" fmla="*/ 154 h 154"/>
                <a:gd name="T4" fmla="*/ 18 w 31"/>
                <a:gd name="T5" fmla="*/ 67 h 154"/>
                <a:gd name="T6" fmla="*/ 31 w 31"/>
                <a:gd name="T7" fmla="*/ 6 h 154"/>
                <a:gd name="T8" fmla="*/ 30 w 31"/>
                <a:gd name="T9" fmla="*/ 0 h 154"/>
                <a:gd name="T10" fmla="*/ 0 w 31"/>
                <a:gd name="T11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4">
                  <a:moveTo>
                    <a:pt x="0" y="15"/>
                  </a:moveTo>
                  <a:lnTo>
                    <a:pt x="0" y="154"/>
                  </a:lnTo>
                  <a:lnTo>
                    <a:pt x="18" y="67"/>
                  </a:lnTo>
                  <a:lnTo>
                    <a:pt x="31" y="6"/>
                  </a:lnTo>
                  <a:lnTo>
                    <a:pt x="3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120"/>
            <p:cNvSpPr>
              <a:spLocks/>
            </p:cNvSpPr>
            <p:nvPr/>
          </p:nvSpPr>
          <p:spPr bwMode="gray">
            <a:xfrm>
              <a:off x="8748232" y="3681082"/>
              <a:ext cx="143237" cy="735283"/>
            </a:xfrm>
            <a:custGeom>
              <a:avLst/>
              <a:gdLst>
                <a:gd name="T0" fmla="*/ 30 w 30"/>
                <a:gd name="T1" fmla="*/ 15 h 154"/>
                <a:gd name="T2" fmla="*/ 30 w 30"/>
                <a:gd name="T3" fmla="*/ 154 h 154"/>
                <a:gd name="T4" fmla="*/ 13 w 30"/>
                <a:gd name="T5" fmla="*/ 71 h 154"/>
                <a:gd name="T6" fmla="*/ 0 w 30"/>
                <a:gd name="T7" fmla="*/ 6 h 154"/>
                <a:gd name="T8" fmla="*/ 2 w 30"/>
                <a:gd name="T9" fmla="*/ 0 h 154"/>
                <a:gd name="T10" fmla="*/ 30 w 30"/>
                <a:gd name="T11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54">
                  <a:moveTo>
                    <a:pt x="30" y="15"/>
                  </a:moveTo>
                  <a:lnTo>
                    <a:pt x="30" y="154"/>
                  </a:lnTo>
                  <a:lnTo>
                    <a:pt x="13" y="71"/>
                  </a:lnTo>
                  <a:lnTo>
                    <a:pt x="0" y="6"/>
                  </a:lnTo>
                  <a:lnTo>
                    <a:pt x="2" y="0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121"/>
            <p:cNvSpPr>
              <a:spLocks/>
            </p:cNvSpPr>
            <p:nvPr/>
          </p:nvSpPr>
          <p:spPr bwMode="gray">
            <a:xfrm>
              <a:off x="8757780" y="3638111"/>
              <a:ext cx="133686" cy="186210"/>
            </a:xfrm>
            <a:custGeom>
              <a:avLst/>
              <a:gdLst>
                <a:gd name="T0" fmla="*/ 28 w 28"/>
                <a:gd name="T1" fmla="*/ 24 h 39"/>
                <a:gd name="T2" fmla="*/ 5 w 28"/>
                <a:gd name="T3" fmla="*/ 0 h 39"/>
                <a:gd name="T4" fmla="*/ 0 w 28"/>
                <a:gd name="T5" fmla="*/ 9 h 39"/>
                <a:gd name="T6" fmla="*/ 7 w 28"/>
                <a:gd name="T7" fmla="*/ 39 h 39"/>
                <a:gd name="T8" fmla="*/ 22 w 28"/>
                <a:gd name="T9" fmla="*/ 22 h 39"/>
                <a:gd name="T10" fmla="*/ 28 w 28"/>
                <a:gd name="T1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9">
                  <a:moveTo>
                    <a:pt x="28" y="24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7" y="39"/>
                  </a:lnTo>
                  <a:lnTo>
                    <a:pt x="22" y="22"/>
                  </a:lnTo>
                  <a:lnTo>
                    <a:pt x="28" y="2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Freeform 122"/>
            <p:cNvSpPr>
              <a:spLocks/>
            </p:cNvSpPr>
            <p:nvPr/>
          </p:nvSpPr>
          <p:spPr bwMode="gray">
            <a:xfrm>
              <a:off x="8891469" y="3638111"/>
              <a:ext cx="143237" cy="186210"/>
            </a:xfrm>
            <a:custGeom>
              <a:avLst/>
              <a:gdLst>
                <a:gd name="T0" fmla="*/ 0 w 30"/>
                <a:gd name="T1" fmla="*/ 24 h 39"/>
                <a:gd name="T2" fmla="*/ 24 w 30"/>
                <a:gd name="T3" fmla="*/ 0 h 39"/>
                <a:gd name="T4" fmla="*/ 30 w 30"/>
                <a:gd name="T5" fmla="*/ 9 h 39"/>
                <a:gd name="T6" fmla="*/ 22 w 30"/>
                <a:gd name="T7" fmla="*/ 39 h 39"/>
                <a:gd name="T8" fmla="*/ 7 w 30"/>
                <a:gd name="T9" fmla="*/ 22 h 39"/>
                <a:gd name="T10" fmla="*/ 0 w 30"/>
                <a:gd name="T1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0" y="24"/>
                  </a:moveTo>
                  <a:lnTo>
                    <a:pt x="24" y="0"/>
                  </a:lnTo>
                  <a:lnTo>
                    <a:pt x="30" y="9"/>
                  </a:lnTo>
                  <a:lnTo>
                    <a:pt x="22" y="39"/>
                  </a:lnTo>
                  <a:lnTo>
                    <a:pt x="7" y="2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123"/>
            <p:cNvSpPr>
              <a:spLocks/>
            </p:cNvSpPr>
            <p:nvPr/>
          </p:nvSpPr>
          <p:spPr bwMode="gray">
            <a:xfrm>
              <a:off x="8853272" y="3743151"/>
              <a:ext cx="81168" cy="62072"/>
            </a:xfrm>
            <a:custGeom>
              <a:avLst/>
              <a:gdLst>
                <a:gd name="T0" fmla="*/ 2 w 17"/>
                <a:gd name="T1" fmla="*/ 0 h 13"/>
                <a:gd name="T2" fmla="*/ 0 w 17"/>
                <a:gd name="T3" fmla="*/ 2 h 13"/>
                <a:gd name="T4" fmla="*/ 4 w 17"/>
                <a:gd name="T5" fmla="*/ 13 h 13"/>
                <a:gd name="T6" fmla="*/ 11 w 17"/>
                <a:gd name="T7" fmla="*/ 13 h 13"/>
                <a:gd name="T8" fmla="*/ 17 w 17"/>
                <a:gd name="T9" fmla="*/ 2 h 13"/>
                <a:gd name="T10" fmla="*/ 15 w 17"/>
                <a:gd name="T11" fmla="*/ 0 h 13"/>
                <a:gd name="T12" fmla="*/ 2 w 1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0" y="2"/>
                  </a:lnTo>
                  <a:lnTo>
                    <a:pt x="4" y="13"/>
                  </a:lnTo>
                  <a:lnTo>
                    <a:pt x="11" y="13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B30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Freeform 124"/>
            <p:cNvSpPr>
              <a:spLocks/>
            </p:cNvSpPr>
            <p:nvPr/>
          </p:nvSpPr>
          <p:spPr bwMode="gray">
            <a:xfrm>
              <a:off x="8853272" y="3805221"/>
              <a:ext cx="62072" cy="611144"/>
            </a:xfrm>
            <a:custGeom>
              <a:avLst/>
              <a:gdLst>
                <a:gd name="T0" fmla="*/ 4 w 13"/>
                <a:gd name="T1" fmla="*/ 0 h 128"/>
                <a:gd name="T2" fmla="*/ 0 w 13"/>
                <a:gd name="T3" fmla="*/ 110 h 128"/>
                <a:gd name="T4" fmla="*/ 8 w 13"/>
                <a:gd name="T5" fmla="*/ 128 h 128"/>
                <a:gd name="T6" fmla="*/ 13 w 13"/>
                <a:gd name="T7" fmla="*/ 117 h 128"/>
                <a:gd name="T8" fmla="*/ 11 w 13"/>
                <a:gd name="T9" fmla="*/ 0 h 128"/>
                <a:gd name="T10" fmla="*/ 4 w 13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8">
                  <a:moveTo>
                    <a:pt x="4" y="0"/>
                  </a:moveTo>
                  <a:lnTo>
                    <a:pt x="0" y="110"/>
                  </a:lnTo>
                  <a:lnTo>
                    <a:pt x="8" y="128"/>
                  </a:lnTo>
                  <a:lnTo>
                    <a:pt x="13" y="117"/>
                  </a:lnTo>
                  <a:lnTo>
                    <a:pt x="1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B30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125"/>
            <p:cNvSpPr>
              <a:spLocks/>
            </p:cNvSpPr>
            <p:nvPr/>
          </p:nvSpPr>
          <p:spPr bwMode="gray">
            <a:xfrm>
              <a:off x="8891469" y="3676308"/>
              <a:ext cx="229178" cy="783027"/>
            </a:xfrm>
            <a:custGeom>
              <a:avLst/>
              <a:gdLst>
                <a:gd name="T0" fmla="*/ 26 w 26"/>
                <a:gd name="T1" fmla="*/ 8 h 89"/>
                <a:gd name="T2" fmla="*/ 22 w 26"/>
                <a:gd name="T3" fmla="*/ 12 h 89"/>
                <a:gd name="T4" fmla="*/ 25 w 26"/>
                <a:gd name="T5" fmla="*/ 14 h 89"/>
                <a:gd name="T6" fmla="*/ 0 w 26"/>
                <a:gd name="T7" fmla="*/ 89 h 89"/>
                <a:gd name="T8" fmla="*/ 0 w 26"/>
                <a:gd name="T9" fmla="*/ 82 h 89"/>
                <a:gd name="T10" fmla="*/ 16 w 26"/>
                <a:gd name="T11" fmla="*/ 0 h 89"/>
                <a:gd name="T12" fmla="*/ 26 w 26"/>
                <a:gd name="T13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9">
                  <a:moveTo>
                    <a:pt x="26" y="8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8" y="36"/>
                    <a:pt x="0" y="89"/>
                    <a:pt x="0" y="8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62"/>
                    <a:pt x="16" y="0"/>
                    <a:pt x="16" y="0"/>
                  </a:cubicBezTo>
                  <a:lnTo>
                    <a:pt x="26" y="8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126"/>
            <p:cNvSpPr>
              <a:spLocks/>
            </p:cNvSpPr>
            <p:nvPr/>
          </p:nvSpPr>
          <p:spPr bwMode="gray">
            <a:xfrm>
              <a:off x="8251678" y="4593022"/>
              <a:ext cx="229178" cy="496554"/>
            </a:xfrm>
            <a:custGeom>
              <a:avLst/>
              <a:gdLst>
                <a:gd name="T0" fmla="*/ 3 w 26"/>
                <a:gd name="T1" fmla="*/ 20 h 56"/>
                <a:gd name="T2" fmla="*/ 3 w 26"/>
                <a:gd name="T3" fmla="*/ 43 h 56"/>
                <a:gd name="T4" fmla="*/ 8 w 26"/>
                <a:gd name="T5" fmla="*/ 47 h 56"/>
                <a:gd name="T6" fmla="*/ 13 w 26"/>
                <a:gd name="T7" fmla="*/ 52 h 56"/>
                <a:gd name="T8" fmla="*/ 18 w 26"/>
                <a:gd name="T9" fmla="*/ 55 h 56"/>
                <a:gd name="T10" fmla="*/ 18 w 26"/>
                <a:gd name="T11" fmla="*/ 50 h 56"/>
                <a:gd name="T12" fmla="*/ 20 w 26"/>
                <a:gd name="T13" fmla="*/ 45 h 56"/>
                <a:gd name="T14" fmla="*/ 20 w 26"/>
                <a:gd name="T15" fmla="*/ 39 h 56"/>
                <a:gd name="T16" fmla="*/ 26 w 26"/>
                <a:gd name="T17" fmla="*/ 41 h 56"/>
                <a:gd name="T18" fmla="*/ 20 w 26"/>
                <a:gd name="T19" fmla="*/ 26 h 56"/>
                <a:gd name="T20" fmla="*/ 19 w 26"/>
                <a:gd name="T21" fmla="*/ 24 h 56"/>
                <a:gd name="T22" fmla="*/ 21 w 26"/>
                <a:gd name="T23" fmla="*/ 0 h 56"/>
                <a:gd name="T24" fmla="*/ 4 w 26"/>
                <a:gd name="T25" fmla="*/ 5 h 56"/>
                <a:gd name="T26" fmla="*/ 3 w 26"/>
                <a:gd name="T27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6">
                  <a:moveTo>
                    <a:pt x="3" y="20"/>
                  </a:moveTo>
                  <a:cubicBezTo>
                    <a:pt x="0" y="30"/>
                    <a:pt x="1" y="34"/>
                    <a:pt x="3" y="43"/>
                  </a:cubicBezTo>
                  <a:cubicBezTo>
                    <a:pt x="5" y="49"/>
                    <a:pt x="7" y="50"/>
                    <a:pt x="8" y="47"/>
                  </a:cubicBezTo>
                  <a:cubicBezTo>
                    <a:pt x="8" y="53"/>
                    <a:pt x="13" y="56"/>
                    <a:pt x="13" y="52"/>
                  </a:cubicBezTo>
                  <a:cubicBezTo>
                    <a:pt x="14" y="53"/>
                    <a:pt x="16" y="55"/>
                    <a:pt x="18" y="55"/>
                  </a:cubicBezTo>
                  <a:cubicBezTo>
                    <a:pt x="19" y="54"/>
                    <a:pt x="18" y="51"/>
                    <a:pt x="18" y="50"/>
                  </a:cubicBezTo>
                  <a:cubicBezTo>
                    <a:pt x="20" y="50"/>
                    <a:pt x="22" y="49"/>
                    <a:pt x="20" y="45"/>
                  </a:cubicBezTo>
                  <a:cubicBezTo>
                    <a:pt x="19" y="42"/>
                    <a:pt x="20" y="39"/>
                    <a:pt x="20" y="39"/>
                  </a:cubicBezTo>
                  <a:cubicBezTo>
                    <a:pt x="22" y="42"/>
                    <a:pt x="25" y="43"/>
                    <a:pt x="26" y="41"/>
                  </a:cubicBezTo>
                  <a:cubicBezTo>
                    <a:pt x="24" y="37"/>
                    <a:pt x="23" y="31"/>
                    <a:pt x="20" y="26"/>
                  </a:cubicBezTo>
                  <a:cubicBezTo>
                    <a:pt x="20" y="25"/>
                    <a:pt x="19" y="24"/>
                    <a:pt x="19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" y="20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127"/>
            <p:cNvSpPr>
              <a:spLocks/>
            </p:cNvSpPr>
            <p:nvPr/>
          </p:nvSpPr>
          <p:spPr bwMode="gray">
            <a:xfrm>
              <a:off x="8275548" y="4134665"/>
              <a:ext cx="243503" cy="229178"/>
            </a:xfrm>
            <a:custGeom>
              <a:avLst/>
              <a:gdLst>
                <a:gd name="T0" fmla="*/ 1 w 27"/>
                <a:gd name="T1" fmla="*/ 12 h 26"/>
                <a:gd name="T2" fmla="*/ 15 w 27"/>
                <a:gd name="T3" fmla="*/ 1 h 26"/>
                <a:gd name="T4" fmla="*/ 26 w 27"/>
                <a:gd name="T5" fmla="*/ 15 h 26"/>
                <a:gd name="T6" fmla="*/ 12 w 27"/>
                <a:gd name="T7" fmla="*/ 26 h 26"/>
                <a:gd name="T8" fmla="*/ 1 w 27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1" y="12"/>
                  </a:moveTo>
                  <a:cubicBezTo>
                    <a:pt x="2" y="5"/>
                    <a:pt x="8" y="0"/>
                    <a:pt x="15" y="1"/>
                  </a:cubicBezTo>
                  <a:cubicBezTo>
                    <a:pt x="22" y="2"/>
                    <a:pt x="27" y="8"/>
                    <a:pt x="26" y="15"/>
                  </a:cubicBezTo>
                  <a:cubicBezTo>
                    <a:pt x="25" y="22"/>
                    <a:pt x="19" y="26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128"/>
            <p:cNvSpPr>
              <a:spLocks/>
            </p:cNvSpPr>
            <p:nvPr/>
          </p:nvSpPr>
          <p:spPr bwMode="gray">
            <a:xfrm>
              <a:off x="8275548" y="4134665"/>
              <a:ext cx="243503" cy="229178"/>
            </a:xfrm>
            <a:custGeom>
              <a:avLst/>
              <a:gdLst>
                <a:gd name="T0" fmla="*/ 26 w 27"/>
                <a:gd name="T1" fmla="*/ 15 h 26"/>
                <a:gd name="T2" fmla="*/ 12 w 27"/>
                <a:gd name="T3" fmla="*/ 26 h 26"/>
                <a:gd name="T4" fmla="*/ 1 w 27"/>
                <a:gd name="T5" fmla="*/ 12 h 26"/>
                <a:gd name="T6" fmla="*/ 15 w 27"/>
                <a:gd name="T7" fmla="*/ 1 h 26"/>
                <a:gd name="T8" fmla="*/ 26 w 27"/>
                <a:gd name="T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6" y="15"/>
                  </a:moveTo>
                  <a:cubicBezTo>
                    <a:pt x="25" y="22"/>
                    <a:pt x="19" y="26"/>
                    <a:pt x="12" y="26"/>
                  </a:cubicBezTo>
                  <a:cubicBezTo>
                    <a:pt x="5" y="25"/>
                    <a:pt x="0" y="19"/>
                    <a:pt x="1" y="12"/>
                  </a:cubicBezTo>
                  <a:cubicBezTo>
                    <a:pt x="2" y="5"/>
                    <a:pt x="8" y="0"/>
                    <a:pt x="15" y="1"/>
                  </a:cubicBezTo>
                  <a:cubicBezTo>
                    <a:pt x="22" y="2"/>
                    <a:pt x="27" y="8"/>
                    <a:pt x="26" y="1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129"/>
            <p:cNvSpPr>
              <a:spLocks/>
            </p:cNvSpPr>
            <p:nvPr/>
          </p:nvSpPr>
          <p:spPr bwMode="gray">
            <a:xfrm>
              <a:off x="8261226" y="4239705"/>
              <a:ext cx="248277" cy="434487"/>
            </a:xfrm>
            <a:custGeom>
              <a:avLst/>
              <a:gdLst>
                <a:gd name="T0" fmla="*/ 0 w 52"/>
                <a:gd name="T1" fmla="*/ 87 h 91"/>
                <a:gd name="T2" fmla="*/ 39 w 52"/>
                <a:gd name="T3" fmla="*/ 91 h 91"/>
                <a:gd name="T4" fmla="*/ 52 w 52"/>
                <a:gd name="T5" fmla="*/ 6 h 91"/>
                <a:gd name="T6" fmla="*/ 5 w 52"/>
                <a:gd name="T7" fmla="*/ 0 h 91"/>
                <a:gd name="T8" fmla="*/ 0 w 52"/>
                <a:gd name="T9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91">
                  <a:moveTo>
                    <a:pt x="0" y="87"/>
                  </a:moveTo>
                  <a:lnTo>
                    <a:pt x="39" y="91"/>
                  </a:lnTo>
                  <a:lnTo>
                    <a:pt x="52" y="6"/>
                  </a:lnTo>
                  <a:lnTo>
                    <a:pt x="5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130"/>
            <p:cNvSpPr>
              <a:spLocks/>
            </p:cNvSpPr>
            <p:nvPr/>
          </p:nvSpPr>
          <p:spPr bwMode="gray">
            <a:xfrm>
              <a:off x="8261226" y="4655094"/>
              <a:ext cx="176660" cy="71620"/>
            </a:xfrm>
            <a:custGeom>
              <a:avLst/>
              <a:gdLst>
                <a:gd name="T0" fmla="*/ 0 w 37"/>
                <a:gd name="T1" fmla="*/ 11 h 15"/>
                <a:gd name="T2" fmla="*/ 37 w 37"/>
                <a:gd name="T3" fmla="*/ 15 h 15"/>
                <a:gd name="T4" fmla="*/ 37 w 37"/>
                <a:gd name="T5" fmla="*/ 4 h 15"/>
                <a:gd name="T6" fmla="*/ 0 w 37"/>
                <a:gd name="T7" fmla="*/ 0 h 15"/>
                <a:gd name="T8" fmla="*/ 0 w 37"/>
                <a:gd name="T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5">
                  <a:moveTo>
                    <a:pt x="0" y="11"/>
                  </a:moveTo>
                  <a:lnTo>
                    <a:pt x="37" y="15"/>
                  </a:lnTo>
                  <a:lnTo>
                    <a:pt x="37" y="4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131"/>
            <p:cNvSpPr>
              <a:spLocks/>
            </p:cNvSpPr>
            <p:nvPr/>
          </p:nvSpPr>
          <p:spPr bwMode="gray">
            <a:xfrm>
              <a:off x="8667061" y="3676308"/>
              <a:ext cx="224404" cy="783027"/>
            </a:xfrm>
            <a:custGeom>
              <a:avLst/>
              <a:gdLst>
                <a:gd name="T0" fmla="*/ 0 w 25"/>
                <a:gd name="T1" fmla="*/ 8 h 89"/>
                <a:gd name="T2" fmla="*/ 4 w 25"/>
                <a:gd name="T3" fmla="*/ 12 h 89"/>
                <a:gd name="T4" fmla="*/ 1 w 25"/>
                <a:gd name="T5" fmla="*/ 14 h 89"/>
                <a:gd name="T6" fmla="*/ 25 w 25"/>
                <a:gd name="T7" fmla="*/ 89 h 89"/>
                <a:gd name="T8" fmla="*/ 25 w 25"/>
                <a:gd name="T9" fmla="*/ 82 h 89"/>
                <a:gd name="T10" fmla="*/ 10 w 25"/>
                <a:gd name="T11" fmla="*/ 0 h 89"/>
                <a:gd name="T12" fmla="*/ 0 w 25"/>
                <a:gd name="T13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89">
                  <a:moveTo>
                    <a:pt x="0" y="8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36"/>
                    <a:pt x="25" y="89"/>
                    <a:pt x="25" y="89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2" y="63"/>
                    <a:pt x="10" y="0"/>
                    <a:pt x="1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132"/>
            <p:cNvSpPr>
              <a:spLocks/>
            </p:cNvSpPr>
            <p:nvPr/>
          </p:nvSpPr>
          <p:spPr bwMode="gray">
            <a:xfrm>
              <a:off x="8581120" y="4707612"/>
              <a:ext cx="639790" cy="229178"/>
            </a:xfrm>
            <a:custGeom>
              <a:avLst/>
              <a:gdLst>
                <a:gd name="T0" fmla="*/ 0 w 134"/>
                <a:gd name="T1" fmla="*/ 35 h 48"/>
                <a:gd name="T2" fmla="*/ 63 w 134"/>
                <a:gd name="T3" fmla="*/ 35 h 48"/>
                <a:gd name="T4" fmla="*/ 65 w 134"/>
                <a:gd name="T5" fmla="*/ 0 h 48"/>
                <a:gd name="T6" fmla="*/ 68 w 134"/>
                <a:gd name="T7" fmla="*/ 35 h 48"/>
                <a:gd name="T8" fmla="*/ 134 w 134"/>
                <a:gd name="T9" fmla="*/ 35 h 48"/>
                <a:gd name="T10" fmla="*/ 134 w 134"/>
                <a:gd name="T11" fmla="*/ 41 h 48"/>
                <a:gd name="T12" fmla="*/ 68 w 134"/>
                <a:gd name="T13" fmla="*/ 45 h 48"/>
                <a:gd name="T14" fmla="*/ 65 w 134"/>
                <a:gd name="T15" fmla="*/ 35 h 48"/>
                <a:gd name="T16" fmla="*/ 61 w 134"/>
                <a:gd name="T17" fmla="*/ 45 h 48"/>
                <a:gd name="T18" fmla="*/ 1 w 134"/>
                <a:gd name="T19" fmla="*/ 48 h 48"/>
                <a:gd name="T20" fmla="*/ 0 w 134"/>
                <a:gd name="T21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48">
                  <a:moveTo>
                    <a:pt x="0" y="35"/>
                  </a:moveTo>
                  <a:lnTo>
                    <a:pt x="63" y="35"/>
                  </a:lnTo>
                  <a:lnTo>
                    <a:pt x="65" y="0"/>
                  </a:lnTo>
                  <a:lnTo>
                    <a:pt x="68" y="35"/>
                  </a:lnTo>
                  <a:lnTo>
                    <a:pt x="134" y="35"/>
                  </a:lnTo>
                  <a:lnTo>
                    <a:pt x="134" y="41"/>
                  </a:lnTo>
                  <a:lnTo>
                    <a:pt x="68" y="45"/>
                  </a:lnTo>
                  <a:lnTo>
                    <a:pt x="65" y="35"/>
                  </a:lnTo>
                  <a:lnTo>
                    <a:pt x="61" y="45"/>
                  </a:lnTo>
                  <a:lnTo>
                    <a:pt x="1" y="48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Oval 133"/>
            <p:cNvSpPr>
              <a:spLocks noChangeArrowheads="1"/>
            </p:cNvSpPr>
            <p:nvPr/>
          </p:nvSpPr>
          <p:spPr bwMode="gray">
            <a:xfrm>
              <a:off x="8881918" y="4435463"/>
              <a:ext cx="23875" cy="23875"/>
            </a:xfrm>
            <a:prstGeom prst="ellipse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Oval 134"/>
            <p:cNvSpPr>
              <a:spLocks noChangeArrowheads="1"/>
            </p:cNvSpPr>
            <p:nvPr/>
          </p:nvSpPr>
          <p:spPr bwMode="gray">
            <a:xfrm>
              <a:off x="8881918" y="4631219"/>
              <a:ext cx="23875" cy="23875"/>
            </a:xfrm>
            <a:prstGeom prst="ellipse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135"/>
            <p:cNvSpPr>
              <a:spLocks/>
            </p:cNvSpPr>
            <p:nvPr/>
          </p:nvSpPr>
          <p:spPr bwMode="gray">
            <a:xfrm>
              <a:off x="8977410" y="3337316"/>
              <a:ext cx="90718" cy="81168"/>
            </a:xfrm>
            <a:custGeom>
              <a:avLst/>
              <a:gdLst>
                <a:gd name="T0" fmla="*/ 6 w 10"/>
                <a:gd name="T1" fmla="*/ 0 h 9"/>
                <a:gd name="T2" fmla="*/ 0 w 10"/>
                <a:gd name="T3" fmla="*/ 9 h 9"/>
                <a:gd name="T4" fmla="*/ 10 w 10"/>
                <a:gd name="T5" fmla="*/ 3 h 9"/>
                <a:gd name="T6" fmla="*/ 6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8"/>
                    <a:pt x="10" y="3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CB8C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136"/>
            <p:cNvSpPr>
              <a:spLocks/>
            </p:cNvSpPr>
            <p:nvPr/>
          </p:nvSpPr>
          <p:spPr bwMode="gray">
            <a:xfrm>
              <a:off x="8977410" y="3337316"/>
              <a:ext cx="81168" cy="81168"/>
            </a:xfrm>
            <a:custGeom>
              <a:avLst/>
              <a:gdLst>
                <a:gd name="T0" fmla="*/ 6 w 9"/>
                <a:gd name="T1" fmla="*/ 0 h 9"/>
                <a:gd name="T2" fmla="*/ 0 w 9"/>
                <a:gd name="T3" fmla="*/ 9 h 9"/>
                <a:gd name="T4" fmla="*/ 9 w 9"/>
                <a:gd name="T5" fmla="*/ 2 h 9"/>
                <a:gd name="T6" fmla="*/ 6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9" y="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507390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89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Click to 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160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5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656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2876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88846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deployment-pipeline-aspdotnet-core-docker/" TargetMode="External"/><Relationship Id="rId3" Type="http://schemas.openxmlformats.org/officeDocument/2006/relationships/hyperlink" Target="https://docs.docker.com/engine/examples/dotnetcore/" TargetMode="External"/><Relationship Id="rId7" Type="http://schemas.openxmlformats.org/officeDocument/2006/relationships/hyperlink" Target="https://vimeo.com/233915427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codingmilitia.com/2018/01/31/quick-intro-to-docker-and-docker-compose-angular-aspnetcore-postgres-app" TargetMode="External"/><Relationship Id="rId5" Type="http://schemas.openxmlformats.org/officeDocument/2006/relationships/hyperlink" Target="https://www.stevejgordon.co.uk/docker-dotnet-developers-part-1" TargetMode="External"/><Relationship Id="rId4" Type="http://schemas.openxmlformats.org/officeDocument/2006/relationships/hyperlink" Target="https://docs.microsoft.com/en-us/aspnet/core/host-and-deploy/docker/" TargetMode="External"/><Relationship Id="rId9" Type="http://schemas.openxmlformats.org/officeDocument/2006/relationships/hyperlink" Target="https://github.com/miroslavpopovic/docker-aspnetcore-sample-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iroslavpopovic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slavpopovic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Docker &amp; ASP.NET Core</a:t>
            </a:r>
            <a:r>
              <a:rPr lang="en-US" dirty="0" smtClean="0"/>
              <a:t> 2.1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Miroslav Popović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53166" y="5688279"/>
            <a:ext cx="2249205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</a:rPr>
              <a:t>@miroslavpopovic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https:</a:t>
            </a: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  <a:hlinkClick r:id="rId2"/>
              </a:rPr>
              <a:t>//miroslavpopovic.com</a:t>
            </a: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334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400800" y="0"/>
            <a:ext cx="5791199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49" y="1807368"/>
            <a:ext cx="5143500" cy="3243263"/>
          </a:xfrm>
          <a:effectLst/>
        </p:spPr>
      </p:pic>
    </p:spTree>
    <p:extLst>
      <p:ext uri="{BB962C8B-B14F-4D97-AF65-F5344CB8AC3E}">
        <p14:creationId xmlns:p14="http://schemas.microsoft.com/office/powerpoint/2010/main" val="20005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Command line for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666876"/>
            <a:ext cx="11655078" cy="474345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docker --version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docker info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docker image ls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docker container ls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--all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docker run </a:t>
            </a:r>
            <a:r>
              <a:rPr lang="en-US" sz="2400" dirty="0" smtClean="0">
                <a:latin typeface="Consolas" panose="020B0609020204030204" pitchFamily="49" charset="0"/>
              </a:rPr>
              <a:t>hello-world </a:t>
            </a:r>
            <a:r>
              <a:rPr lang="en-US" sz="2400" dirty="0" smtClean="0"/>
              <a:t>- (download and) run image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</a:rPr>
              <a:t>docker build -t </a:t>
            </a:r>
            <a:r>
              <a:rPr lang="en-US" sz="2400" dirty="0" err="1" smtClean="0">
                <a:latin typeface="Consolas" panose="020B0609020204030204" pitchFamily="49" charset="0"/>
              </a:rPr>
              <a:t>imagename</a:t>
            </a:r>
            <a:r>
              <a:rPr lang="en-US" sz="2400" dirty="0" smtClean="0">
                <a:latin typeface="Consolas" panose="020B0609020204030204" pitchFamily="49" charset="0"/>
              </a:rPr>
              <a:t> .</a:t>
            </a:r>
            <a:r>
              <a:rPr lang="en-US" sz="2400" dirty="0" smtClean="0"/>
              <a:t> - build image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docker run -d -p 3000:80 </a:t>
            </a:r>
            <a:r>
              <a:rPr lang="en-US" sz="2400" dirty="0" err="1" smtClean="0">
                <a:latin typeface="Consolas" panose="020B0609020204030204" pitchFamily="49" charset="0"/>
              </a:rPr>
              <a:t>imagename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docker container stop </a:t>
            </a:r>
            <a:r>
              <a:rPr lang="en-US" sz="2400" dirty="0" err="1" smtClean="0">
                <a:latin typeface="Consolas" panose="020B0609020204030204" pitchFamily="49" charset="0"/>
              </a:rPr>
              <a:t>imagename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docker tag </a:t>
            </a:r>
            <a:r>
              <a:rPr lang="en-US" sz="2400" dirty="0" err="1" smtClean="0">
                <a:latin typeface="Consolas" panose="020B0609020204030204" pitchFamily="49" charset="0"/>
              </a:rPr>
              <a:t>imagename</a:t>
            </a:r>
            <a:r>
              <a:rPr lang="en-US" sz="2400" dirty="0" smtClean="0">
                <a:latin typeface="Consolas" panose="020B0609020204030204" pitchFamily="49" charset="0"/>
              </a:rPr>
              <a:t> username/</a:t>
            </a:r>
            <a:r>
              <a:rPr lang="en-US" sz="2400" dirty="0" err="1" smtClean="0">
                <a:latin typeface="Consolas" panose="020B0609020204030204" pitchFamily="49" charset="0"/>
              </a:rPr>
              <a:t>repository:tag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docker push username/</a:t>
            </a:r>
            <a:r>
              <a:rPr lang="en-US" sz="2400" dirty="0" err="1" smtClean="0">
                <a:latin typeface="Consolas" panose="020B0609020204030204" pitchFamily="49" charset="0"/>
              </a:rPr>
              <a:t>repository:tag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docker run -p 3000:80 username/</a:t>
            </a:r>
            <a:r>
              <a:rPr lang="en-US" sz="2400" dirty="0" err="1" smtClean="0">
                <a:latin typeface="Consolas" panose="020B0609020204030204" pitchFamily="49" charset="0"/>
              </a:rPr>
              <a:t>repository:tag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88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39" y="1392029"/>
            <a:ext cx="5748708" cy="5018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Swarm / </a:t>
            </a:r>
            <a:r>
              <a:rPr lang="sr-Latn-BA" dirty="0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682" y="2476982"/>
            <a:ext cx="2249601" cy="1871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525" y="4860485"/>
            <a:ext cx="2545916" cy="13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05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3"/>
          <a:stretch/>
        </p:blipFill>
        <p:spPr>
          <a:xfrm>
            <a:off x="6391275" y="0"/>
            <a:ext cx="5802288" cy="68517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9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628775"/>
            <a:ext cx="11655078" cy="4257897"/>
          </a:xfrm>
        </p:spPr>
        <p:txBody>
          <a:bodyPr/>
          <a:lstStyle/>
          <a:p>
            <a:r>
              <a:rPr lang="en-US" dirty="0" smtClean="0"/>
              <a:t>Running Linux software on Windows</a:t>
            </a:r>
          </a:p>
          <a:p>
            <a:r>
              <a:rPr lang="en-US" dirty="0" smtClean="0"/>
              <a:t>Using tools without installation</a:t>
            </a:r>
          </a:p>
          <a:p>
            <a:r>
              <a:rPr lang="en-US" dirty="0" smtClean="0"/>
              <a:t>Integration </a:t>
            </a:r>
          </a:p>
          <a:p>
            <a:r>
              <a:rPr lang="en-US" dirty="0" smtClean="0"/>
              <a:t>Continuous </a:t>
            </a:r>
            <a:r>
              <a:rPr lang="en-US" dirty="0"/>
              <a:t>integration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AWS or Azure deployment</a:t>
            </a:r>
          </a:p>
          <a:p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29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638300"/>
            <a:ext cx="11655078" cy="4149277"/>
          </a:xfrm>
        </p:spPr>
        <p:txBody>
          <a:bodyPr/>
          <a:lstStyle/>
          <a:p>
            <a:r>
              <a:rPr lang="en-US" dirty="0" smtClean="0"/>
              <a:t>Most of them are </a:t>
            </a:r>
            <a:br>
              <a:rPr lang="en-US" dirty="0" smtClean="0"/>
            </a:br>
            <a:r>
              <a:rPr lang="en-US" dirty="0" smtClean="0"/>
              <a:t>not Docker related</a:t>
            </a:r>
          </a:p>
          <a:p>
            <a:r>
              <a:rPr lang="en-US" dirty="0" smtClean="0"/>
              <a:t>Edge versions</a:t>
            </a:r>
          </a:p>
          <a:p>
            <a:r>
              <a:rPr lang="en-US" dirty="0" smtClean="0"/>
              <a:t>Caching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Community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418457"/>
            <a:ext cx="5791200" cy="44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77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Further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607127"/>
            <a:ext cx="11655078" cy="51538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Docs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://docs.docker.com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.NET Core sample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://docs.docker.com/engine/examples/dotnetcore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ASP.NET Core docs -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docs.microsoft.com/en-us/aspnet/core/host-and-deploy/docker/</a:t>
            </a:r>
            <a:endParaRPr lang="en-US" sz="4000" dirty="0" smtClean="0"/>
          </a:p>
          <a:p>
            <a:r>
              <a:rPr lang="en-US" dirty="0" smtClean="0"/>
              <a:t>Docker for .NET Developers by Steve Gordon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www.stevejgordon.co.uk/docker-dotnet-developers-part-1</a:t>
            </a:r>
            <a:r>
              <a:rPr lang="en-US" dirty="0" smtClean="0"/>
              <a:t> </a:t>
            </a:r>
          </a:p>
          <a:p>
            <a:r>
              <a:rPr lang="en-US" smtClean="0"/>
              <a:t>Quick </a:t>
            </a:r>
            <a:r>
              <a:rPr lang="en-US" dirty="0"/>
              <a:t>intro to Docker and Docker Compose by João Antunes</a:t>
            </a: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blog.codingmilitia.com/2018/01/31/quick-intro-to-docker-and-docker-compose-angular-aspnetcore-postgres-app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ASP.NET Core 2.0 in Docker by Mark Rendle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vimeo.com/233915427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Pluralsight courses</a:t>
            </a:r>
          </a:p>
          <a:p>
            <a:pPr lvl="1"/>
            <a:r>
              <a:rPr lang="en-US" dirty="0">
                <a:hlinkClick r:id="rId8"/>
              </a:rPr>
              <a:t>https://app.pluralsight.com/library/courses/deployment-pipeline-aspdotnet-core-docker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github.com/miroslavpopovic/docker-aspnetcore-sample-1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09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067175"/>
            <a:ext cx="12192000" cy="16478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4195" y="2047324"/>
            <a:ext cx="4795873" cy="1487971"/>
          </a:xfrm>
        </p:spPr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05" b="-3"/>
          <a:stretch/>
        </p:blipFill>
        <p:spPr>
          <a:xfrm>
            <a:off x="1869466" y="4408754"/>
            <a:ext cx="3751407" cy="945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17239" r="13367" b="18788"/>
          <a:stretch/>
        </p:blipFill>
        <p:spPr>
          <a:xfrm>
            <a:off x="7833239" y="4067175"/>
            <a:ext cx="1862909" cy="1647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91868" y="4430981"/>
            <a:ext cx="670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pct90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&amp;</a:t>
            </a:r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pct90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9275" y="5959694"/>
            <a:ext cx="2249205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</a:rPr>
              <a:t>@miroslavpopovic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</a:t>
            </a: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  <a:hlinkClick r:id="rId4"/>
              </a:rPr>
              <a:t>//miroslavpopovic.com</a:t>
            </a: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1591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2" y="1738993"/>
            <a:ext cx="4840694" cy="2138284"/>
          </a:xfrm>
        </p:spPr>
        <p:txBody>
          <a:bodyPr/>
          <a:lstStyle/>
          <a:p>
            <a:pPr algn="ctr"/>
            <a:r>
              <a:rPr lang="en-US" dirty="0" smtClean="0"/>
              <a:t>Docker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ASP.NET Core 2.1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302" y="4587570"/>
            <a:ext cx="4840694" cy="717249"/>
          </a:xfrm>
        </p:spPr>
        <p:txBody>
          <a:bodyPr/>
          <a:lstStyle/>
          <a:p>
            <a:pPr algn="ctr"/>
            <a:r>
              <a:rPr lang="en-US" dirty="0" smtClean="0"/>
              <a:t>Miroslav Popović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046" y="6015112"/>
            <a:ext cx="2249205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</a:rPr>
              <a:t>@miroslavpopovic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2"/>
              </a:rPr>
              <a:t>https:</a:t>
            </a:r>
            <a:r>
              <a:rPr lang="en-US" sz="12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  <a:hlinkClick r:id="rId2"/>
              </a:rPr>
              <a:t>//miroslavpopovic.com</a:t>
            </a:r>
            <a:endParaRPr lang="en-US" sz="12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17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560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r="35269"/>
          <a:stretch/>
        </p:blipFill>
        <p:spPr>
          <a:xfrm>
            <a:off x="6400800" y="0"/>
            <a:ext cx="5791200" cy="68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What are containers?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619250"/>
            <a:ext cx="11655078" cy="4756150"/>
          </a:xfrm>
        </p:spPr>
        <p:txBody>
          <a:bodyPr/>
          <a:lstStyle/>
          <a:p>
            <a:r>
              <a:rPr lang="en-US" dirty="0" smtClean="0"/>
              <a:t>A stand-alone, executable software packages</a:t>
            </a:r>
          </a:p>
          <a:p>
            <a:r>
              <a:rPr lang="en-US" dirty="0" smtClean="0"/>
              <a:t>Encapsulates the app and dependencies</a:t>
            </a:r>
          </a:p>
          <a:p>
            <a:r>
              <a:rPr lang="en-US" dirty="0" smtClean="0"/>
              <a:t>Share the same OS kernel</a:t>
            </a:r>
          </a:p>
          <a:p>
            <a:r>
              <a:rPr lang="en-US" dirty="0" smtClean="0"/>
              <a:t>Isolate software from surroundings</a:t>
            </a:r>
          </a:p>
          <a:p>
            <a:r>
              <a:rPr lang="en-US" dirty="0" smtClean="0"/>
              <a:t>Build once, run everywhere</a:t>
            </a:r>
          </a:p>
          <a:p>
            <a:r>
              <a:rPr lang="en-US" dirty="0" smtClean="0"/>
              <a:t>Shipping containers paradigm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50" y="4081175"/>
            <a:ext cx="4543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like Virtual Machines?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628774"/>
            <a:ext cx="11655078" cy="4683125"/>
          </a:xfrm>
        </p:spPr>
        <p:txBody>
          <a:bodyPr/>
          <a:lstStyle/>
          <a:p>
            <a:r>
              <a:rPr lang="en-US" dirty="0" smtClean="0"/>
              <a:t>No, more lightweight</a:t>
            </a:r>
          </a:p>
          <a:p>
            <a:r>
              <a:rPr lang="en-US" dirty="0" smtClean="0"/>
              <a:t>Runs as a process</a:t>
            </a:r>
          </a:p>
          <a:p>
            <a:r>
              <a:rPr lang="en-US" dirty="0" smtClean="0"/>
              <a:t>Smaller</a:t>
            </a:r>
            <a:endParaRPr lang="en-US" dirty="0"/>
          </a:p>
          <a:p>
            <a:r>
              <a:rPr lang="en-US" dirty="0"/>
              <a:t>Faster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92" y="497750"/>
            <a:ext cx="3162422" cy="283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75" y="3580534"/>
            <a:ext cx="3154839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44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vs. container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7" t="22730" r="11192" b="6586"/>
          <a:stretch/>
        </p:blipFill>
        <p:spPr>
          <a:xfrm>
            <a:off x="8107644" y="3805336"/>
            <a:ext cx="2828925" cy="1998663"/>
          </a:xfrm>
        </p:spPr>
      </p:pic>
      <p:grpSp>
        <p:nvGrpSpPr>
          <p:cNvPr id="10" name="Group 9"/>
          <p:cNvGrpSpPr/>
          <p:nvPr/>
        </p:nvGrpSpPr>
        <p:grpSpPr>
          <a:xfrm>
            <a:off x="2892876" y="3109853"/>
            <a:ext cx="2601798" cy="2582052"/>
            <a:chOff x="4795101" y="3612841"/>
            <a:chExt cx="2601798" cy="2582052"/>
          </a:xfrm>
        </p:grpSpPr>
        <p:sp>
          <p:nvSpPr>
            <p:cNvPr id="4" name="Rectangle 3"/>
            <p:cNvSpPr/>
            <p:nvPr/>
          </p:nvSpPr>
          <p:spPr>
            <a:xfrm>
              <a:off x="4795101" y="5836674"/>
              <a:ext cx="2601798" cy="3582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95101" y="5393056"/>
              <a:ext cx="2601798" cy="3582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Docker daemon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5101" y="4949438"/>
              <a:ext cx="2601798" cy="358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scratch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95101" y="4505820"/>
              <a:ext cx="2601798" cy="358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debian:stretch-slim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101" y="4062202"/>
              <a:ext cx="2601798" cy="358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php:7.2-apache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95101" y="3612841"/>
              <a:ext cx="2601798" cy="358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wordpress:latest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56283" y="2178522"/>
            <a:ext cx="1874983" cy="3325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 / layers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871347" y="4100058"/>
            <a:ext cx="1859624" cy="440762"/>
            <a:chOff x="5074667" y="2588219"/>
            <a:chExt cx="2042665" cy="440762"/>
          </a:xfrm>
        </p:grpSpPr>
        <p:sp>
          <p:nvSpPr>
            <p:cNvPr id="13" name="Right Arrow 12"/>
            <p:cNvSpPr/>
            <p:nvPr/>
          </p:nvSpPr>
          <p:spPr>
            <a:xfrm>
              <a:off x="5074667" y="2927927"/>
              <a:ext cx="2042665" cy="10105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0158" y="2588219"/>
              <a:ext cx="161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 docker run</a:t>
              </a:r>
              <a:endParaRPr lang="en-US" sz="24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8584618" y="2178522"/>
            <a:ext cx="1874983" cy="3325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2423" y="3109852"/>
            <a:ext cx="2183779" cy="1694816"/>
            <a:chOff x="268909" y="3409866"/>
            <a:chExt cx="2183779" cy="1694816"/>
          </a:xfrm>
        </p:grpSpPr>
        <p:sp>
          <p:nvSpPr>
            <p:cNvPr id="3" name="Rectangle 2"/>
            <p:cNvSpPr/>
            <p:nvPr/>
          </p:nvSpPr>
          <p:spPr bwMode="auto">
            <a:xfrm>
              <a:off x="269240" y="3409866"/>
              <a:ext cx="2183448" cy="169481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532476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909" y="4755060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Scratch : System.Object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3624" y="4343454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Debian : Scratch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3460" y="3899836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Php : Debian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914" y="3491085"/>
              <a:ext cx="1459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WordPress : Php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963428" y="3109853"/>
            <a:ext cx="1675459" cy="307777"/>
          </a:xfrm>
          <a:prstGeom prst="rect">
            <a:avLst/>
          </a:prstGeom>
          <a:solidFill>
            <a:srgbClr val="7030A0"/>
          </a:solidFill>
          <a:ln>
            <a:solidFill>
              <a:srgbClr val="53247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 WordPress()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40295" y="3109853"/>
            <a:ext cx="1763624" cy="307777"/>
          </a:xfrm>
          <a:prstGeom prst="rect">
            <a:avLst/>
          </a:prstGeom>
          <a:solidFill>
            <a:srgbClr val="7030A0"/>
          </a:solidFill>
          <a:ln>
            <a:solidFill>
              <a:srgbClr val="53247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WordPress</a:t>
            </a:r>
            <a:r>
              <a:rPr lang="en-US" sz="1400" dirty="0" smtClean="0">
                <a:solidFill>
                  <a:schemeClr val="bg1"/>
                </a:solidFill>
              </a:rPr>
              <a:t> instance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17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666876"/>
            <a:ext cx="11655078" cy="4514850"/>
          </a:xfrm>
        </p:spPr>
        <p:txBody>
          <a:bodyPr/>
          <a:lstStyle/>
          <a:p>
            <a:r>
              <a:rPr lang="en-US" dirty="0" smtClean="0"/>
              <a:t>Open-Source</a:t>
            </a:r>
          </a:p>
          <a:p>
            <a:r>
              <a:rPr lang="en-US" dirty="0" smtClean="0"/>
              <a:t>Linux and Windows based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Docker Hub</a:t>
            </a:r>
          </a:p>
          <a:p>
            <a:r>
              <a:rPr lang="en-US" dirty="0" smtClean="0"/>
              <a:t>Modularity and scalability</a:t>
            </a:r>
          </a:p>
          <a:p>
            <a:r>
              <a:rPr lang="en-US" dirty="0" smtClean="0"/>
              <a:t>Docker compose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05" b="-3"/>
          <a:stretch/>
        </p:blipFill>
        <p:spPr>
          <a:xfrm>
            <a:off x="5923108" y="5066939"/>
            <a:ext cx="5867400" cy="14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60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657350"/>
            <a:ext cx="11655078" cy="3190875"/>
          </a:xfrm>
        </p:spPr>
        <p:txBody>
          <a:bodyPr/>
          <a:lstStyle/>
          <a:p>
            <a:r>
              <a:rPr lang="en-US" dirty="0" smtClean="0"/>
              <a:t>Rewritten from scratch</a:t>
            </a:r>
          </a:p>
          <a:p>
            <a:r>
              <a:rPr lang="en-US" dirty="0" smtClean="0"/>
              <a:t>Open-source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Multi-platform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17239" r="13367" b="18788"/>
          <a:stretch/>
        </p:blipFill>
        <p:spPr>
          <a:xfrm>
            <a:off x="7733734" y="3001817"/>
            <a:ext cx="3894848" cy="34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4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2.potx" id="{B944339A-53D9-4B08-9DEE-9C9280C8A2CF}" vid="{AF574AC0-5464-4A71-BEA8-6A4D93F7C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NetWork8 template</Template>
  <TotalTime>1063</TotalTime>
  <Words>632</Words>
  <Application>Microsoft Office PowerPoint</Application>
  <PresentationFormat>Widescreen</PresentationFormat>
  <Paragraphs>131</Paragraphs>
  <Slides>17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Docker &amp; ASP.NET Core 2.1</vt:lpstr>
      <vt:lpstr>Docker  &amp;  ASP.NET Core 2.1</vt:lpstr>
      <vt:lpstr>PowerPoint Presentation</vt:lpstr>
      <vt:lpstr>Introduction</vt:lpstr>
      <vt:lpstr>What are containers?</vt:lpstr>
      <vt:lpstr>So, like Virtual Machines?</vt:lpstr>
      <vt:lpstr>Image vs. container</vt:lpstr>
      <vt:lpstr>Docker</vt:lpstr>
      <vt:lpstr>ASP.NET Core</vt:lpstr>
      <vt:lpstr>Demo</vt:lpstr>
      <vt:lpstr>Command line for Docker</vt:lpstr>
      <vt:lpstr>Docker Swarm / Kubernetes</vt:lpstr>
      <vt:lpstr>Closing up</vt:lpstr>
      <vt:lpstr>Scenarios</vt:lpstr>
      <vt:lpstr>Problems</vt:lpstr>
      <vt:lpstr>Further research</vt:lpstr>
      <vt:lpstr>Thank you!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&amp; ASP.NET Core</dc:title>
  <dc:creator>Miroslav Popovic</dc:creator>
  <cp:lastModifiedBy>Miroslav Popovic</cp:lastModifiedBy>
  <cp:revision>100</cp:revision>
  <dcterms:created xsi:type="dcterms:W3CDTF">2018-02-03T20:20:53Z</dcterms:created>
  <dcterms:modified xsi:type="dcterms:W3CDTF">2018-04-19T11:29:26Z</dcterms:modified>
</cp:coreProperties>
</file>