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66" r:id="rId6"/>
    <p:sldId id="268" r:id="rId7"/>
    <p:sldId id="259" r:id="rId8"/>
    <p:sldId id="267" r:id="rId9"/>
    <p:sldId id="260" r:id="rId10"/>
    <p:sldId id="269" r:id="rId11"/>
    <p:sldId id="271" r:id="rId12"/>
    <p:sldId id="270" r:id="rId13"/>
    <p:sldId id="261" r:id="rId14"/>
    <p:sldId id="272" r:id="rId15"/>
    <p:sldId id="273" r:id="rId16"/>
    <p:sldId id="262" r:id="rId17"/>
    <p:sldId id="263" r:id="rId18"/>
    <p:sldId id="264" r:id="rId19"/>
    <p:sldId id="275" r:id="rId20"/>
    <p:sldId id="278" r:id="rId21"/>
    <p:sldId id="276" r:id="rId22"/>
    <p:sldId id="265" r:id="rId23"/>
    <p:sldId id="277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30" autoAdjust="0"/>
  </p:normalViewPr>
  <p:slideViewPr>
    <p:cSldViewPr snapToGrid="0">
      <p:cViewPr varScale="1">
        <p:scale>
          <a:sx n="116" d="100"/>
          <a:sy n="116" d="100"/>
        </p:scale>
        <p:origin x="13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253FB-87CE-4FE6-AE3E-EDCCC34532FA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097FB-CBEA-4618-B0CB-9C65046D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http://stickeesbiz.deviantart.com/art/You-Shall-Not-Pass-Gandalf-LOTR-389218520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1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http://www.wallpaperup.com/374877/MIDDLE_EARTH_SHADOW_MORDOR_action_adventure_fantasy_lotr_lord_rings_warrior_online_%2843%29.html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http://leaderonomics.com/leadership/one-ring-to-rule-and-make-leaders-of-them-all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3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65428-7F60-468D-BBDC-F83599BDBA1C}" type="slidenum">
              <a:rPr lang="en-US" altLang="en-US" smtClean="0">
                <a:latin typeface="Palatino Linotype" panose="02040502050505030304" pitchFamily="18" charset="0"/>
              </a:rPr>
              <a:pPr/>
              <a:t>24</a:t>
            </a:fld>
            <a:endParaRPr lang="en-US" altLang="en-US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WWW-Authenticate: Basic &lt;base64 </a:t>
            </a:r>
            <a:r>
              <a:rPr lang="en-US" dirty="0" err="1" smtClean="0"/>
              <a:t>username:password</a:t>
            </a:r>
            <a:r>
              <a:rPr lang="en-US" dirty="0" smtClean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Digest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hash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nonce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6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source: http://www.comicvine.com/forums/rpg-9/coming-attractions-1513601/?page=5#js-message-11008003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 </a:t>
            </a:r>
            <a:r>
              <a:rPr lang="en-US" baseline="0" dirty="0" err="1" smtClean="0"/>
              <a:t>stanovišta</a:t>
            </a:r>
            <a:r>
              <a:rPr lang="en-US" baseline="0" dirty="0" smtClean="0"/>
              <a:t> API-ja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Valet attendant (</a:t>
            </a:r>
            <a:r>
              <a:rPr lang="en-US" baseline="0" dirty="0" err="1" smtClean="0"/>
              <a:t>Feris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Bueller’s</a:t>
            </a:r>
            <a:r>
              <a:rPr lang="en-US" baseline="0" dirty="0" smtClean="0"/>
              <a:t> Day Off)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Standardizacija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authorization</a:t>
            </a:r>
            <a:r>
              <a:rPr lang="en-US" baseline="0" dirty="0" smtClean="0"/>
              <a:t> server – Client ID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Client Secret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source: </a:t>
            </a:r>
            <a:r>
              <a:rPr lang="en-US" sz="1200" dirty="0" smtClean="0"/>
              <a:t>https://developer.salesforce.com/page/Digging_Deeper_into_OAuth_2.0_on_Force.com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https://hdwallpapers.cat/gate_of_argonath_in_lord_the_rings_movies_hd-wallpaper-1905734/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http://www.fanpop.com/clubs/lord-of-the-rings/images/29039089/title/rivendell-photo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3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– </a:t>
            </a:r>
            <a:r>
              <a:rPr lang="en-US" dirty="0" err="1" smtClean="0"/>
              <a:t>slični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HTTP </a:t>
            </a:r>
            <a:r>
              <a:rPr lang="en-US" baseline="0" dirty="0" err="1" smtClean="0"/>
              <a:t>modulima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prošlim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verzijama</a:t>
            </a:r>
            <a:endParaRPr lang="en-US" baseline="0" dirty="0" smtClean="0"/>
          </a:p>
          <a:p>
            <a:r>
              <a:rPr lang="en-US" dirty="0" smtClean="0"/>
              <a:t>ASP.NET</a:t>
            </a:r>
            <a:r>
              <a:rPr lang="en-US" baseline="0" dirty="0" smtClean="0"/>
              <a:t> Authentication </a:t>
            </a:r>
            <a:r>
              <a:rPr lang="en-US" baseline="0" dirty="0" err="1" smtClean="0"/>
              <a:t>Middlewares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cookie-based authentication (</a:t>
            </a:r>
            <a:r>
              <a:rPr lang="en-US" baseline="0" dirty="0" err="1" smtClean="0"/>
              <a:t>zamjena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forms authentication), Google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Google, Twitter, Facebook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Microsoft account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OpenID Connect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97FB-CBEA-4618-B0CB-9C65046DB5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cet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657" y="1556792"/>
            <a:ext cx="6192688" cy="1584176"/>
          </a:xfrm>
          <a:noFill/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bs-Latn-BA" dirty="0" err="1" smtClean="0"/>
              <a:t>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7" y="3140968"/>
            <a:ext cx="619268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6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zo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5190" y="1700808"/>
            <a:ext cx="7893621" cy="666016"/>
            <a:chOff x="523796" y="1700808"/>
            <a:chExt cx="7893621" cy="666016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96" y="1898824"/>
              <a:ext cx="2185712" cy="4680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700808"/>
              <a:ext cx="2045217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482" y="1916808"/>
              <a:ext cx="2782743" cy="360000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312000" y="2720135"/>
            <a:ext cx="252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12000" y="4857837"/>
            <a:ext cx="252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288325" y="5211150"/>
            <a:ext cx="4567352" cy="630000"/>
            <a:chOff x="2729604" y="4552379"/>
            <a:chExt cx="4567352" cy="630000"/>
          </a:xfrm>
        </p:grpSpPr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553093"/>
              <a:ext cx="1188572" cy="62857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2431" y="4572104"/>
              <a:ext cx="1914525" cy="5905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604" y="4552379"/>
              <a:ext cx="924393" cy="63000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0" y="325106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hr-BA" sz="4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Sponzori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9030" y="3073446"/>
            <a:ext cx="5065941" cy="1431080"/>
            <a:chOff x="2039030" y="3150048"/>
            <a:chExt cx="5065941" cy="1431080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2058851" y="4041128"/>
              <a:ext cx="5026299" cy="540000"/>
              <a:chOff x="2411760" y="4041128"/>
              <a:chExt cx="5026299" cy="540000"/>
            </a:xfrm>
          </p:grpSpPr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4100981"/>
                <a:ext cx="2506019" cy="420294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760" y="4041128"/>
                <a:ext cx="2192399" cy="540000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2039030" y="3150048"/>
              <a:ext cx="5065941" cy="756000"/>
              <a:chOff x="2404002" y="3150048"/>
              <a:chExt cx="5065941" cy="756000"/>
            </a:xfrm>
          </p:grpSpPr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002" y="3222048"/>
                <a:ext cx="2269108" cy="61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 userDrawn="1"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289" y="3150048"/>
                <a:ext cx="1086749" cy="756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3150048"/>
                <a:ext cx="953727" cy="75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6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8" y="2420889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hr-BA" sz="4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Pitanja?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4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r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5"/>
            <a:ext cx="9144000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hr-BA" sz="4125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Hvala vam na pažnji!</a:t>
            </a:r>
            <a:endParaRPr lang="en-US" sz="412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72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384" y="274638"/>
            <a:ext cx="6563072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8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1" y="274638"/>
            <a:ext cx="663508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1" y="274638"/>
            <a:ext cx="663508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28" y="952500"/>
            <a:ext cx="5905500" cy="5905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712" y="274638"/>
            <a:ext cx="66880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60650"/>
            <a:ext cx="1431429" cy="6474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929" y="6309320"/>
            <a:ext cx="4824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s-Latn-BA" sz="135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bs-Latn-BA" sz="135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MSCommunity</a:t>
            </a:r>
            <a:r>
              <a:rPr lang="bs-Latn-BA" sz="135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BiH konferencija</a:t>
            </a:r>
            <a:endParaRPr lang="en-US" sz="13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oauthforaspnet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eastprivilege.com/" TargetMode="External"/><Relationship Id="rId2" Type="http://schemas.openxmlformats.org/officeDocument/2006/relationships/hyperlink" Target="http://www.thinktectur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IdentityServer/IdentityServer3" TargetMode="External"/><Relationship Id="rId4" Type="http://schemas.openxmlformats.org/officeDocument/2006/relationships/hyperlink" Target="http://brockallen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studio.io/" TargetMode="External"/><Relationship Id="rId2" Type="http://schemas.openxmlformats.org/officeDocument/2006/relationships/hyperlink" Target="https://developers.google.com/oauthplayground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itoftech.net/" TargetMode="External"/><Relationship Id="rId3" Type="http://schemas.openxmlformats.org/officeDocument/2006/relationships/hyperlink" Target="http://openid.net/connect/" TargetMode="External"/><Relationship Id="rId7" Type="http://schemas.openxmlformats.org/officeDocument/2006/relationships/hyperlink" Target="http://typecastexception.com/" TargetMode="External"/><Relationship Id="rId2" Type="http://schemas.openxmlformats.org/officeDocument/2006/relationships/hyperlink" Target="http://tools.ietf.org/html/rfc6749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rockallen.com/" TargetMode="External"/><Relationship Id="rId5" Type="http://schemas.openxmlformats.org/officeDocument/2006/relationships/hyperlink" Target="http://leastprivilege.com/" TargetMode="External"/><Relationship Id="rId4" Type="http://schemas.openxmlformats.org/officeDocument/2006/relationships/hyperlink" Target="https://identityserver.github.io/Documentation/docsv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hyperlink" Target="mailto:hr.ba@authoritypartners.com" TargetMode="Externa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46176"/>
            <a:ext cx="6858000" cy="789253"/>
          </a:xfrm>
        </p:spPr>
        <p:txBody>
          <a:bodyPr/>
          <a:lstStyle/>
          <a:p>
            <a:r>
              <a:rPr lang="en-US" dirty="0" smtClean="0"/>
              <a:t>OAuth, </a:t>
            </a:r>
            <a:r>
              <a:rPr lang="en-US" dirty="0" err="1" smtClean="0"/>
              <a:t>OpenID</a:t>
            </a:r>
            <a:r>
              <a:rPr lang="en-US" dirty="0" smtClean="0"/>
              <a:t> Connect, ASP.NET 5</a:t>
            </a:r>
            <a:endParaRPr lang="en-US" dirty="0"/>
          </a:p>
        </p:txBody>
      </p:sp>
      <p:pic>
        <p:nvPicPr>
          <p:cNvPr id="1026" name="Picture 2" descr="http://orig00.deviantart.net/3a10/f/2013/210/d/f/you_shall_not_pass____gandalf___lotr_by_stickeesbiz-d6fqax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70" y="1320437"/>
            <a:ext cx="4118660" cy="30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074" y="6307516"/>
            <a:ext cx="13785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Miroslav </a:t>
            </a:r>
            <a:r>
              <a:rPr lang="en-US" sz="1350" dirty="0" err="1"/>
              <a:t>Popović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025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smtClean="0"/>
              <a:t>Server-side web application flow</a:t>
            </a:r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err="1" smtClean="0"/>
              <a:t>Dugotrajni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endParaRPr lang="en-US" dirty="0" smtClean="0"/>
          </a:p>
          <a:p>
            <a:pPr lvl="1"/>
            <a:r>
              <a:rPr lang="en-US" dirty="0" smtClean="0"/>
              <a:t>OAuth </a:t>
            </a:r>
            <a:r>
              <a:rPr lang="en-US" dirty="0" err="1" smtClean="0"/>
              <a:t>klijent</a:t>
            </a:r>
            <a:r>
              <a:rPr lang="en-US" dirty="0" smtClean="0"/>
              <a:t> je server </a:t>
            </a:r>
            <a:r>
              <a:rPr lang="en-US" dirty="0" err="1" smtClean="0"/>
              <a:t>sa</a:t>
            </a:r>
            <a:r>
              <a:rPr lang="en-US" dirty="0" smtClean="0"/>
              <a:t> web </a:t>
            </a:r>
            <a:r>
              <a:rPr lang="en-US" dirty="0" err="1" smtClean="0"/>
              <a:t>aplikacijom</a:t>
            </a:r>
            <a:endParaRPr lang="en-US" dirty="0" smtClean="0"/>
          </a:p>
          <a:p>
            <a:pPr lvl="1"/>
            <a:r>
              <a:rPr lang="en-US" dirty="0" smtClean="0"/>
              <a:t>OAuth token </a:t>
            </a:r>
            <a:r>
              <a:rPr lang="en-US" dirty="0" err="1" smtClean="0"/>
              <a:t>nikad</a:t>
            </a:r>
            <a:r>
              <a:rPr lang="en-US" dirty="0" smtClean="0"/>
              <a:t> ne ide </a:t>
            </a:r>
            <a:r>
              <a:rPr lang="en-US" dirty="0" err="1" smtClean="0"/>
              <a:t>na</a:t>
            </a:r>
            <a:r>
              <a:rPr lang="en-US" dirty="0" smtClean="0"/>
              <a:t> browser, server-server </a:t>
            </a:r>
            <a:r>
              <a:rPr lang="en-US" dirty="0" err="1" smtClean="0"/>
              <a:t>komunikacija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Client-side web application flow</a:t>
            </a:r>
          </a:p>
          <a:p>
            <a:pPr lvl="1"/>
            <a:r>
              <a:rPr lang="en-US" dirty="0" err="1" smtClean="0"/>
              <a:t>Privremeni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endParaRPr lang="en-US" dirty="0" smtClean="0"/>
          </a:p>
          <a:p>
            <a:pPr lvl="1"/>
            <a:r>
              <a:rPr lang="en-US" dirty="0" err="1" smtClean="0"/>
              <a:t>Korisnik</a:t>
            </a:r>
            <a:r>
              <a:rPr lang="en-US" dirty="0" smtClean="0"/>
              <a:t> se </a:t>
            </a:r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loguje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API </a:t>
            </a:r>
            <a:r>
              <a:rPr lang="en-US" dirty="0" err="1" smtClean="0"/>
              <a:t>provajder</a:t>
            </a:r>
            <a:endParaRPr lang="en-US" dirty="0" smtClean="0"/>
          </a:p>
          <a:p>
            <a:pPr lvl="1"/>
            <a:r>
              <a:rPr lang="en-US" dirty="0" smtClean="0"/>
              <a:t>OAuth </a:t>
            </a:r>
            <a:r>
              <a:rPr lang="en-US" dirty="0" err="1" smtClean="0"/>
              <a:t>klijent</a:t>
            </a:r>
            <a:r>
              <a:rPr lang="en-US" dirty="0" smtClean="0"/>
              <a:t> je u </a:t>
            </a:r>
            <a:r>
              <a:rPr lang="en-US" dirty="0" err="1" smtClean="0"/>
              <a:t>browseru</a:t>
            </a:r>
            <a:r>
              <a:rPr lang="en-US" dirty="0" smtClean="0"/>
              <a:t> (JavaScript)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dirty="0" smtClean="0"/>
              <a:t>Resource owner password flow</a:t>
            </a:r>
          </a:p>
          <a:p>
            <a:pPr lvl="1"/>
            <a:r>
              <a:rPr lang="en-US" dirty="0" err="1" smtClean="0"/>
              <a:t>Direktna</a:t>
            </a:r>
            <a:r>
              <a:rPr lang="en-US" dirty="0" smtClean="0"/>
              <a:t> </a:t>
            </a:r>
            <a:r>
              <a:rPr lang="en-US" dirty="0" err="1" smtClean="0"/>
              <a:t>razmjena</a:t>
            </a:r>
            <a:r>
              <a:rPr lang="en-US" dirty="0" smtClean="0"/>
              <a:t> </a:t>
            </a:r>
            <a:r>
              <a:rPr lang="en-US" dirty="0" err="1" smtClean="0"/>
              <a:t>korisničkog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lozinke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access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refresh token</a:t>
            </a:r>
          </a:p>
          <a:p>
            <a:pPr lvl="1"/>
            <a:r>
              <a:rPr lang="en-US" dirty="0" err="1" smtClean="0"/>
              <a:t>Korisnička</a:t>
            </a:r>
            <a:r>
              <a:rPr lang="en-US" dirty="0" smtClean="0"/>
              <a:t> </a:t>
            </a:r>
            <a:r>
              <a:rPr lang="en-US" dirty="0" err="1" smtClean="0"/>
              <a:t>lozinka</a:t>
            </a:r>
            <a:r>
              <a:rPr lang="en-US" dirty="0" smtClean="0"/>
              <a:t> je </a:t>
            </a:r>
            <a:r>
              <a:rPr lang="en-US" dirty="0" err="1" smtClean="0"/>
              <a:t>dostupna</a:t>
            </a:r>
            <a:r>
              <a:rPr lang="en-US" dirty="0" smtClean="0"/>
              <a:t> </a:t>
            </a:r>
            <a:r>
              <a:rPr lang="en-US" dirty="0" err="1" smtClean="0"/>
              <a:t>aplikaciji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OAuth </a:t>
            </a:r>
            <a:r>
              <a:rPr lang="en-US" dirty="0" err="1" smtClean="0"/>
              <a:t>klijentu</a:t>
            </a:r>
            <a:endParaRPr lang="en-US" dirty="0" smtClean="0"/>
          </a:p>
          <a:p>
            <a:pPr lvl="1"/>
            <a:r>
              <a:rPr lang="en-US" dirty="0" err="1" smtClean="0"/>
              <a:t>Uglavnom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oficijelne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(API </a:t>
            </a:r>
            <a:r>
              <a:rPr lang="en-US" dirty="0" err="1" smtClean="0"/>
              <a:t>provajder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istog</a:t>
            </a:r>
            <a:r>
              <a:rPr lang="en-US" dirty="0" smtClean="0"/>
              <a:t> </a:t>
            </a:r>
            <a:r>
              <a:rPr lang="en-US" dirty="0" err="1" smtClean="0"/>
              <a:t>izvora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385763" indent="-385763">
              <a:buFont typeface="+mj-lt"/>
              <a:buAutoNum type="arabicPeriod" startAt="3"/>
            </a:pPr>
            <a:r>
              <a:rPr lang="en-US" dirty="0" smtClean="0"/>
              <a:t>Client credentials</a:t>
            </a:r>
          </a:p>
          <a:p>
            <a:pPr lvl="1"/>
            <a:r>
              <a:rPr lang="en-US" dirty="0" err="1" smtClean="0"/>
              <a:t>Korisno</a:t>
            </a:r>
            <a:r>
              <a:rPr lang="en-US" dirty="0" smtClean="0"/>
              <a:t> </a:t>
            </a:r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 </a:t>
            </a:r>
            <a:r>
              <a:rPr lang="en-US" dirty="0" err="1" smtClean="0"/>
              <a:t>posjeduje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ne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delegirani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resource </a:t>
            </a:r>
            <a:r>
              <a:rPr lang="en-US" dirty="0" err="1" smtClean="0"/>
              <a:t>ownera</a:t>
            </a:r>
            <a:r>
              <a:rPr lang="en-US" dirty="0" smtClean="0"/>
              <a:t>, </a:t>
            </a:r>
            <a:r>
              <a:rPr lang="en-US" dirty="0" err="1" smtClean="0"/>
              <a:t>ili</a:t>
            </a:r>
            <a:r>
              <a:rPr lang="en-US" dirty="0" smtClean="0"/>
              <a:t> je </a:t>
            </a:r>
            <a:r>
              <a:rPr lang="en-US" dirty="0" err="1" smtClean="0"/>
              <a:t>delegirani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već</a:t>
            </a:r>
            <a:r>
              <a:rPr lang="en-US" dirty="0" smtClean="0"/>
              <a:t> </a:t>
            </a:r>
            <a:r>
              <a:rPr lang="en-US" dirty="0" err="1" smtClean="0"/>
              <a:t>odobren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7487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glow rad="685800">
              <a:schemeClr val="tx1">
                <a:alpha val="77000"/>
              </a:schemeClr>
            </a:glow>
          </a:effectLst>
        </p:spPr>
        <p:txBody>
          <a:bodyPr/>
          <a:lstStyle/>
          <a:p>
            <a:r>
              <a:rPr lang="en-US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OpenID Connect</a:t>
            </a:r>
            <a:endParaRPr lang="en-US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OpenID 2.0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Custom message encryption</a:t>
            </a:r>
          </a:p>
          <a:p>
            <a:pPr lvl="1"/>
            <a:r>
              <a:rPr lang="en-US" dirty="0" err="1" smtClean="0"/>
              <a:t>Težak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OpenID Connect</a:t>
            </a:r>
          </a:p>
          <a:p>
            <a:pPr lvl="1"/>
            <a:r>
              <a:rPr lang="en-US" dirty="0" err="1" smtClean="0"/>
              <a:t>Baziran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OAuth 2.0</a:t>
            </a:r>
          </a:p>
          <a:p>
            <a:pPr lvl="1"/>
            <a:r>
              <a:rPr lang="en-US" dirty="0" smtClean="0"/>
              <a:t>JSON (JWT) – ID token</a:t>
            </a:r>
          </a:p>
          <a:p>
            <a:pPr lvl="1"/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enkripciju</a:t>
            </a:r>
            <a:r>
              <a:rPr lang="en-US" dirty="0" smtClean="0"/>
              <a:t> – TLS (HTTPS / SSL) </a:t>
            </a:r>
            <a:r>
              <a:rPr lang="en-US" dirty="0" err="1" smtClean="0"/>
              <a:t>obavezan</a:t>
            </a:r>
            <a:endParaRPr lang="en-US" dirty="0" smtClean="0"/>
          </a:p>
          <a:p>
            <a:pPr lvl="1"/>
            <a:r>
              <a:rPr lang="en-US" dirty="0" err="1" smtClean="0"/>
              <a:t>Dodatni</a:t>
            </a:r>
            <a:r>
              <a:rPr lang="en-US" dirty="0" smtClean="0"/>
              <a:t> Check 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UserInfo</a:t>
            </a:r>
            <a:r>
              <a:rPr lang="en-US" dirty="0" smtClean="0"/>
              <a:t> URL/endpoints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Connect </a:t>
            </a:r>
            <a:r>
              <a:rPr lang="en-US" dirty="0" err="1" smtClean="0"/>
              <a:t>učesnici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3.amazonaws.com/dfc-wiki/en/images/a/a6/OpenIDConnect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16" y="1645955"/>
            <a:ext cx="4970968" cy="38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28013" y="5598896"/>
            <a:ext cx="354937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err="1"/>
              <a:t>Slika</a:t>
            </a:r>
            <a:r>
              <a:rPr lang="en-US" sz="750" dirty="0"/>
              <a:t>: https://developer.salesforce.com/page/Inside_OpenID_Connect_on_Force.com</a:t>
            </a:r>
          </a:p>
        </p:txBody>
      </p:sp>
    </p:spTree>
    <p:extLst>
      <p:ext uri="{BB962C8B-B14F-4D97-AF65-F5344CB8AC3E}">
        <p14:creationId xmlns:p14="http://schemas.microsoft.com/office/powerpoint/2010/main" val="16025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30" y="0"/>
            <a:ext cx="12177486" cy="68714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IPrincipal</a:t>
            </a:r>
            <a:r>
              <a:rPr lang="en-US" dirty="0" smtClean="0"/>
              <a:t>, </a:t>
            </a:r>
            <a:r>
              <a:rPr lang="en-US" dirty="0" err="1" smtClean="0"/>
              <a:t>IIdentity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ClaimsPrincipal</a:t>
            </a:r>
            <a:r>
              <a:rPr lang="en-US" dirty="0" smtClean="0"/>
              <a:t>, </a:t>
            </a:r>
            <a:r>
              <a:rPr lang="en-US" dirty="0" err="1" smtClean="0"/>
              <a:t>ClaimsIdentity</a:t>
            </a:r>
            <a:endParaRPr lang="en-US" dirty="0" smtClean="0"/>
          </a:p>
          <a:p>
            <a:r>
              <a:rPr lang="en-US" dirty="0" smtClean="0"/>
              <a:t>Forms authentication (Web Forms, MVC)</a:t>
            </a:r>
          </a:p>
          <a:p>
            <a:r>
              <a:rPr lang="en-US" dirty="0" smtClean="0"/>
              <a:t>Token based authentication (Web API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ASP.NET Identity</a:t>
            </a:r>
          </a:p>
          <a:p>
            <a:r>
              <a:rPr lang="en-US" dirty="0" smtClean="0"/>
              <a:t>OWIN / Katana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ypecastexception.com/image.axd?picture=owin-middleware-chain%20w%20webap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2741" r="1350" b="3597"/>
          <a:stretch/>
        </p:blipFill>
        <p:spPr bwMode="auto">
          <a:xfrm>
            <a:off x="2639713" y="3114450"/>
            <a:ext cx="5875637" cy="24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/ authorization middleware</a:t>
            </a:r>
          </a:p>
          <a:p>
            <a:r>
              <a:rPr lang="en-US" dirty="0" smtClean="0"/>
              <a:t>Google, Twitter, Facebook, Microsoft Account</a:t>
            </a:r>
          </a:p>
          <a:p>
            <a:r>
              <a:rPr lang="en-US" dirty="0">
                <a:hlinkClick r:id="rId4"/>
              </a:rPr>
              <a:t>http://www.oauthforaspnet.com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Server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authorization server middleware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portovan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Katana </a:t>
            </a:r>
            <a:r>
              <a:rPr lang="en-US" dirty="0" err="1" smtClean="0"/>
              <a:t>projekta</a:t>
            </a:r>
            <a:r>
              <a:rPr lang="en-US" dirty="0" smtClean="0"/>
              <a:t> u ASP.NET 5</a:t>
            </a:r>
          </a:p>
          <a:p>
            <a:r>
              <a:rPr lang="en-US" dirty="0" smtClean="0">
                <a:hlinkClick r:id="rId2"/>
              </a:rPr>
              <a:t>Thinktecture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Dominick </a:t>
            </a:r>
            <a:r>
              <a:rPr lang="en-US" dirty="0" err="1" smtClean="0">
                <a:hlinkClick r:id="rId3"/>
              </a:rPr>
              <a:t>Baier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Brock Allen</a:t>
            </a:r>
            <a:endParaRPr lang="en-US" dirty="0" smtClean="0"/>
          </a:p>
          <a:p>
            <a:r>
              <a:rPr lang="en-US" dirty="0" smtClean="0"/>
              <a:t>OAuth 2.0 </a:t>
            </a:r>
            <a:r>
              <a:rPr lang="en-US" dirty="0" err="1" smtClean="0"/>
              <a:t>i</a:t>
            </a:r>
            <a:r>
              <a:rPr lang="en-US" dirty="0" smtClean="0"/>
              <a:t> OpenID Connect </a:t>
            </a:r>
            <a:r>
              <a:rPr lang="en-US" dirty="0" err="1" smtClean="0"/>
              <a:t>protokoli</a:t>
            </a:r>
            <a:endParaRPr lang="en-US" dirty="0" smtClean="0"/>
          </a:p>
          <a:p>
            <a:r>
              <a:rPr lang="en-US" dirty="0" smtClean="0"/>
              <a:t>Single-sign on</a:t>
            </a:r>
          </a:p>
          <a:p>
            <a:r>
              <a:rPr lang="en-US" dirty="0" smtClean="0">
                <a:hlinkClick r:id="rId5"/>
              </a:rPr>
              <a:t>IdentityServer3 2.0</a:t>
            </a:r>
            <a:r>
              <a:rPr lang="en-US" dirty="0" smtClean="0"/>
              <a:t> – </a:t>
            </a:r>
            <a:r>
              <a:rPr lang="en-US" dirty="0" err="1" smtClean="0"/>
              <a:t>trenutna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7487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 </a:t>
            </a:r>
            <a:r>
              <a:rPr lang="en-US" dirty="0" err="1" smtClean="0">
                <a:solidFill>
                  <a:schemeClr val="bg1"/>
                </a:solidFill>
              </a:rPr>
              <a:t>kraju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2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http://jwt.io/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://www.getpostman.com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http://www.telerik.com/fiddler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://developers.google.com/oauthplayground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http://apistudio.io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apigee</a:t>
            </a:r>
            <a:r>
              <a:rPr lang="en-US" dirty="0" smtClean="0"/>
              <a:t> API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autentikacije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autorizacije</a:t>
            </a:r>
            <a:r>
              <a:rPr lang="en-US" dirty="0" smtClean="0"/>
              <a:t> je </a:t>
            </a:r>
            <a:r>
              <a:rPr lang="en-US" dirty="0" err="1" smtClean="0"/>
              <a:t>teška</a:t>
            </a:r>
            <a:endParaRPr lang="en-US" dirty="0" smtClean="0"/>
          </a:p>
          <a:p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biti</a:t>
            </a:r>
            <a:r>
              <a:rPr lang="en-US" dirty="0" smtClean="0"/>
              <a:t> u </a:t>
            </a:r>
            <a:r>
              <a:rPr lang="en-US" dirty="0" err="1" smtClean="0"/>
              <a:t>toku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standardima</a:t>
            </a:r>
            <a:endParaRPr lang="en-US" dirty="0" smtClean="0"/>
          </a:p>
          <a:p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 smtClean="0"/>
              <a:t>alate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endParaRPr lang="en-US" dirty="0" smtClean="0"/>
          </a:p>
          <a:p>
            <a:r>
              <a:rPr lang="en-US" dirty="0" err="1" smtClean="0"/>
              <a:t>Izbjegavati</a:t>
            </a:r>
            <a:r>
              <a:rPr lang="en-US" dirty="0" smtClean="0"/>
              <a:t> </a:t>
            </a:r>
            <a:r>
              <a:rPr lang="en-US" dirty="0" err="1"/>
              <a:t>sopstvenu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(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ekspert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4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Getting </a:t>
            </a:r>
            <a:r>
              <a:rPr lang="en-US" i="1" dirty="0"/>
              <a:t>Started with OAuth 2.0 </a:t>
            </a:r>
            <a:r>
              <a:rPr lang="en-US" dirty="0"/>
              <a:t>by </a:t>
            </a:r>
            <a:r>
              <a:rPr lang="en-US" dirty="0" smtClean="0"/>
              <a:t>Ryan Boyd </a:t>
            </a:r>
            <a:r>
              <a:rPr lang="en-US" dirty="0"/>
              <a:t>(O’Reilly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Copyright </a:t>
            </a:r>
            <a:r>
              <a:rPr lang="en-US" dirty="0"/>
              <a:t>2012 Ryan Boyd, </a:t>
            </a:r>
            <a:r>
              <a:rPr lang="en-US" dirty="0" smtClean="0"/>
              <a:t>978-1-449-31160-5</a:t>
            </a:r>
          </a:p>
          <a:p>
            <a:r>
              <a:rPr lang="en-US" dirty="0" smtClean="0">
                <a:hlinkClick r:id="rId2"/>
              </a:rPr>
              <a:t>The OAuth 2.0 Authorization Framework </a:t>
            </a:r>
            <a:r>
              <a:rPr lang="en-US" dirty="0" err="1" smtClean="0">
                <a:hlinkClick r:id="rId2"/>
              </a:rPr>
              <a:t>specifikacija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OpenID Connect </a:t>
            </a:r>
            <a:r>
              <a:rPr lang="en-US" dirty="0" err="1" smtClean="0">
                <a:hlinkClick r:id="rId3"/>
              </a:rPr>
              <a:t>specifikacija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IdentityServer3 </a:t>
            </a:r>
            <a:r>
              <a:rPr lang="en-US" dirty="0" err="1" smtClean="0">
                <a:hlinkClick r:id="rId4"/>
              </a:rPr>
              <a:t>dokumentacija</a:t>
            </a:r>
            <a:endParaRPr lang="en-US" dirty="0" smtClean="0"/>
          </a:p>
          <a:p>
            <a:r>
              <a:rPr lang="en-US" dirty="0" err="1" smtClean="0"/>
              <a:t>Blogovi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5"/>
              </a:rPr>
              <a:t>Dominick </a:t>
            </a:r>
            <a:r>
              <a:rPr lang="en-US" dirty="0" err="1" smtClean="0">
                <a:hlinkClick r:id="rId5"/>
              </a:rPr>
              <a:t>Baier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Brock Allen</a:t>
            </a:r>
            <a:endParaRPr lang="en-US" dirty="0"/>
          </a:p>
          <a:p>
            <a:pPr lvl="1"/>
            <a:r>
              <a:rPr lang="en-US" dirty="0" smtClean="0">
                <a:hlinkClick r:id="rId7"/>
              </a:rPr>
              <a:t>John </a:t>
            </a:r>
            <a:r>
              <a:rPr lang="en-US" dirty="0" err="1" smtClean="0">
                <a:hlinkClick r:id="rId7"/>
              </a:rPr>
              <a:t>Atten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Taiseer </a:t>
            </a:r>
            <a:r>
              <a:rPr lang="en-US" dirty="0" err="1" smtClean="0">
                <a:hlinkClick r:id="rId8"/>
              </a:rPr>
              <a:t>Joudeh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7487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Hvala</a:t>
            </a:r>
            <a:r>
              <a:rPr lang="en-US" dirty="0" smtClean="0">
                <a:solidFill>
                  <a:schemeClr val="bg1"/>
                </a:solidFill>
              </a:rPr>
              <a:t> VAM NA PAŽNJI!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Pitanja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16" y="4308135"/>
            <a:ext cx="2605035" cy="17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65" y="963517"/>
            <a:ext cx="2293144" cy="9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Box 11"/>
          <p:cNvSpPr txBox="1">
            <a:spLocks noChangeArrowheads="1"/>
          </p:cNvSpPr>
          <p:nvPr/>
        </p:nvSpPr>
        <p:spPr bwMode="auto">
          <a:xfrm>
            <a:off x="2758089" y="1522425"/>
            <a:ext cx="269596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 b="1" dirty="0">
                <a:solidFill>
                  <a:srgbClr val="92D050"/>
                </a:solidFill>
              </a:rPr>
              <a:t>Perks</a:t>
            </a:r>
          </a:p>
          <a:p>
            <a:r>
              <a:rPr lang="en-US" altLang="en-US" sz="1350" dirty="0"/>
              <a:t>Recreation </a:t>
            </a:r>
            <a:r>
              <a:rPr lang="en-US" altLang="en-US" sz="1350" dirty="0"/>
              <a:t>and sports </a:t>
            </a:r>
            <a:r>
              <a:rPr lang="en-US" altLang="en-US" sz="1350" dirty="0"/>
              <a:t>activities</a:t>
            </a:r>
          </a:p>
          <a:p>
            <a:r>
              <a:rPr lang="en-US" altLang="en-US" sz="1350" dirty="0"/>
              <a:t>Healthy food</a:t>
            </a:r>
          </a:p>
          <a:p>
            <a:r>
              <a:rPr lang="en-US" altLang="en-US" sz="1350" dirty="0"/>
              <a:t>Team buildings</a:t>
            </a:r>
          </a:p>
          <a:p>
            <a:r>
              <a:rPr lang="en-US" altLang="en-US" sz="1350" dirty="0"/>
              <a:t>Competitive remuneration package</a:t>
            </a:r>
          </a:p>
          <a:p>
            <a:r>
              <a:rPr lang="en-US" altLang="en-US" sz="1350" dirty="0"/>
              <a:t>Game </a:t>
            </a:r>
            <a:r>
              <a:rPr lang="en-US" altLang="en-US" sz="1350" dirty="0"/>
              <a:t>Room</a:t>
            </a:r>
          </a:p>
          <a:p>
            <a:r>
              <a:rPr lang="en-US" altLang="en-US" sz="1350" dirty="0"/>
              <a:t>Career growth</a:t>
            </a:r>
          </a:p>
          <a:p>
            <a:r>
              <a:rPr lang="en-US" altLang="en-US" sz="1350" dirty="0"/>
              <a:t>Challenging projects</a:t>
            </a:r>
          </a:p>
          <a:p>
            <a:r>
              <a:rPr lang="en-US" altLang="en-US" sz="1350" dirty="0"/>
              <a:t>Client visits to USA</a:t>
            </a:r>
          </a:p>
          <a:p>
            <a:r>
              <a:rPr lang="en-US" altLang="en-US" sz="1350" dirty="0"/>
              <a:t>Remote work</a:t>
            </a:r>
          </a:p>
          <a:p>
            <a:r>
              <a:rPr lang="en-US" altLang="en-US" sz="1350" dirty="0"/>
              <a:t>Professional trainings</a:t>
            </a:r>
            <a:endParaRPr lang="en-US" altLang="en-US" sz="1350" dirty="0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306775" y="4578268"/>
            <a:ext cx="233406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 b="1" dirty="0">
                <a:solidFill>
                  <a:srgbClr val="92D050"/>
                </a:solidFill>
              </a:rPr>
              <a:t>Microsoft </a:t>
            </a:r>
            <a:r>
              <a:rPr lang="en-US" sz="1500" b="1" dirty="0">
                <a:solidFill>
                  <a:srgbClr val="92D050"/>
                </a:solidFill>
              </a:rPr>
              <a:t>technology stack </a:t>
            </a:r>
            <a:r>
              <a:rPr lang="en-US" sz="1350" dirty="0"/>
              <a:t>for enterprises, and all popular mobile </a:t>
            </a:r>
            <a:r>
              <a:rPr lang="en-US" sz="1350" dirty="0"/>
              <a:t>platforms</a:t>
            </a:r>
            <a:endParaRPr lang="en-US" altLang="en-US" sz="1350" dirty="0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556224" y="5316932"/>
            <a:ext cx="2522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 dirty="0">
                <a:hlinkClick r:id="rId5"/>
              </a:rPr>
              <a:t>hr.ba@authoritypartners.com</a:t>
            </a:r>
            <a:endParaRPr lang="en-US" altLang="en-US" sz="1350" dirty="0"/>
          </a:p>
          <a:p>
            <a:endParaRPr lang="en-US" alt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69" y="1983855"/>
            <a:ext cx="3099040" cy="2324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" y="1243827"/>
            <a:ext cx="2298232" cy="3064309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370068" y="4474393"/>
            <a:ext cx="21315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50" b="1" dirty="0">
                <a:solidFill>
                  <a:srgbClr val="92D050"/>
                </a:solidFill>
              </a:rPr>
              <a:t>We are hiring!</a:t>
            </a:r>
          </a:p>
          <a:p>
            <a:r>
              <a:rPr lang="en-US" altLang="en-US" sz="1350" dirty="0"/>
              <a:t>C# </a:t>
            </a:r>
            <a:r>
              <a:rPr lang="en-US" altLang="en-US" sz="1350" dirty="0" err="1"/>
              <a:t>.Net</a:t>
            </a:r>
            <a:r>
              <a:rPr lang="en-US" altLang="en-US" sz="1350" dirty="0"/>
              <a:t> Developers</a:t>
            </a:r>
          </a:p>
          <a:p>
            <a:r>
              <a:rPr lang="en-US" altLang="en-US" sz="1350" dirty="0"/>
              <a:t>QA Analysts</a:t>
            </a:r>
          </a:p>
          <a:p>
            <a:r>
              <a:rPr lang="en-US" altLang="en-US" sz="1350" dirty="0"/>
              <a:t>Systems Engineers</a:t>
            </a:r>
          </a:p>
        </p:txBody>
      </p:sp>
    </p:spTree>
    <p:extLst>
      <p:ext uri="{BB962C8B-B14F-4D97-AF65-F5344CB8AC3E}">
        <p14:creationId xmlns:p14="http://schemas.microsoft.com/office/powerpoint/2010/main" val="278320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989" y="1622420"/>
            <a:ext cx="6548344" cy="3723514"/>
            <a:chOff x="3494076" y="1622420"/>
            <a:chExt cx="6548344" cy="3723514"/>
          </a:xfrm>
        </p:grpSpPr>
        <p:grpSp>
          <p:nvGrpSpPr>
            <p:cNvPr id="19" name="Group 18"/>
            <p:cNvGrpSpPr/>
            <p:nvPr/>
          </p:nvGrpSpPr>
          <p:grpSpPr>
            <a:xfrm>
              <a:off x="3494076" y="1622420"/>
              <a:ext cx="2825496" cy="3723514"/>
              <a:chOff x="3494076" y="1622420"/>
              <a:chExt cx="2825496" cy="372351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4076" y="1622420"/>
                <a:ext cx="2825496" cy="345547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0661" y="3848513"/>
                <a:ext cx="1072329" cy="513533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839064" y="4422604"/>
                <a:ext cx="213552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</a:rPr>
                  <a:t>http://daenet.eu/Jobs</a:t>
                </a:r>
              </a:p>
              <a:p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256561" y="2326580"/>
              <a:ext cx="578585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Franklin Gothic Medium Cond" panose="020B0606030402020204" pitchFamily="34" charset="0"/>
                </a:rPr>
                <a:t>Developers</a:t>
              </a:r>
              <a:br>
                <a:rPr lang="en-US" sz="2000" dirty="0" smtClean="0">
                  <a:latin typeface="Franklin Gothic Medium Cond" panose="020B0606030402020204" pitchFamily="34" charset="0"/>
                </a:rPr>
              </a:br>
              <a:endParaRPr lang="en-US" sz="1100" dirty="0" smtClean="0">
                <a:latin typeface="Franklin Gothic Medium Cond" panose="020B06060304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latin typeface="Franklin Gothic Medium Cond" panose="020B0606030402020204" pitchFamily="34" charset="0"/>
                </a:rPr>
                <a:t>NET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latin typeface="Franklin Gothic Medium Cond" panose="020B0606030402020204" pitchFamily="34" charset="0"/>
                </a:rPr>
                <a:t>Web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latin typeface="Franklin Gothic Medium Cond" panose="020B0606030402020204" pitchFamily="34" charset="0"/>
                </a:rPr>
                <a:t>Azure</a:t>
              </a:r>
              <a:endParaRPr lang="en-US" dirty="0">
                <a:latin typeface="Franklin Gothic Medium Cond" panose="020B06060304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5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/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 – </a:t>
            </a:r>
            <a:r>
              <a:rPr lang="en-US" dirty="0" err="1" smtClean="0"/>
              <a:t>provjera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r>
              <a:rPr lang="en-US" b="1" dirty="0" smtClean="0"/>
              <a:t>Federated authentication</a:t>
            </a:r>
            <a:r>
              <a:rPr lang="en-US" dirty="0" smtClean="0"/>
              <a:t> – </a:t>
            </a:r>
            <a:r>
              <a:rPr lang="en-US" dirty="0" err="1" smtClean="0"/>
              <a:t>oslanjanje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autentikaciju</a:t>
            </a:r>
            <a:r>
              <a:rPr lang="en-US" dirty="0" smtClean="0"/>
              <a:t> (</a:t>
            </a:r>
            <a:r>
              <a:rPr lang="en-US" dirty="0" err="1" smtClean="0"/>
              <a:t>ActiveDirectory</a:t>
            </a:r>
            <a:r>
              <a:rPr lang="en-US" dirty="0" smtClean="0"/>
              <a:t>, </a:t>
            </a:r>
            <a:r>
              <a:rPr lang="en-US" smtClean="0"/>
              <a:t>OpenID</a:t>
            </a:r>
            <a:r>
              <a:rPr lang="en-US" smtClean="0"/>
              <a:t>…)</a:t>
            </a:r>
            <a:br>
              <a:rPr lang="en-US" smtClean="0"/>
            </a:br>
            <a:endParaRPr lang="en-US" dirty="0" smtClean="0"/>
          </a:p>
          <a:p>
            <a:r>
              <a:rPr lang="en-US" b="1" dirty="0" smtClean="0"/>
              <a:t>Authorization</a:t>
            </a:r>
            <a:r>
              <a:rPr lang="en-US" dirty="0" smtClean="0"/>
              <a:t> – </a:t>
            </a:r>
            <a:r>
              <a:rPr lang="en-US" dirty="0" err="1" smtClean="0"/>
              <a:t>provjera</a:t>
            </a:r>
            <a:r>
              <a:rPr lang="en-US" dirty="0" smtClean="0"/>
              <a:t> da li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odobrenje</a:t>
            </a:r>
            <a:r>
              <a:rPr lang="en-US" dirty="0" smtClean="0"/>
              <a:t> da </a:t>
            </a:r>
            <a:r>
              <a:rPr lang="en-US" dirty="0" err="1" smtClean="0"/>
              <a:t>izvrši</a:t>
            </a:r>
            <a:r>
              <a:rPr lang="en-US" dirty="0" smtClean="0"/>
              <a:t> </a:t>
            </a:r>
            <a:r>
              <a:rPr lang="en-US" dirty="0" err="1" smtClean="0"/>
              <a:t>neku</a:t>
            </a:r>
            <a:r>
              <a:rPr lang="en-US" dirty="0" smtClean="0"/>
              <a:t> </a:t>
            </a:r>
            <a:r>
              <a:rPr lang="en-US" dirty="0" err="1" smtClean="0"/>
              <a:t>akciju</a:t>
            </a:r>
            <a:endParaRPr lang="en-US" dirty="0" smtClean="0"/>
          </a:p>
          <a:p>
            <a:r>
              <a:rPr lang="en-US" b="1" dirty="0" smtClean="0"/>
              <a:t>Delegated authorization</a:t>
            </a:r>
            <a:r>
              <a:rPr lang="en-US" dirty="0" smtClean="0"/>
              <a:t> – </a:t>
            </a:r>
            <a:r>
              <a:rPr lang="en-US" dirty="0" err="1" smtClean="0"/>
              <a:t>odobravanje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drugoj</a:t>
            </a:r>
            <a:r>
              <a:rPr lang="en-US" dirty="0" smtClean="0"/>
              <a:t> </a:t>
            </a:r>
            <a:r>
              <a:rPr lang="en-US" dirty="0" err="1" smtClean="0"/>
              <a:t>osobi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aplikaciji</a:t>
            </a:r>
            <a:r>
              <a:rPr lang="en-US" dirty="0" smtClean="0"/>
              <a:t> da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akcije</a:t>
            </a:r>
            <a:r>
              <a:rPr lang="en-US" dirty="0" smtClean="0"/>
              <a:t> u </a:t>
            </a:r>
            <a:r>
              <a:rPr lang="en-US" dirty="0" err="1" smtClean="0"/>
              <a:t>vaše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5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istoriju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HTTP+HTML Form-Based Authentication</a:t>
            </a:r>
          </a:p>
          <a:p>
            <a:r>
              <a:rPr lang="en-US" dirty="0" smtClean="0"/>
              <a:t>HTTP Basic </a:t>
            </a:r>
            <a:r>
              <a:rPr lang="en-US" dirty="0" err="1" smtClean="0"/>
              <a:t>i</a:t>
            </a:r>
            <a:r>
              <a:rPr lang="en-US" dirty="0" smtClean="0"/>
              <a:t> Digest Authentication</a:t>
            </a:r>
          </a:p>
          <a:p>
            <a:r>
              <a:rPr lang="en-US" dirty="0" err="1" smtClean="0"/>
              <a:t>Vlasnički</a:t>
            </a:r>
            <a:endParaRPr lang="en-US" dirty="0" smtClean="0"/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ClientLogin</a:t>
            </a:r>
            <a:endParaRPr lang="en-US" dirty="0" smtClean="0"/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AuthSub</a:t>
            </a:r>
            <a:endParaRPr lang="en-US" dirty="0" smtClean="0"/>
          </a:p>
          <a:p>
            <a:pPr lvl="1"/>
            <a:r>
              <a:rPr lang="en-US" dirty="0" smtClean="0"/>
              <a:t>Yahoo! </a:t>
            </a:r>
            <a:r>
              <a:rPr lang="en-US" dirty="0" err="1" smtClean="0"/>
              <a:t>BBAuth</a:t>
            </a:r>
            <a:r>
              <a:rPr lang="en-US" dirty="0" smtClean="0"/>
              <a:t> (Browser Based Authentication)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Enterprise (Public Key, Kerberos…)</a:t>
            </a:r>
          </a:p>
          <a:p>
            <a:endParaRPr lang="en-US" dirty="0"/>
          </a:p>
          <a:p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danas</a:t>
            </a:r>
            <a:r>
              <a:rPr lang="en-US" dirty="0" smtClean="0"/>
              <a:t> – web, client-side JavaScript, desktop, mobile…</a:t>
            </a:r>
          </a:p>
        </p:txBody>
      </p:sp>
    </p:spTree>
    <p:extLst>
      <p:ext uri="{BB962C8B-B14F-4D97-AF65-F5344CB8AC3E}">
        <p14:creationId xmlns:p14="http://schemas.microsoft.com/office/powerpoint/2010/main" val="296693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username </a:t>
            </a:r>
            <a:r>
              <a:rPr lang="en-US" dirty="0" err="1" smtClean="0"/>
              <a:t>i</a:t>
            </a:r>
            <a:r>
              <a:rPr lang="en-US" dirty="0" smtClean="0"/>
              <a:t>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Povjerenje</a:t>
            </a:r>
            <a:endParaRPr lang="en-US" dirty="0" smtClean="0"/>
          </a:p>
          <a:p>
            <a:r>
              <a:rPr lang="en-US" dirty="0" err="1" smtClean="0"/>
              <a:t>Podložnost</a:t>
            </a:r>
            <a:r>
              <a:rPr lang="en-US" dirty="0" smtClean="0"/>
              <a:t> phishing </a:t>
            </a:r>
            <a:r>
              <a:rPr lang="en-US" dirty="0" err="1" smtClean="0"/>
              <a:t>prevarama</a:t>
            </a:r>
            <a:endParaRPr lang="en-US" dirty="0" smtClean="0"/>
          </a:p>
          <a:p>
            <a:r>
              <a:rPr lang="en-US" dirty="0" err="1" smtClean="0"/>
              <a:t>Puni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resursima</a:t>
            </a:r>
            <a:endParaRPr lang="en-US" dirty="0" smtClean="0"/>
          </a:p>
          <a:p>
            <a:r>
              <a:rPr lang="en-US" dirty="0" err="1" smtClean="0"/>
              <a:t>Prekid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izmjene</a:t>
            </a:r>
            <a:r>
              <a:rPr lang="en-US" dirty="0" smtClean="0"/>
              <a:t> </a:t>
            </a:r>
            <a:r>
              <a:rPr lang="en-US" dirty="0" err="1" smtClean="0"/>
              <a:t>lozinke</a:t>
            </a:r>
            <a:endParaRPr lang="en-US" dirty="0" smtClean="0"/>
          </a:p>
          <a:p>
            <a:r>
              <a:rPr lang="en-US" dirty="0" err="1" smtClean="0"/>
              <a:t>Opoziv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jednoj</a:t>
            </a:r>
            <a:r>
              <a:rPr lang="en-US" dirty="0" smtClean="0"/>
              <a:t> </a:t>
            </a:r>
            <a:r>
              <a:rPr lang="en-US" dirty="0" err="1" smtClean="0"/>
              <a:t>aplikaciji</a:t>
            </a:r>
            <a:r>
              <a:rPr lang="en-US" dirty="0" smtClean="0"/>
              <a:t> / API-</a:t>
            </a:r>
            <a:r>
              <a:rPr lang="en-US" dirty="0" err="1" smtClean="0"/>
              <a:t>ju</a:t>
            </a:r>
            <a:endParaRPr lang="en-US" dirty="0" smtClean="0"/>
          </a:p>
          <a:p>
            <a:r>
              <a:rPr lang="en-US" dirty="0" err="1" smtClean="0"/>
              <a:t>Teža</a:t>
            </a:r>
            <a:r>
              <a:rPr lang="en-US" dirty="0" smtClean="0"/>
              <a:t> </a:t>
            </a:r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naprednijih</a:t>
            </a:r>
            <a:r>
              <a:rPr lang="en-US" dirty="0" smtClean="0"/>
              <a:t> </a:t>
            </a:r>
            <a:r>
              <a:rPr lang="en-US" dirty="0" err="1" smtClean="0"/>
              <a:t>zaštita</a:t>
            </a:r>
            <a:r>
              <a:rPr lang="en-US" dirty="0" smtClean="0"/>
              <a:t> (CAPTCHA, two-factor…)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5184" y="0"/>
            <a:ext cx="12175092" cy="68580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OAuth 2.0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 1.0 – 2007.</a:t>
            </a:r>
          </a:p>
          <a:p>
            <a:pPr lvl="1"/>
            <a:r>
              <a:rPr lang="en-US" dirty="0" err="1" smtClean="0"/>
              <a:t>Kriptografski</a:t>
            </a:r>
            <a:r>
              <a:rPr lang="en-US" dirty="0" smtClean="0"/>
              <a:t> </a:t>
            </a:r>
            <a:r>
              <a:rPr lang="en-US" dirty="0" err="1" smtClean="0"/>
              <a:t>potpisi</a:t>
            </a:r>
            <a:r>
              <a:rPr lang="en-US" dirty="0" smtClean="0"/>
              <a:t> </a:t>
            </a:r>
            <a:r>
              <a:rPr lang="en-US" dirty="0" err="1" smtClean="0"/>
              <a:t>obavezni</a:t>
            </a:r>
            <a:endParaRPr lang="en-US" dirty="0" smtClean="0"/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klasične</a:t>
            </a:r>
            <a:r>
              <a:rPr lang="en-US" dirty="0" smtClean="0"/>
              <a:t> server-server web </a:t>
            </a:r>
            <a:r>
              <a:rPr lang="en-US" dirty="0" err="1" smtClean="0"/>
              <a:t>aplikacije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OAuth 2.0 – 2012.</a:t>
            </a:r>
          </a:p>
          <a:p>
            <a:pPr lvl="1"/>
            <a:r>
              <a:rPr lang="en-US" dirty="0" err="1" smtClean="0"/>
              <a:t>Kriptografski</a:t>
            </a:r>
            <a:r>
              <a:rPr lang="en-US" dirty="0" smtClean="0"/>
              <a:t> </a:t>
            </a:r>
            <a:r>
              <a:rPr lang="en-US" dirty="0" err="1" smtClean="0"/>
              <a:t>potpis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obavezan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endParaRPr lang="en-US" dirty="0" smtClean="0"/>
          </a:p>
          <a:p>
            <a:pPr lvl="1"/>
            <a:r>
              <a:rPr lang="en-US" dirty="0" smtClean="0"/>
              <a:t>SSL/TLS bi </a:t>
            </a:r>
            <a:r>
              <a:rPr lang="en-US" dirty="0" err="1" smtClean="0"/>
              <a:t>trebao</a:t>
            </a:r>
            <a:r>
              <a:rPr lang="en-US" dirty="0" smtClean="0"/>
              <a:t> </a:t>
            </a:r>
            <a:r>
              <a:rPr lang="en-US" dirty="0" err="1" smtClean="0"/>
              <a:t>uvijek</a:t>
            </a:r>
            <a:r>
              <a:rPr lang="en-US" dirty="0" smtClean="0"/>
              <a:t> da se </a:t>
            </a:r>
            <a:r>
              <a:rPr lang="en-US" dirty="0" err="1" smtClean="0"/>
              <a:t>koristi</a:t>
            </a:r>
            <a:endParaRPr lang="en-US" dirty="0" smtClean="0"/>
          </a:p>
          <a:p>
            <a:pPr lvl="1"/>
            <a:r>
              <a:rPr lang="en-US" dirty="0" err="1" smtClean="0"/>
              <a:t>Mobilne</a:t>
            </a:r>
            <a:r>
              <a:rPr lang="en-US" dirty="0" smtClean="0"/>
              <a:t>, desktop, JavaScript </a:t>
            </a:r>
            <a:r>
              <a:rPr lang="en-US" dirty="0" err="1" smtClean="0"/>
              <a:t>aplikacije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Bearer tokens (Authorization header)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4611292"/>
            <a:ext cx="885825" cy="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</a:t>
            </a:r>
            <a:r>
              <a:rPr lang="en-US" dirty="0" err="1" smtClean="0"/>
              <a:t>učesnici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3.amazonaws.com/dfc-wiki/en/images/6/6f/OAuthRo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40" y="1600202"/>
            <a:ext cx="4302319" cy="402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2484" y="5640603"/>
            <a:ext cx="389882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err="1"/>
              <a:t>Slika</a:t>
            </a:r>
            <a:r>
              <a:rPr lang="en-US" sz="750" dirty="0"/>
              <a:t>: https://developer.salesforce.com/page/Digging_Deeper_into_OAuth_2.0_on_Force.com</a:t>
            </a:r>
          </a:p>
        </p:txBody>
      </p:sp>
    </p:spTree>
    <p:extLst>
      <p:ext uri="{BB962C8B-B14F-4D97-AF65-F5344CB8AC3E}">
        <p14:creationId xmlns:p14="http://schemas.microsoft.com/office/powerpoint/2010/main" val="24518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Token</a:t>
            </a:r>
          </a:p>
          <a:p>
            <a:pPr lvl="1"/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običan</a:t>
            </a:r>
            <a:r>
              <a:rPr lang="en-US" dirty="0" smtClean="0"/>
              <a:t> bearer token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sadržavati</a:t>
            </a:r>
            <a:r>
              <a:rPr lang="en-US" dirty="0" smtClean="0"/>
              <a:t> </a:t>
            </a:r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en-US" dirty="0" smtClean="0"/>
          </a:p>
          <a:p>
            <a:pPr lvl="1"/>
            <a:r>
              <a:rPr lang="en-US" dirty="0" err="1" smtClean="0"/>
              <a:t>Obično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JWT (JSON Web Token)</a:t>
            </a:r>
          </a:p>
          <a:p>
            <a:pPr lvl="1"/>
            <a:r>
              <a:rPr lang="en-US" dirty="0" err="1" smtClean="0"/>
              <a:t>Uglavnom</a:t>
            </a:r>
            <a:r>
              <a:rPr lang="en-US" dirty="0" smtClean="0"/>
              <a:t> je </a:t>
            </a:r>
            <a:r>
              <a:rPr lang="en-US" dirty="0" err="1" smtClean="0"/>
              <a:t>kratkotrajan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Refresh Token</a:t>
            </a:r>
          </a:p>
          <a:p>
            <a:pPr lvl="1"/>
            <a:r>
              <a:rPr lang="en-US" dirty="0" err="1" smtClean="0"/>
              <a:t>Dugotrajan</a:t>
            </a:r>
            <a:endParaRPr lang="en-US" dirty="0" smtClean="0"/>
          </a:p>
          <a:p>
            <a:pPr lvl="1"/>
            <a:r>
              <a:rPr lang="en-US" dirty="0" err="1" smtClean="0"/>
              <a:t>Uglavnom</a:t>
            </a:r>
            <a:r>
              <a:rPr lang="en-US" dirty="0" smtClean="0"/>
              <a:t> ne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community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community_TEMPLATE.potx" id="{6789A812-1C5D-42B7-8451-A870F11E88F0}" vid="{5EF75751-1EAE-486E-A671-B1B9859B97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MScommunity2015_TEMPLATE</Template>
  <TotalTime>1970</TotalTime>
  <Words>581</Words>
  <Application>Microsoft Office PowerPoint</Application>
  <PresentationFormat>On-screen Show (4:3)</PresentationFormat>
  <Paragraphs>169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Medium Cond</vt:lpstr>
      <vt:lpstr>Palatino Linotype</vt:lpstr>
      <vt:lpstr>Segoe UI</vt:lpstr>
      <vt:lpstr>Wingdings</vt:lpstr>
      <vt:lpstr>MScommunity_TEMPLATE</vt:lpstr>
      <vt:lpstr>PowerPoint Presentation</vt:lpstr>
      <vt:lpstr>PowerPoint Presentation</vt:lpstr>
      <vt:lpstr>Authentication / Authorization</vt:lpstr>
      <vt:lpstr>Kroz istoriju</vt:lpstr>
      <vt:lpstr>Problemi sa username i password</vt:lpstr>
      <vt:lpstr>OAuth 2.0</vt:lpstr>
      <vt:lpstr>OAuth</vt:lpstr>
      <vt:lpstr>OAuth 2.0 učesnici</vt:lpstr>
      <vt:lpstr>Tokeni</vt:lpstr>
      <vt:lpstr>Authorization Flows</vt:lpstr>
      <vt:lpstr>Authorization Flows</vt:lpstr>
      <vt:lpstr>OpenID Connect</vt:lpstr>
      <vt:lpstr>OpenID Connect</vt:lpstr>
      <vt:lpstr>OpenID Connect učesnici</vt:lpstr>
      <vt:lpstr>ASP.NET 5</vt:lpstr>
      <vt:lpstr>Microsoft security</vt:lpstr>
      <vt:lpstr>ASP.NET 5</vt:lpstr>
      <vt:lpstr>Identity Server 3</vt:lpstr>
      <vt:lpstr>Na kraju…</vt:lpstr>
      <vt:lpstr>Alati</vt:lpstr>
      <vt:lpstr>Zaključak</vt:lpstr>
      <vt:lpstr>Reference</vt:lpstr>
      <vt:lpstr>Hvala VAM NA PAŽNJI!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shall not pass!</dc:title>
  <dc:creator>Miroslav Popovic</dc:creator>
  <cp:lastModifiedBy>Miroslav Popovic</cp:lastModifiedBy>
  <cp:revision>188</cp:revision>
  <dcterms:created xsi:type="dcterms:W3CDTF">2015-08-06T14:21:29Z</dcterms:created>
  <dcterms:modified xsi:type="dcterms:W3CDTF">2015-10-02T20:22:56Z</dcterms:modified>
</cp:coreProperties>
</file>