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0" r:id="rId2"/>
    <p:sldId id="256" r:id="rId3"/>
    <p:sldId id="276" r:id="rId4"/>
    <p:sldId id="269" r:id="rId5"/>
    <p:sldId id="291" r:id="rId6"/>
    <p:sldId id="263" r:id="rId7"/>
    <p:sldId id="292" r:id="rId8"/>
    <p:sldId id="270" r:id="rId9"/>
    <p:sldId id="277" r:id="rId10"/>
    <p:sldId id="262" r:id="rId11"/>
    <p:sldId id="296" r:id="rId12"/>
    <p:sldId id="265" r:id="rId13"/>
    <p:sldId id="260" r:id="rId14"/>
    <p:sldId id="293" r:id="rId15"/>
    <p:sldId id="264" r:id="rId16"/>
    <p:sldId id="257" r:id="rId17"/>
    <p:sldId id="267" r:id="rId18"/>
    <p:sldId id="295" r:id="rId19"/>
    <p:sldId id="278" r:id="rId20"/>
    <p:sldId id="259" r:id="rId21"/>
    <p:sldId id="266" r:id="rId22"/>
    <p:sldId id="29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87664" autoAdjust="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3FEF-96E9-495E-A04D-21B53DF091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2B22-DD6B-46CA-A93F-FA5BD501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https://www.percussion.com/blog/2015/March/unicorns-and-rainbows-wont-help-your-social-media-data-will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4923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156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58068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8791" y="0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989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8691" y="0"/>
            <a:ext cx="3013309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7582" y="2159081"/>
            <a:ext cx="3010990" cy="207002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1155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4681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3453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0262" y="0"/>
            <a:ext cx="3051738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569483"/>
            <a:ext cx="3051572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51655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829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510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19114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5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272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139555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17073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3041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46397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29753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2010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817" y="2015941"/>
            <a:ext cx="3501506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53323" y="2015941"/>
            <a:ext cx="3501505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4828" y="2015941"/>
            <a:ext cx="3501506" cy="256149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82015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800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96187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8128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8176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6A4F80-F8BC-744B-A0E8-77CF40A5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"/>
            <a:ext cx="12192000" cy="68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047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96959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048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2374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05298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73135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51904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8326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64812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411204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15738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4590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6914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66914" y="4289376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22461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2461" y="428937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56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6376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15115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96647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32544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06376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515115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96647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132544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82411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233246"/>
            <a:ext cx="5505418" cy="4624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03198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25168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25168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125168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56056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56056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56056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386945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386945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386945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55798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5999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805318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84935" y="1726032"/>
            <a:ext cx="1504580" cy="150418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69949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67871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23768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83202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65388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44699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5110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27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38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0560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64384" y="844062"/>
            <a:ext cx="3047379" cy="51698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783207" y="844061"/>
            <a:ext cx="3047379" cy="251018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783207" y="3514700"/>
            <a:ext cx="3044895" cy="250471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29713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30443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99642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33215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123534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005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39469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6521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50281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76994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9270" y="4214303"/>
            <a:ext cx="2704766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9779" y="2104006"/>
            <a:ext cx="4761020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035" y="2104006"/>
            <a:ext cx="2704767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92539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80569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89915" y="2274503"/>
            <a:ext cx="4732064" cy="35859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47084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4800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986850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879616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06442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150547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36687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5" y="3429000"/>
            <a:ext cx="204446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601265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512263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685935"/>
            <a:ext cx="3340603" cy="18927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178587" y="4495827"/>
            <a:ext cx="506949" cy="8844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35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2377796" y="3987735"/>
            <a:ext cx="2127998" cy="13562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7119765" y="3910555"/>
            <a:ext cx="1127325" cy="14512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847973" y="5069438"/>
            <a:ext cx="220903" cy="27895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35860202"/>
      </p:ext>
    </p:extLst>
  </p:cSld>
  <p:clrMapOvr>
    <a:masterClrMapping/>
  </p:clrMapOvr>
  <p:transition spd="med" advClick="0" advTm="2000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48D9D25-F702-204B-B5EA-8E36DF5CB68B}"/>
              </a:ext>
            </a:extLst>
          </p:cNvPr>
          <p:cNvSpPr/>
          <p:nvPr/>
        </p:nvSpPr>
        <p:spPr>
          <a:xfrm>
            <a:off x="10869268" y="3969"/>
            <a:ext cx="1051199" cy="7881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3044029" y="243840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086468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9141617" y="241935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89967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56047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79214" y="4723361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25856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7461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634676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317698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06311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01372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62069" y="0"/>
            <a:ext cx="4073711" cy="6858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53098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502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74307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31289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7142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29713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343376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2786063"/>
            <a:ext cx="4207335" cy="407193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20740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63186" y="2906635"/>
            <a:ext cx="2984585" cy="39513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14471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744837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04896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72005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879905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79370" y="2479404"/>
            <a:ext cx="4179946" cy="31141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861262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87667"/>
            <a:ext cx="5863059" cy="486160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79627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185257" y="2650228"/>
            <a:ext cx="3804836" cy="23658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66109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532091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81513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204311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52553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253068" y="342900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286215" y="344424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836592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68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57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74760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3790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57643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4DE9DEDA-3AD0-544D-8A6C-1B7AF0998DC5}"/>
              </a:ext>
            </a:extLst>
          </p:cNvPr>
          <p:cNvSpPr/>
          <p:nvPr/>
        </p:nvSpPr>
        <p:spPr>
          <a:xfrm rot="16200000">
            <a:off x="11102726" y="333341"/>
            <a:ext cx="260350" cy="262006"/>
          </a:xfrm>
          <a:prstGeom prst="ellipse">
            <a:avLst/>
          </a:prstGeom>
          <a:solidFill>
            <a:srgbClr val="DE4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C8588613-02F5-784D-9EF6-286BAF775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en-US" altLang="sr-Latn-RS"/>
          </a:p>
        </p:txBody>
      </p:sp>
      <p:sp>
        <p:nvSpPr>
          <p:cNvPr id="1029" name="Title Placeholder 3">
            <a:extLst>
              <a:ext uri="{FF2B5EF4-FFF2-40B4-BE49-F238E27FC236}">
                <a16:creationId xmlns="" xmlns:a16="http://schemas.microsoft.com/office/drawing/2014/main" id="{58B9BC8A-8CD8-A444-BB2E-BF2845D3A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en-US" altLang="sr-Latn-RS"/>
          </a:p>
        </p:txBody>
      </p:sp>
      <p:sp>
        <p:nvSpPr>
          <p:cNvPr id="1028" name="TextBox 9">
            <a:extLst>
              <a:ext uri="{FF2B5EF4-FFF2-40B4-BE49-F238E27FC236}">
                <a16:creationId xmlns="" xmlns:a16="http://schemas.microsoft.com/office/drawing/2014/main" id="{CC833890-52F5-FB48-9362-E5ABE7FA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5583" y="345953"/>
            <a:ext cx="389815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19627C0D-DFEB-CD42-B6BB-D4156349B114}" type="slidenum">
              <a:rPr lang="id-ID" altLang="sr-Latn-RS" sz="90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pPr algn="ctr" eaLnBrk="1" hangingPunct="1"/>
              <a:t>‹#›</a:t>
            </a:fld>
            <a:r>
              <a:rPr lang="id-ID" altLang="sr-Latn-RS" sz="900" dirty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212F41-D412-5A49-A68B-D14751B6C909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9" y="5507709"/>
            <a:ext cx="1718490" cy="11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/>
  <p:txStyles>
    <p:titleStyle>
      <a:lvl1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2286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4572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6858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9144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91360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24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4564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9136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13708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18280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server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developer.okta.com/" TargetMode="External"/><Relationship Id="rId4" Type="http://schemas.openxmlformats.org/officeDocument/2006/relationships/hyperlink" Target="https://auth0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gatling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s://loader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www.openapis.org/" TargetMode="External"/><Relationship Id="rId4" Type="http://schemas.openxmlformats.org/officeDocument/2006/relationships/hyperlink" Target="http://swagger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github.com/stefanprodan/AspNetCoreRateLimi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runscop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www.monitis.com/" TargetMode="External"/><Relationship Id="rId5" Type="http://schemas.openxmlformats.org/officeDocument/2006/relationships/hyperlink" Target="https://stackify.com/" TargetMode="External"/><Relationship Id="rId4" Type="http://schemas.openxmlformats.org/officeDocument/2006/relationships/hyperlink" Target="https://newrelic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slavpopovic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2.xml"/><Relationship Id="rId4" Type="http://schemas.openxmlformats.org/officeDocument/2006/relationships/hyperlink" Target="https://twitter.com/miroslavpopovi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ql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json-schema.org/" TargetMode="External"/><Relationship Id="rId12" Type="http://schemas.openxmlformats.org/officeDocument/2006/relationships/hyperlink" Target="https://www.twilio.com/docs/api/re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://jsonapi.org/" TargetMode="External"/><Relationship Id="rId11" Type="http://schemas.openxmlformats.org/officeDocument/2006/relationships/hyperlink" Target="https://stripe.com/docs/api" TargetMode="External"/><Relationship Id="rId5" Type="http://schemas.openxmlformats.org/officeDocument/2006/relationships/hyperlink" Target="https://ionwg.org/" TargetMode="External"/><Relationship Id="rId10" Type="http://schemas.openxmlformats.org/officeDocument/2006/relationships/hyperlink" Target="https://developer.github.com/v3/" TargetMode="External"/><Relationship Id="rId4" Type="http://schemas.openxmlformats.org/officeDocument/2006/relationships/hyperlink" Target="https://github.com/microsoft/api-guidelines" TargetMode="External"/><Relationship Id="rId9" Type="http://schemas.openxmlformats.org/officeDocument/2006/relationships/hyperlink" Target="https://dev.twitter.com/rest/publi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arbettini/BeautifulRestAp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github.com/miroslavpopovic/production-ready-apis-sample-3.0" TargetMode="External"/><Relationship Id="rId4" Type="http://schemas.openxmlformats.org/officeDocument/2006/relationships/hyperlink" Target="https://github.com/dodyg/practical-aspnetcor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slavpopovic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421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</a:rPr>
              <a:t>IActionResult</a:t>
            </a:r>
            <a:r>
              <a:rPr lang="en-US" dirty="0">
                <a:latin typeface="Montserrat Hairline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ActionResult&lt;T&gt;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View Models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Model / input validation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Exception handling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Logging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Montserrat Hairline"/>
              </a:rPr>
              <a:t>Paging</a:t>
            </a:r>
            <a:endParaRPr lang="en-US" dirty="0">
              <a:latin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36737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HTTPS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OAuth 2.0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Token based authentication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Identity Server 4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3"/>
              </a:rPr>
              <a:t>https://</a:t>
            </a:r>
            <a:r>
              <a:rPr lang="en-US" dirty="0" smtClean="0">
                <a:latin typeface="Montserrat Hairline"/>
                <a:hlinkClick r:id="rId3"/>
              </a:rPr>
              <a:t>identityserver.io/</a:t>
            </a:r>
            <a:r>
              <a:rPr lang="en-US" dirty="0" smtClean="0">
                <a:latin typeface="Montserrat Hairline"/>
              </a:rPr>
              <a:t> </a:t>
            </a:r>
            <a:endParaRPr lang="en-US" dirty="0">
              <a:latin typeface="Montserrat Hairline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Third party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Auth0 - </a:t>
            </a:r>
            <a:r>
              <a:rPr lang="en-US" dirty="0">
                <a:latin typeface="Montserrat Hairline"/>
                <a:hlinkClick r:id="rId4"/>
              </a:rPr>
              <a:t>https://auth0.com</a:t>
            </a:r>
            <a:r>
              <a:rPr lang="en-US" dirty="0" smtClean="0">
                <a:latin typeface="Montserrat Hairline"/>
                <a:hlinkClick r:id="rId4"/>
              </a:rPr>
              <a:t>/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Okta - </a:t>
            </a:r>
            <a:r>
              <a:rPr lang="en-US" dirty="0">
                <a:latin typeface="Montserrat Hairline"/>
                <a:hlinkClick r:id="rId5"/>
              </a:rPr>
              <a:t>https://developer.okta.com</a:t>
            </a:r>
            <a:r>
              <a:rPr lang="en-US" dirty="0" smtClean="0">
                <a:latin typeface="Montserrat Hairline"/>
                <a:hlinkClick r:id="rId5"/>
              </a:rPr>
              <a:t>/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5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Unit testing &amp; Integration testing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Manual testing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Tools (Postman, Fiddler…)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Stress/load testing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  <a:hlinkClick r:id="rId4"/>
              </a:rPr>
              <a:t>https://loader.io</a:t>
            </a:r>
            <a:r>
              <a:rPr lang="en-US" dirty="0" smtClean="0">
                <a:latin typeface="Montserrat Hairline"/>
                <a:hlinkClick r:id="rId4"/>
              </a:rPr>
              <a:t>/</a:t>
            </a:r>
            <a:r>
              <a:rPr lang="en-US" dirty="0" smtClean="0">
                <a:latin typeface="Montserrat Hairline"/>
              </a:rPr>
              <a:t>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  <a:hlinkClick r:id="rId5"/>
              </a:rPr>
              <a:t>https://artillery.io</a:t>
            </a:r>
            <a:r>
              <a:rPr lang="en-US" dirty="0" smtClean="0">
                <a:latin typeface="Montserrat Hairline"/>
                <a:hlinkClick r:id="rId5"/>
              </a:rPr>
              <a:t>/</a:t>
            </a:r>
            <a:r>
              <a:rPr lang="en-US" dirty="0" smtClean="0">
                <a:latin typeface="Montserrat Hairline"/>
              </a:rPr>
              <a:t>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  <a:hlinkClick r:id="rId6"/>
              </a:rPr>
              <a:t>https://gatling.io</a:t>
            </a:r>
            <a:r>
              <a:rPr lang="en-US" dirty="0" smtClean="0">
                <a:latin typeface="Montserrat Hairline"/>
                <a:hlinkClick r:id="rId6"/>
              </a:rPr>
              <a:t>/</a:t>
            </a:r>
            <a:r>
              <a:rPr lang="en-US" dirty="0" smtClean="0">
                <a:latin typeface="Montserrat Hairline"/>
              </a:rPr>
              <a:t> …</a:t>
            </a:r>
            <a:endParaRPr lang="en-US" dirty="0">
              <a:latin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1322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  <a:hlinkClick r:id="rId4"/>
              </a:rPr>
              <a:t>http://swagger.io</a:t>
            </a:r>
            <a:r>
              <a:rPr lang="en-US" sz="2000" dirty="0" smtClean="0">
                <a:latin typeface="Montserrat Hairline"/>
                <a:hlinkClick r:id="rId4"/>
              </a:rPr>
              <a:t>/</a:t>
            </a:r>
            <a:r>
              <a:rPr lang="en-US" sz="2000" dirty="0" smtClean="0">
                <a:latin typeface="Montserrat Hairline"/>
              </a:rPr>
              <a:t> -&gt; </a:t>
            </a:r>
            <a:r>
              <a:rPr lang="en-US" sz="2000" dirty="0">
                <a:latin typeface="Montserrat Hairline"/>
                <a:hlinkClick r:id="rId5"/>
              </a:rPr>
              <a:t>https://www.openapis.org</a:t>
            </a:r>
            <a:r>
              <a:rPr lang="en-US" sz="2000" dirty="0" smtClean="0">
                <a:latin typeface="Montserrat Hairline"/>
                <a:hlinkClick r:id="rId5"/>
              </a:rPr>
              <a:t>/</a:t>
            </a:r>
            <a:r>
              <a:rPr lang="en-US" sz="2000" dirty="0" smtClean="0">
                <a:latin typeface="Montserrat Hairline"/>
              </a:rPr>
              <a:t> </a:t>
            </a:r>
            <a:endParaRPr lang="en-US" sz="2000" dirty="0">
              <a:latin typeface="Montserrat Hairline"/>
            </a:endParaRP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Swagger -&gt; Open API Specification 3.0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API framework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Docs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Define an API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Automate API testing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Code generation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...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API Analyzers - </a:t>
            </a:r>
            <a:r>
              <a:rPr lang="en-US" sz="2000" dirty="0" err="1">
                <a:latin typeface="Consolas" panose="020B0609020204030204" pitchFamily="49" charset="0"/>
              </a:rPr>
              <a:t>Microsoft.AspNetCore.Mvc.Api.Analyzers</a:t>
            </a:r>
            <a:r>
              <a:rPr lang="en-US" sz="2000" dirty="0">
                <a:latin typeface="Montserrat Hairline"/>
              </a:rPr>
              <a:t> 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Swashbuckle or </a:t>
            </a:r>
            <a:r>
              <a:rPr lang="en-US" sz="2000" dirty="0" err="1">
                <a:latin typeface="Montserrat Hairline"/>
              </a:rPr>
              <a:t>NSwag</a:t>
            </a:r>
            <a:r>
              <a:rPr lang="en-US" sz="2000" dirty="0">
                <a:latin typeface="Montserrat Hairline"/>
              </a:rPr>
              <a:t> and Swagger UI</a:t>
            </a:r>
          </a:p>
        </p:txBody>
      </p:sp>
    </p:spTree>
    <p:extLst>
      <p:ext uri="{BB962C8B-B14F-4D97-AF65-F5344CB8AC3E}">
        <p14:creationId xmlns:p14="http://schemas.microsoft.com/office/powerpoint/2010/main" val="1933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77"/>
            <a:ext cx="12192000" cy="75303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Rainbows and unicorns</a:t>
            </a:r>
            <a:endParaRPr lang="en-US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8533" y="6149580"/>
            <a:ext cx="7156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https://www.percussion.com/blog/2015/March/unicorns-and-rainbows-wont-help-your-social-media-data-will</a:t>
            </a:r>
          </a:p>
        </p:txBody>
      </p:sp>
    </p:spTree>
    <p:extLst>
      <p:ext uri="{BB962C8B-B14F-4D97-AF65-F5344CB8AC3E}">
        <p14:creationId xmlns:p14="http://schemas.microsoft.com/office/powerpoint/2010/main" val="2645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Limit per token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With middleware or action filter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  <a:hlinkClick r:id="rId4"/>
              </a:rPr>
              <a:t>https://</a:t>
            </a:r>
            <a:r>
              <a:rPr lang="en-US" sz="2000" dirty="0" smtClean="0">
                <a:latin typeface="Montserrat Hairline"/>
                <a:hlinkClick r:id="rId4"/>
              </a:rPr>
              <a:t>github.com/stefanprodan/AspNetCoreRateLimit</a:t>
            </a:r>
            <a:r>
              <a:rPr lang="en-US" sz="2000" dirty="0" smtClean="0">
                <a:latin typeface="Montserrat Hairline"/>
              </a:rPr>
              <a:t> </a:t>
            </a:r>
            <a:endParaRPr lang="en-US" sz="2000" dirty="0">
              <a:latin typeface="Montserrat Hairline"/>
            </a:endParaRP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Limit per Client IP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Limit per Client ID header</a:t>
            </a:r>
          </a:p>
        </p:txBody>
      </p:sp>
    </p:spTree>
    <p:extLst>
      <p:ext uri="{BB962C8B-B14F-4D97-AF65-F5344CB8AC3E}">
        <p14:creationId xmlns:p14="http://schemas.microsoft.com/office/powerpoint/2010/main" val="3466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3"/>
              </a:buBlip>
            </a:pPr>
            <a:r>
              <a:rPr lang="en-US" dirty="0"/>
              <a:t>URL</a:t>
            </a:r>
          </a:p>
          <a:p>
            <a:pPr lvl="2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/v2/games/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Query string</a:t>
            </a:r>
          </a:p>
          <a:p>
            <a:pPr lvl="2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games?api-version</a:t>
            </a:r>
            <a:r>
              <a:rPr lang="en-US" dirty="0">
                <a:latin typeface="Consolas" panose="020B0609020204030204" pitchFamily="49" charset="0"/>
              </a:rPr>
              <a:t>=2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Custom request header</a:t>
            </a:r>
          </a:p>
          <a:p>
            <a:pPr lvl="2" indent="-342900">
              <a:buBlip>
                <a:blip r:embed="rId3"/>
              </a:buBlip>
            </a:pP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-version: 2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Accept header</a:t>
            </a:r>
          </a:p>
          <a:p>
            <a:pPr lvl="2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Accept: application/</a:t>
            </a:r>
            <a:r>
              <a:rPr lang="en-US" dirty="0" err="1">
                <a:latin typeface="Consolas" panose="020B0609020204030204" pitchFamily="49" charset="0"/>
              </a:rPr>
              <a:t>json;v</a:t>
            </a:r>
            <a:r>
              <a:rPr lang="en-US" dirty="0">
                <a:latin typeface="Consolas" panose="020B0609020204030204" pitchFamily="49" charset="0"/>
              </a:rPr>
              <a:t>=2</a:t>
            </a:r>
          </a:p>
          <a:p>
            <a:pPr indent="-342900">
              <a:buBlip>
                <a:blip r:embed="rId3"/>
              </a:buBlip>
            </a:pPr>
            <a:r>
              <a:rPr lang="en-US" dirty="0" err="1">
                <a:latin typeface="Consolas" panose="020B0609020204030204" pitchFamily="49" charset="0"/>
              </a:rPr>
              <a:t>Microsoft.AspNetCore.Mvc.Versioning</a:t>
            </a:r>
            <a:endParaRPr lang="en-US" dirty="0">
              <a:latin typeface="Consolas" panose="020B0609020204030204" pitchFamily="49" charset="0"/>
            </a:endParaRPr>
          </a:p>
          <a:p>
            <a:pPr lvl="2" indent="-342900">
              <a:buBlip>
                <a:blip r:embed="rId3"/>
              </a:buBlip>
            </a:pPr>
            <a:r>
              <a:rPr lang="en-US" dirty="0"/>
              <a:t>Supports all types, query string by default (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-version=2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Simple logging – errors, logs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Performance tracking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Usage tracking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Azure – Azure Monitor, Application Insights, Log Analytics …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ASP.NET Core Health Checks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Third-party monitoring services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4"/>
              </a:rPr>
              <a:t>https://newrelic.com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5"/>
              </a:rPr>
              <a:t>https://stackify.com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6"/>
              </a:rPr>
              <a:t>https://www.monitis.com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7"/>
              </a:rPr>
              <a:t>https://www.runscope.com</a:t>
            </a:r>
            <a:r>
              <a:rPr lang="en-US" sz="1600" dirty="0" smtClean="0">
                <a:hlinkClick r:id="rId7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3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23" y="365125"/>
            <a:ext cx="6378553" cy="5936961"/>
          </a:xfrm>
        </p:spPr>
      </p:pic>
    </p:spTree>
    <p:extLst>
      <p:ext uri="{BB962C8B-B14F-4D97-AF65-F5344CB8AC3E}">
        <p14:creationId xmlns:p14="http://schemas.microsoft.com/office/powerpoint/2010/main" val="36666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11" y="2060821"/>
            <a:ext cx="10541977" cy="2387600"/>
          </a:xfrm>
        </p:spPr>
        <p:txBody>
          <a:bodyPr/>
          <a:lstStyle/>
          <a:p>
            <a:r>
              <a:rPr lang="en-US" dirty="0" smtClean="0"/>
              <a:t>Building production-ready APIs with ASP.NET Core 3.0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1026"/>
            <a:ext cx="9144000" cy="1353862"/>
          </a:xfrm>
        </p:spPr>
        <p:txBody>
          <a:bodyPr/>
          <a:lstStyle/>
          <a:p>
            <a:r>
              <a:rPr lang="sr-Latn-BA" dirty="0" smtClean="0"/>
              <a:t>Miroslav Popovic</a:t>
            </a:r>
            <a:br>
              <a:rPr lang="sr-Latn-BA" dirty="0" smtClean="0"/>
            </a:br>
            <a:r>
              <a:rPr lang="sr-Latn-BA" dirty="0" smtClean="0"/>
              <a:t>Technical Lead, Seavus d.o.o.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25" y="170925"/>
            <a:ext cx="1768350" cy="187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6351" y="6084888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Basics – REST, ASP.NET Core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Best practices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Security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Testing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Documentation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Limiting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Versioning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8577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github.com/microsoft/api-guidelines</a:t>
            </a:r>
            <a:r>
              <a:rPr lang="en-US" sz="2000" dirty="0" smtClean="0"/>
              <a:t> 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Specifications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/>
              <a:t>HATEOAS – Hypermedia as the Engine of Application State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5"/>
              </a:rPr>
              <a:t>https://ionwg.org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The ION Hypermedia Type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6"/>
              </a:rPr>
              <a:t>http://jsonapi.org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JSON API Specification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7"/>
              </a:rPr>
              <a:t>http://json-schema.org</a:t>
            </a:r>
            <a:r>
              <a:rPr lang="en-US" sz="1600" dirty="0" smtClean="0">
                <a:hlinkClick r:id="rId7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JSON (Hyper-)Schema...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dirty="0">
                <a:hlinkClick r:id="rId8"/>
              </a:rPr>
              <a:t>http://graphql.org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</a:t>
            </a:r>
            <a:r>
              <a:rPr lang="en-US" dirty="0" err="1"/>
              <a:t>GraphQL</a:t>
            </a:r>
            <a:endParaRPr lang="en-US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APIs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dev.twitter.com/rest/public</a:t>
            </a:r>
            <a:r>
              <a:rPr lang="en-US" sz="1600" dirty="0" smtClean="0"/>
              <a:t> - </a:t>
            </a:r>
            <a:r>
              <a:rPr lang="en-US" sz="1600" dirty="0"/>
              <a:t>Twitter REST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10"/>
              </a:rPr>
              <a:t>https://developer.github.com/v3</a:t>
            </a:r>
            <a:r>
              <a:rPr lang="en-US" sz="1600" dirty="0" smtClean="0">
                <a:hlinkClick r:id="rId10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GitHub REST / v4 </a:t>
            </a:r>
            <a:r>
              <a:rPr lang="en-US" sz="1600" dirty="0" err="1"/>
              <a:t>GraphQL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11"/>
              </a:rPr>
              <a:t>https://</a:t>
            </a:r>
            <a:r>
              <a:rPr lang="en-US" sz="1600" dirty="0" smtClean="0">
                <a:hlinkClick r:id="rId11"/>
              </a:rPr>
              <a:t>stripe.com/docs/api</a:t>
            </a:r>
            <a:r>
              <a:rPr lang="en-US" sz="1600" dirty="0" smtClean="0"/>
              <a:t> - </a:t>
            </a:r>
            <a:r>
              <a:rPr lang="en-US" sz="1600" dirty="0"/>
              <a:t>Stripe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12"/>
              </a:rPr>
              <a:t>https://</a:t>
            </a:r>
            <a:r>
              <a:rPr lang="en-US" sz="1600" dirty="0" smtClean="0">
                <a:hlinkClick r:id="rId12"/>
              </a:rPr>
              <a:t>www.twilio.com/docs/api/rest</a:t>
            </a:r>
            <a:r>
              <a:rPr lang="en-US" sz="1600" dirty="0" smtClean="0"/>
              <a:t> - </a:t>
            </a:r>
            <a:r>
              <a:rPr lang="en-US" sz="1600" dirty="0"/>
              <a:t>Twilio</a:t>
            </a:r>
          </a:p>
        </p:txBody>
      </p:sp>
    </p:spTree>
    <p:extLst>
      <p:ext uri="{BB962C8B-B14F-4D97-AF65-F5344CB8AC3E}">
        <p14:creationId xmlns:p14="http://schemas.microsoft.com/office/powerpoint/2010/main" val="13743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3"/>
              </a:rPr>
              <a:t>https://</a:t>
            </a:r>
            <a:r>
              <a:rPr lang="en-US" dirty="0" smtClean="0">
                <a:latin typeface="Montserrat Hairline"/>
                <a:hlinkClick r:id="rId3"/>
              </a:rPr>
              <a:t>github.com/nbarbettini/BeautifulRestApi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samples and video course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4"/>
              </a:rPr>
              <a:t>https://</a:t>
            </a:r>
            <a:r>
              <a:rPr lang="en-US" dirty="0" smtClean="0">
                <a:latin typeface="Montserrat Hairline"/>
                <a:hlinkClick r:id="rId4"/>
              </a:rPr>
              <a:t>github.com/dodyg/practical-aspnetcore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200+ ASP.NET Core samples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5"/>
              </a:rPr>
              <a:t>https://</a:t>
            </a:r>
            <a:r>
              <a:rPr lang="en-US" dirty="0" smtClean="0">
                <a:latin typeface="Montserrat Hairline"/>
                <a:hlinkClick r:id="rId5"/>
              </a:rPr>
              <a:t>github.com/miroslavpopovic/production-ready-apis-sample-3.0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41151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46351" y="6084888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REST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architecture type that’s using the existing web infrastructure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RESTful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services that implement REST architecture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Web resources – identified with URL address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HTTP verbs – GET, POST, PUT, DELETE, PATCH…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JSON or XML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Strict and pragmatic approach</a:t>
            </a:r>
          </a:p>
        </p:txBody>
      </p:sp>
    </p:spTree>
    <p:extLst>
      <p:ext uri="{BB962C8B-B14F-4D97-AF65-F5344CB8AC3E}">
        <p14:creationId xmlns:p14="http://schemas.microsoft.com/office/powerpoint/2010/main" val="1449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6091" y="1027906"/>
            <a:ext cx="5179912" cy="501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4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/>
              <a:t>Performance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Cross-platform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Open source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Dependency injection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Middleware / action filters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Endpoint routing (conventions and attributes)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Content negotiation (JSON, XML,…)</a:t>
            </a:r>
          </a:p>
        </p:txBody>
      </p:sp>
    </p:spTree>
    <p:extLst>
      <p:ext uri="{BB962C8B-B14F-4D97-AF65-F5344CB8AC3E}">
        <p14:creationId xmlns:p14="http://schemas.microsoft.com/office/powerpoint/2010/main" val="286090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/>
              <a:t>Configuration 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environment specific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user secrets…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Logging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Security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Embedded authorization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HTTPS by default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Conventions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ApiController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>
                <a:latin typeface="Consolas" panose="020B0609020204030204" pitchFamily="49" charset="0"/>
              </a:rPr>
              <a:t>ActionResult&lt;T&gt;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Analyzers</a:t>
            </a:r>
          </a:p>
        </p:txBody>
      </p:sp>
    </p:spTree>
    <p:extLst>
      <p:ext uri="{BB962C8B-B14F-4D97-AF65-F5344CB8AC3E}">
        <p14:creationId xmlns:p14="http://schemas.microsoft.com/office/powerpoint/2010/main" val="283875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/>
              <a:t>Endpoint routing changes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err="1">
                <a:latin typeface="Consolas" panose="020B0609020204030204" pitchFamily="49" charset="0"/>
              </a:rPr>
              <a:t>HostBuilder</a:t>
            </a:r>
            <a:r>
              <a:rPr lang="en-US" dirty="0"/>
              <a:t> instead of </a:t>
            </a:r>
            <a:r>
              <a:rPr lang="en-US" dirty="0" err="1">
                <a:latin typeface="Consolas" panose="020B0609020204030204" pitchFamily="49" charset="0"/>
              </a:rPr>
              <a:t>WebHostBuilder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New JSON API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</a:rPr>
              <a:t>Utf8JsonReader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Utf8JsonWriter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JsonDocument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JsonSerializer</a:t>
            </a:r>
            <a:endParaRPr lang="en-US" dirty="0">
              <a:latin typeface="Consolas" panose="020B0609020204030204" pitchFamily="49" charset="0"/>
            </a:endParaRPr>
          </a:p>
          <a:p>
            <a:pPr marL="799307" lvl="1" indent="-342900">
              <a:buBlip>
                <a:blip r:embed="rId2"/>
              </a:buBlip>
            </a:pPr>
            <a:r>
              <a:rPr lang="en-US" dirty="0"/>
              <a:t>Json.NET removed from shared framework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New MVC service registration methods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 err="1">
                <a:latin typeface="Consolas" panose="020B0609020204030204" pitchFamily="49" charset="0"/>
              </a:rPr>
              <a:t>AddControllers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SPA authentication with </a:t>
            </a:r>
            <a:r>
              <a:rPr lang="en-US" dirty="0" err="1"/>
              <a:t>IdentityServer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_Byte_template" id="{768D21C0-08AE-4E43-8063-03368C87870D}" vid="{AC2B3818-4C5F-8F46-B8E2-CB98AB706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host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B0B1B3"/>
    </a:accent2>
    <a:accent3>
      <a:srgbClr val="000000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</a:themeOverride>
</file>

<file path=ppt/theme/themeOverride2.xml><?xml version="1.0" encoding="utf-8"?>
<a:themeOverride xmlns:a="http://schemas.openxmlformats.org/drawingml/2006/main">
  <a:clrScheme name="Ghost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B0B1B3"/>
    </a:accent2>
    <a:accent3>
      <a:srgbClr val="000000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509</Words>
  <Application>Microsoft Office PowerPoint</Application>
  <PresentationFormat>Widescreen</PresentationFormat>
  <Paragraphs>155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Building production-ready APIs with ASP.NET Core 3.0</vt:lpstr>
      <vt:lpstr>Introduction</vt:lpstr>
      <vt:lpstr>REST(ful)</vt:lpstr>
      <vt:lpstr>PowerPoint Presentation</vt:lpstr>
      <vt:lpstr>ASP.NET Core Benefits</vt:lpstr>
      <vt:lpstr>ASP.NET Core Benefits (cont.)</vt:lpstr>
      <vt:lpstr>ASP.NET Core 3.0</vt:lpstr>
      <vt:lpstr>Production-ready?</vt:lpstr>
      <vt:lpstr>Best practices</vt:lpstr>
      <vt:lpstr>Security</vt:lpstr>
      <vt:lpstr>Testing</vt:lpstr>
      <vt:lpstr>Documentation</vt:lpstr>
      <vt:lpstr>Rainbows and unicorns</vt:lpstr>
      <vt:lpstr>Usage limiting</vt:lpstr>
      <vt:lpstr>Versioning</vt:lpstr>
      <vt:lpstr>Monitoring</vt:lpstr>
      <vt:lpstr>PowerPoint Presentation</vt:lpstr>
      <vt:lpstr>Closing up</vt:lpstr>
      <vt:lpstr>Summary</vt:lpstr>
      <vt:lpstr>Further reading</vt:lpstr>
      <vt:lpstr>Samples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.NET Core 3.0</dc:title>
  <dc:creator>Miroslav Popovic</dc:creator>
  <cp:lastModifiedBy>Miroslav Popovic</cp:lastModifiedBy>
  <cp:revision>222</cp:revision>
  <dcterms:created xsi:type="dcterms:W3CDTF">2019-02-27T20:14:15Z</dcterms:created>
  <dcterms:modified xsi:type="dcterms:W3CDTF">2019-05-23T08:43:18Z</dcterms:modified>
</cp:coreProperties>
</file>