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70" r:id="rId4"/>
    <p:sldId id="257" r:id="rId5"/>
    <p:sldId id="259" r:id="rId6"/>
    <p:sldId id="279" r:id="rId7"/>
    <p:sldId id="280" r:id="rId8"/>
    <p:sldId id="281" r:id="rId9"/>
    <p:sldId id="282" r:id="rId10"/>
    <p:sldId id="290" r:id="rId11"/>
    <p:sldId id="288" r:id="rId12"/>
    <p:sldId id="271" r:id="rId13"/>
    <p:sldId id="264" r:id="rId14"/>
    <p:sldId id="300" r:id="rId15"/>
    <p:sldId id="301" r:id="rId16"/>
    <p:sldId id="304" r:id="rId17"/>
    <p:sldId id="302" r:id="rId18"/>
    <p:sldId id="303" r:id="rId19"/>
    <p:sldId id="305" r:id="rId20"/>
    <p:sldId id="275" r:id="rId21"/>
    <p:sldId id="276" r:id="rId22"/>
    <p:sldId id="306" r:id="rId23"/>
    <p:sldId id="298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FD6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74032" autoAdjust="0"/>
  </p:normalViewPr>
  <p:slideViewPr>
    <p:cSldViewPr snapToGrid="0">
      <p:cViewPr varScale="1">
        <p:scale>
          <a:sx n="70" d="100"/>
          <a:sy n="70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866389-45FF-49E3-BAA9-E4AB21D2AE3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EBBB53-213E-4B35-9D43-67700A4C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D2594B-6796-44B7-89C3-33DA06542F17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8149E9-27E3-4459-8233-597C487F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3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http://www.asp.net/visual-studio/overview/2013/using-browser-link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9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9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https://www.visualstudio.com/en-us/downloads/visual-studio-2015-downloads-vs.aspx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4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9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Umjesto</a:t>
            </a:r>
            <a:r>
              <a:rPr lang="en-US" dirty="0" smtClean="0"/>
              <a:t> </a:t>
            </a:r>
            <a:r>
              <a:rPr lang="en-US" dirty="0" err="1" smtClean="0"/>
              <a:t>zaključka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Transpilers</a:t>
            </a:r>
            <a:r>
              <a:rPr lang="en-US" baseline="0" smtClean="0"/>
              <a:t>: </a:t>
            </a:r>
            <a:r>
              <a:rPr lang="en-US" smtClean="0"/>
              <a:t>Traceur</a:t>
            </a:r>
            <a:r>
              <a:rPr lang="en-US" dirty="0" smtClean="0"/>
              <a:t> / Babel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 smtClean="0"/>
              <a:t>VS 2012 What’s new: https://msdn.microsoft.com/en-us/library/vstudio/bb386063%28v=vs.110%29.aspx</a:t>
            </a:r>
          </a:p>
          <a:p>
            <a:r>
              <a:rPr lang="sr-Latn-BA" dirty="0" smtClean="0"/>
              <a:t>VS 2013 What’s new: https://msdn.microsoft.com/en-us/library/bb386063.aspx</a:t>
            </a:r>
          </a:p>
          <a:p>
            <a:endParaRPr lang="sr-Latn-BA" dirty="0" smtClean="0"/>
          </a:p>
          <a:p>
            <a:r>
              <a:rPr lang="en-US" dirty="0" err="1" smtClean="0"/>
              <a:t>Više</a:t>
            </a:r>
            <a:r>
              <a:rPr lang="en-US" dirty="0" smtClean="0"/>
              <a:t> o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editoru</a:t>
            </a:r>
            <a:r>
              <a:rPr lang="en-US" dirty="0" smtClean="0"/>
              <a:t>: http://madskristensen.net/post/my-road-to-visual-studio-2013</a:t>
            </a:r>
          </a:p>
          <a:p>
            <a:r>
              <a:rPr lang="en-US" dirty="0" err="1" smtClean="0"/>
              <a:t>Stari</a:t>
            </a:r>
            <a:r>
              <a:rPr lang="en-US" dirty="0" smtClean="0"/>
              <a:t> editor –</a:t>
            </a:r>
            <a:r>
              <a:rPr lang="en-US" baseline="0" dirty="0" smtClean="0"/>
              <a:t> mix </a:t>
            </a:r>
            <a:r>
              <a:rPr lang="en-US" baseline="0" dirty="0" err="1" smtClean="0"/>
              <a:t>između</a:t>
            </a:r>
            <a:r>
              <a:rPr lang="en-US" baseline="0" dirty="0" smtClean="0"/>
              <a:t> C++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C#,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90-ih. Imao je </a:t>
            </a:r>
            <a:r>
              <a:rPr lang="en-US" baseline="0" dirty="0" err="1" smtClean="0"/>
              <a:t>čak</a:t>
            </a:r>
            <a:r>
              <a:rPr lang="en-US" baseline="0" dirty="0" smtClean="0"/>
              <a:t> dependency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FrontPage.</a:t>
            </a:r>
            <a:endParaRPr lang="en-US" dirty="0" smtClean="0"/>
          </a:p>
          <a:p>
            <a:endParaRPr lang="sr-Latn-BA" dirty="0" smtClean="0"/>
          </a:p>
          <a:p>
            <a:r>
              <a:rPr lang="sr-Latn-BA" dirty="0" smtClean="0"/>
              <a:t>Quick</a:t>
            </a:r>
            <a:r>
              <a:rPr lang="sr-Latn-BA" baseline="0" dirty="0" smtClean="0"/>
              <a:t> Launch: http://blogs.msdn.com/b/zainnab/archive/2013/07/17/visual-studio-2013-quick-launch.aspx</a:t>
            </a:r>
          </a:p>
          <a:p>
            <a:endParaRPr lang="sr-Latn-BA" baseline="0" dirty="0" smtClean="0"/>
          </a:p>
          <a:p>
            <a:r>
              <a:rPr lang="sr-Latn-BA" dirty="0" smtClean="0"/>
              <a:t>Async project loading: http://blogs.msdn.com/b/visualstudio/archive/2013/10/14/asynchronous-solution-load-performance-improvements-in-visual-studio-2013.aspx</a:t>
            </a:r>
          </a:p>
          <a:p>
            <a:endParaRPr lang="sr-Latn-BA" dirty="0" smtClean="0"/>
          </a:p>
          <a:p>
            <a:r>
              <a:rPr lang="sr-Latn-BA" dirty="0" smtClean="0"/>
              <a:t>Preview tab: http://blogs.msdn.com/b/zainnab/archive/2012/06/19/visual-studio-2012-new-features-preview-tab.aspx</a:t>
            </a:r>
          </a:p>
          <a:p>
            <a:endParaRPr lang="sr-Latn-BA" dirty="0" smtClean="0"/>
          </a:p>
          <a:p>
            <a:r>
              <a:rPr lang="sr-Latn-BA" dirty="0" smtClean="0"/>
              <a:t>Browser</a:t>
            </a:r>
            <a:r>
              <a:rPr lang="sr-Latn-BA" baseline="0" dirty="0" smtClean="0"/>
              <a:t> switcher:</a:t>
            </a:r>
          </a:p>
          <a:p>
            <a:r>
              <a:rPr lang="en-US" dirty="0" smtClean="0"/>
              <a:t>http://www.hanselman.com/blog/ExtendingTheVisualStudio11WebBrowserChooserAndBrowseWithMenuToIncludeDeveloperProfiles.aspx</a:t>
            </a:r>
            <a:endParaRPr lang="sr-Latn-BA" dirty="0" smtClean="0"/>
          </a:p>
          <a:p>
            <a:r>
              <a:rPr lang="en-US" dirty="0" smtClean="0"/>
              <a:t>http://www.hanselman.com/blog/CrossBrowserDebuggingIntegratedIntoVisualStudioWithBrowserStack.aspx</a:t>
            </a:r>
            <a:endParaRPr lang="sr-Latn-BA" dirty="0" smtClean="0"/>
          </a:p>
          <a:p>
            <a:endParaRPr lang="sr-Latn-BA" dirty="0" smtClean="0"/>
          </a:p>
          <a:p>
            <a:r>
              <a:rPr lang="sr-Latn-BA" dirty="0" smtClean="0"/>
              <a:t>Peek Definition: https://msdn.microsoft.com/en-us/library/dn160178.aspx</a:t>
            </a:r>
          </a:p>
          <a:p>
            <a:endParaRPr lang="sr-Latn-BA" dirty="0" smtClean="0"/>
          </a:p>
          <a:p>
            <a:r>
              <a:rPr lang="sr-Latn-BA" dirty="0" smtClean="0"/>
              <a:t>Enhanced</a:t>
            </a:r>
            <a:r>
              <a:rPr lang="sr-Latn-BA" baseline="0" dirty="0" smtClean="0"/>
              <a:t> scrollbar: http://blogs.msdn.com/b/zainnab/archive/2013/07/02/visual-studio-2013-preview-enhanced-scroll-bar.aspx</a:t>
            </a:r>
          </a:p>
          <a:p>
            <a:endParaRPr lang="sr-Latn-BA" baseline="0" dirty="0" smtClean="0"/>
          </a:p>
          <a:p>
            <a:r>
              <a:rPr lang="sr-Latn-BA" baseline="0" dirty="0" smtClean="0"/>
              <a:t>Git support: http://www.hanselman.com/blog/GitSupportForVisualStudioGitTFSAndVSPutIntoContext.aspx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snippets – audio,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ECMAScript</a:t>
            </a:r>
            <a:r>
              <a:rPr lang="en-US" baseline="0" dirty="0" smtClean="0"/>
              <a:t> 5 - </a:t>
            </a:r>
            <a:r>
              <a:rPr lang="en-US" dirty="0" smtClean="0"/>
              <a:t>VS 2012</a:t>
            </a:r>
          </a:p>
          <a:p>
            <a:r>
              <a:rPr lang="en-US" dirty="0" smtClean="0"/>
              <a:t>ECMA</a:t>
            </a:r>
            <a:r>
              <a:rPr lang="en-US" baseline="0" dirty="0" smtClean="0"/>
              <a:t>Script 6 – VS 2013</a:t>
            </a:r>
          </a:p>
          <a:p>
            <a:r>
              <a:rPr lang="en-US" baseline="0" dirty="0" smtClean="0"/>
              <a:t>IntelliSense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RequireJS</a:t>
            </a:r>
            <a:r>
              <a:rPr lang="en-US" baseline="0" dirty="0" smtClean="0"/>
              <a:t> module – VS 2013 update 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CSS Selectors level 4 – VS</a:t>
            </a:r>
            <a:r>
              <a:rPr lang="en-US" baseline="0" dirty="0" smtClean="0"/>
              <a:t> 2013 Update 3</a:t>
            </a:r>
            <a:endParaRPr lang="en-US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9E9-27E3-4459-8233-597C487F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2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4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5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405C-69F7-4A4B-A554-8EB5C62209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6381-9A1D-48D4-9FED-4733DFB4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news/vs2013-community-vs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visualstudio.com/en-us/downloads/visual-studio-2015-downloads-vs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ditorconfig/editorconfig-visualstudio" TargetMode="External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hyperlink" Target="https://visualstudiogallery.msdn.microsoft.com/3ebde8fb-26d8-4374-a0eb-1e4e2665070c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github.com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sidewaffle.com/" TargetMode="External"/><Relationship Id="rId10" Type="http://schemas.openxmlformats.org/officeDocument/2006/relationships/hyperlink" Target="http://mortenhoustonludvigsen.github.io/KarmaTestAdapter/" TargetMode="External"/><Relationship Id="rId4" Type="http://schemas.openxmlformats.org/officeDocument/2006/relationships/hyperlink" Target="https://www.jetbrains.com/resharper/" TargetMode="External"/><Relationship Id="rId9" Type="http://schemas.openxmlformats.org/officeDocument/2006/relationships/hyperlink" Target="http://mmanela.github.io/chutzpa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27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modernog</a:t>
            </a:r>
            <a:r>
              <a:rPr lang="en-US" dirty="0" smtClean="0"/>
              <a:t> web-a u Microsoft </a:t>
            </a:r>
            <a:r>
              <a:rPr lang="en-US" dirty="0" err="1" smtClean="0"/>
              <a:t>svijetu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8370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Miroslav </a:t>
            </a:r>
            <a:r>
              <a:rPr lang="en-US" dirty="0" err="1" smtClean="0"/>
              <a:t>Popović</a:t>
            </a:r>
            <a:endParaRPr lang="en-US" dirty="0" smtClean="0"/>
          </a:p>
        </p:txBody>
      </p:sp>
      <p:pic>
        <p:nvPicPr>
          <p:cNvPr id="1028" name="Picture 4" descr="https://raw.githubusercontent.com/coolaj86/logo.js/specific-uses/specific-uses/badges_html5_css3_js-stri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39" y="203199"/>
            <a:ext cx="3243120" cy="18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angkonwebsite.biz/wp-content/uploads/2014/03/Microsoft-Visual-Studio-Pro-2013-68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t="36531" r="8456" b="37906"/>
          <a:stretch/>
        </p:blipFill>
        <p:spPr bwMode="auto">
          <a:xfrm>
            <a:off x="3121451" y="5535776"/>
            <a:ext cx="2424158" cy="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21" y="5466074"/>
            <a:ext cx="2259076" cy="5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Povezuje</a:t>
            </a:r>
            <a:r>
              <a:rPr lang="en-US" dirty="0" smtClean="0"/>
              <a:t> Visual Studio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browsere</a:t>
            </a:r>
            <a:endParaRPr lang="en-US" dirty="0" smtClean="0"/>
          </a:p>
          <a:p>
            <a:r>
              <a:rPr lang="en-US" dirty="0" smtClean="0"/>
              <a:t>Prva </a:t>
            </a:r>
            <a:r>
              <a:rPr lang="en-US" dirty="0" err="1" smtClean="0"/>
              <a:t>verzija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refresh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povezanih</a:t>
            </a:r>
            <a:r>
              <a:rPr lang="en-US" dirty="0" smtClean="0"/>
              <a:t> </a:t>
            </a:r>
            <a:r>
              <a:rPr lang="en-US" dirty="0" err="1" smtClean="0"/>
              <a:t>browsera</a:t>
            </a:r>
            <a:endParaRPr lang="en-US" dirty="0" smtClean="0"/>
          </a:p>
          <a:p>
            <a:r>
              <a:rPr lang="en-US" dirty="0" err="1" smtClean="0"/>
              <a:t>Posjeduje</a:t>
            </a:r>
            <a:r>
              <a:rPr lang="en-US" dirty="0" smtClean="0"/>
              <a:t> API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proširenja</a:t>
            </a:r>
            <a:endParaRPr lang="en-US" dirty="0" smtClean="0"/>
          </a:p>
          <a:p>
            <a:r>
              <a:rPr lang="en-US" dirty="0" smtClean="0"/>
              <a:t>Browser Link Dashboard – </a:t>
            </a:r>
            <a:br>
              <a:rPr lang="en-US" dirty="0" smtClean="0"/>
            </a:b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akcija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kontrola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browsera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593" y="357189"/>
            <a:ext cx="479107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113" y="3253098"/>
            <a:ext cx="6627555" cy="33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Ostalo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Bojenje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– </a:t>
            </a:r>
            <a:r>
              <a:rPr lang="en-US" dirty="0" err="1" smtClean="0"/>
              <a:t>CoffeeScript</a:t>
            </a:r>
            <a:r>
              <a:rPr lang="en-US" dirty="0" smtClean="0"/>
              <a:t>, Mustache, Handlebars</a:t>
            </a:r>
          </a:p>
          <a:p>
            <a:r>
              <a:rPr lang="en-US" dirty="0" smtClean="0"/>
              <a:t>IntelliSense </a:t>
            </a:r>
            <a:r>
              <a:rPr lang="en-US" dirty="0" err="1" smtClean="0"/>
              <a:t>za</a:t>
            </a:r>
            <a:r>
              <a:rPr lang="en-US" dirty="0" smtClean="0"/>
              <a:t> Knockout bindings 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AngularJS directive</a:t>
            </a:r>
          </a:p>
          <a:p>
            <a:r>
              <a:rPr lang="en-US" dirty="0" smtClean="0"/>
              <a:t>Less </a:t>
            </a:r>
            <a:r>
              <a:rPr lang="en-US" dirty="0" err="1" smtClean="0"/>
              <a:t>i</a:t>
            </a:r>
            <a:r>
              <a:rPr lang="en-US" dirty="0" smtClean="0"/>
              <a:t> Sass </a:t>
            </a:r>
            <a:r>
              <a:rPr lang="en-US" dirty="0" err="1" smtClean="0"/>
              <a:t>preprocesori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 err="1" smtClean="0"/>
              <a:t>fajlovi</a:t>
            </a:r>
            <a:endParaRPr lang="en-US" dirty="0" smtClean="0"/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Community Edition 2013</a:t>
            </a:r>
            <a:r>
              <a:rPr lang="en-US" dirty="0" smtClean="0"/>
              <a:t> / </a:t>
            </a:r>
            <a:r>
              <a:rPr lang="en-US" dirty="0" smtClean="0">
                <a:hlinkClick r:id="rId4"/>
              </a:rPr>
              <a:t>2015</a:t>
            </a:r>
            <a:endParaRPr lang="en-US" dirty="0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35" y="2306391"/>
            <a:ext cx="4248151" cy="198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397" y="4340131"/>
            <a:ext cx="4401489" cy="23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652712"/>
            <a:ext cx="34766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Šta</a:t>
            </a:r>
            <a:r>
              <a:rPr lang="en-US" dirty="0" smtClean="0"/>
              <a:t> je Web Essentials?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Open-source </a:t>
            </a:r>
            <a:r>
              <a:rPr lang="en-US" dirty="0" err="1" smtClean="0"/>
              <a:t>ekstenzija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Visual Studio – web team playground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vswebessentials.com/</a:t>
            </a:r>
            <a:endParaRPr lang="en-US" dirty="0" smtClean="0"/>
          </a:p>
          <a:p>
            <a:r>
              <a:rPr lang="en-US" dirty="0" err="1" smtClean="0"/>
              <a:t>Proširenja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HTML, CSS, JS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BrowserLink</a:t>
            </a:r>
            <a:endParaRPr lang="en-US" dirty="0" smtClean="0"/>
          </a:p>
          <a:p>
            <a:r>
              <a:rPr lang="en-US" dirty="0" err="1" smtClean="0"/>
              <a:t>Verzija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VS 2012, VS 2013, VS 2015</a:t>
            </a:r>
          </a:p>
          <a:p>
            <a:r>
              <a:rPr lang="en-US" dirty="0" smtClean="0"/>
              <a:t>WE 2012 / 2013 - Node.js based tools</a:t>
            </a:r>
          </a:p>
          <a:p>
            <a:pPr lvl="1"/>
            <a:r>
              <a:rPr lang="en-US" dirty="0" smtClean="0"/>
              <a:t>Static bundling &amp;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Image optimization &amp; .sprite</a:t>
            </a:r>
          </a:p>
          <a:p>
            <a:pPr lvl="1"/>
            <a:r>
              <a:rPr lang="en-US" dirty="0" err="1" smtClean="0"/>
              <a:t>JSHint</a:t>
            </a:r>
            <a:endParaRPr lang="en-US" dirty="0" smtClean="0"/>
          </a:p>
          <a:p>
            <a:pPr lvl="1"/>
            <a:r>
              <a:rPr lang="en-US" dirty="0" smtClean="0"/>
              <a:t>Source maps</a:t>
            </a:r>
          </a:p>
          <a:p>
            <a:pPr lvl="1"/>
            <a:r>
              <a:rPr lang="en-US" dirty="0" smtClean="0"/>
              <a:t>LESS/SASS </a:t>
            </a:r>
            <a:r>
              <a:rPr lang="en-US" dirty="0" err="1" smtClean="0"/>
              <a:t>kompilacija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CSS preview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 preview…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68217A"/>
                </a:solidFill>
              </a:rPr>
              <a:t>2015</a:t>
            </a:r>
            <a:endParaRPr lang="en-US" sz="4000" dirty="0">
              <a:solidFill>
                <a:srgbClr val="68217A"/>
              </a:solidFill>
            </a:endParaRPr>
          </a:p>
        </p:txBody>
      </p:sp>
      <p:pic>
        <p:nvPicPr>
          <p:cNvPr id="3074" name="Picture 2" descr="http://www.unlockwindows.com/wp-content/uploads/2012/06/Visual-Studio-2012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2474615"/>
            <a:ext cx="51530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struktura</a:t>
            </a:r>
            <a:r>
              <a:rPr lang="en-US" dirty="0" smtClean="0"/>
              <a:t> web </a:t>
            </a:r>
            <a:r>
              <a:rPr lang="en-US" dirty="0" err="1" smtClean="0"/>
              <a:t>projekta</a:t>
            </a:r>
            <a:endParaRPr lang="en-US" dirty="0" smtClean="0"/>
          </a:p>
          <a:p>
            <a:r>
              <a:rPr lang="en-US" dirty="0" smtClean="0"/>
              <a:t>Client-side package managers 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dovoljan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Bower</a:t>
            </a:r>
          </a:p>
          <a:p>
            <a:pPr lvl="1"/>
            <a:r>
              <a:rPr lang="en-US" dirty="0" err="1" smtClean="0"/>
              <a:t>Jspm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Client-side build </a:t>
            </a:r>
            <a:r>
              <a:rPr lang="en-US" dirty="0" err="1" smtClean="0"/>
              <a:t>alati</a:t>
            </a:r>
            <a:endParaRPr lang="en-US" dirty="0" smtClean="0"/>
          </a:p>
          <a:p>
            <a:pPr lvl="1"/>
            <a:r>
              <a:rPr lang="en-US" dirty="0" err="1" smtClean="0"/>
              <a:t>MSBuild</a:t>
            </a:r>
            <a:endParaRPr lang="en-US" dirty="0" smtClean="0"/>
          </a:p>
          <a:p>
            <a:pPr lvl="1"/>
            <a:r>
              <a:rPr lang="en-US" dirty="0" smtClean="0"/>
              <a:t>Grunt </a:t>
            </a:r>
            <a:r>
              <a:rPr lang="en-US" dirty="0" err="1" smtClean="0"/>
              <a:t>i</a:t>
            </a:r>
            <a:r>
              <a:rPr lang="en-US" dirty="0" smtClean="0"/>
              <a:t> Gulp</a:t>
            </a:r>
          </a:p>
          <a:p>
            <a:pPr lvl="1"/>
            <a:r>
              <a:rPr lang="en-US" dirty="0" smtClean="0"/>
              <a:t>Task Runner Explorer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94" y="1425468"/>
            <a:ext cx="2771775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441" y="1425468"/>
            <a:ext cx="2257425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248" y="4342112"/>
            <a:ext cx="3312669" cy="21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rgbClr val="68217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474615"/>
            <a:ext cx="978686" cy="978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7768" y="2570535"/>
            <a:ext cx="4841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38FD6"/>
                </a:solidFill>
              </a:rPr>
              <a:t>Visual Studio Code</a:t>
            </a:r>
            <a:endParaRPr lang="en-US" sz="4800" dirty="0">
              <a:solidFill>
                <a:srgbClr val="038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Novi </a:t>
            </a:r>
            <a:r>
              <a:rPr lang="en-US" dirty="0" err="1" smtClean="0"/>
              <a:t>multiplatformski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code.visualstudio.com/</a:t>
            </a:r>
            <a:endParaRPr lang="en-US" dirty="0" smtClean="0"/>
          </a:p>
          <a:p>
            <a:r>
              <a:rPr lang="en-US" dirty="0" smtClean="0"/>
              <a:t>ASP.NET 5 </a:t>
            </a:r>
            <a:r>
              <a:rPr lang="en-US" dirty="0" err="1" smtClean="0"/>
              <a:t>i</a:t>
            </a:r>
            <a:r>
              <a:rPr lang="en-US" dirty="0" smtClean="0"/>
              <a:t> Node.js editor</a:t>
            </a:r>
          </a:p>
          <a:p>
            <a:r>
              <a:rPr lang="en-US" dirty="0" smtClean="0"/>
              <a:t>+ debugger</a:t>
            </a:r>
          </a:p>
          <a:p>
            <a:r>
              <a:rPr lang="en-US" dirty="0" err="1" smtClean="0"/>
              <a:t>Ugrađena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podrška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5" y="2809648"/>
            <a:ext cx="6004347" cy="39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Ostali</a:t>
            </a:r>
            <a:r>
              <a:rPr lang="en-US" dirty="0" smtClean="0"/>
              <a:t> </a:t>
            </a:r>
            <a:r>
              <a:rPr lang="en-US" dirty="0" err="1" smtClean="0"/>
              <a:t>alati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sidewaffle.com/img/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60" y="4606364"/>
            <a:ext cx="985783" cy="9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62" y="4665906"/>
            <a:ext cx="4674431" cy="9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1.visualstudiogallery.msdn.s-msft.com/3ebde8fb-26d8-4374-a0eb-1e4e2665070c/image/file/123290/1/nested-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23" y="4814691"/>
            <a:ext cx="2047710" cy="18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Dodaci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4"/>
              </a:rPr>
              <a:t>JetBrains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ReSharper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SideWaffle</a:t>
            </a:r>
            <a:endParaRPr lang="en-US" dirty="0" smtClean="0"/>
          </a:p>
          <a:p>
            <a:r>
              <a:rPr lang="en-US" dirty="0">
                <a:hlinkClick r:id="rId6"/>
              </a:rPr>
              <a:t>GitHub for VS</a:t>
            </a:r>
            <a:endParaRPr lang="en-US" dirty="0"/>
          </a:p>
          <a:p>
            <a:r>
              <a:rPr lang="en-US" dirty="0" smtClean="0">
                <a:hlinkClick r:id="rId7"/>
              </a:rPr>
              <a:t>File Nesting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EditorConfig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Chutzpah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Jasmine, </a:t>
            </a:r>
            <a:r>
              <a:rPr lang="en-US" sz="2400" dirty="0" err="1" smtClean="0"/>
              <a:t>Qunit</a:t>
            </a:r>
            <a:r>
              <a:rPr lang="en-US" sz="2400" dirty="0" smtClean="0"/>
              <a:t>, Mocha</a:t>
            </a:r>
          </a:p>
          <a:p>
            <a:r>
              <a:rPr lang="en-US" dirty="0" err="1" smtClean="0">
                <a:hlinkClick r:id="rId10"/>
              </a:rPr>
              <a:t>KarmaTestAdapter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Karma (Protractor)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3109" y="365129"/>
            <a:ext cx="2650613" cy="6271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5833" y="3962399"/>
            <a:ext cx="2611517" cy="2673993"/>
          </a:xfrm>
          <a:prstGeom prst="rect">
            <a:avLst/>
          </a:prstGeom>
        </p:spPr>
      </p:pic>
      <p:pic>
        <p:nvPicPr>
          <p:cNvPr id="6" name="Picture 2" descr="http://i1.visualstudiogallery.msdn.s-msft.com/3ebde8fb-26d8-4374-a0eb-1e4e2665070c/image/file/123291/1/context-menu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64" y="2755753"/>
            <a:ext cx="4310565" cy="7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Moderni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 web 2.0 era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renesansa</a:t>
            </a:r>
            <a:endParaRPr lang="en-US" dirty="0" smtClean="0"/>
          </a:p>
          <a:p>
            <a:r>
              <a:rPr lang="en-US" dirty="0" smtClean="0"/>
              <a:t>Post jQuery</a:t>
            </a:r>
          </a:p>
          <a:p>
            <a:r>
              <a:rPr lang="en-US" dirty="0" smtClean="0"/>
              <a:t>Libraries and Frameworks</a:t>
            </a:r>
            <a:endParaRPr lang="sr-Latn-BA" dirty="0" smtClean="0"/>
          </a:p>
          <a:p>
            <a:r>
              <a:rPr lang="sr-Latn-BA" dirty="0" smtClean="0"/>
              <a:t>Client side package managers &amp; build tools</a:t>
            </a:r>
            <a:endParaRPr lang="en-US" dirty="0" smtClean="0"/>
          </a:p>
          <a:p>
            <a:r>
              <a:rPr lang="en-US" dirty="0" smtClean="0"/>
              <a:t>SPA – Single Page Applications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transpilers</a:t>
            </a:r>
            <a:endParaRPr lang="en-US" dirty="0" smtClean="0"/>
          </a:p>
          <a:p>
            <a:r>
              <a:rPr lang="en-US" dirty="0" smtClean="0"/>
              <a:t>CSS3, CSS4, CSS preprocessors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Pogled</a:t>
            </a:r>
            <a:r>
              <a:rPr lang="en-US" dirty="0" smtClean="0"/>
              <a:t> u </a:t>
            </a:r>
            <a:r>
              <a:rPr lang="en-US" dirty="0" err="1" smtClean="0"/>
              <a:t>budućnost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Umjesto</a:t>
            </a:r>
            <a:r>
              <a:rPr lang="en-US" dirty="0" smtClean="0"/>
              <a:t> </a:t>
            </a:r>
            <a:r>
              <a:rPr lang="en-US" dirty="0" err="1" smtClean="0"/>
              <a:t>zaključka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Predviđanja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ES6/7 + moduli</a:t>
            </a:r>
          </a:p>
          <a:p>
            <a:r>
              <a:rPr lang="en-US" dirty="0"/>
              <a:t>CSS4</a:t>
            </a:r>
          </a:p>
          <a:p>
            <a:r>
              <a:rPr lang="en-US" dirty="0"/>
              <a:t>Web Components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React – JSX</a:t>
            </a:r>
          </a:p>
          <a:p>
            <a:r>
              <a:rPr lang="en-US" dirty="0" err="1"/>
              <a:t>Jspm</a:t>
            </a:r>
            <a:endParaRPr lang="en-US" dirty="0"/>
          </a:p>
          <a:p>
            <a:r>
              <a:rPr lang="en-US" dirty="0"/>
              <a:t>Aurelia</a:t>
            </a:r>
          </a:p>
        </p:txBody>
      </p:sp>
    </p:spTree>
    <p:extLst>
      <p:ext uri="{BB962C8B-B14F-4D97-AF65-F5344CB8AC3E}">
        <p14:creationId xmlns:p14="http://schemas.microsoft.com/office/powerpoint/2010/main" val="11662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Hvala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err="1" smtClean="0"/>
              <a:t>Pitanja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Primjeri</a:t>
            </a:r>
            <a:r>
              <a:rPr lang="en-US" dirty="0" smtClean="0"/>
              <a:t> + </a:t>
            </a:r>
            <a:r>
              <a:rPr lang="en-US" smtClean="0"/>
              <a:t>prezentacija: </a:t>
            </a:r>
            <a:r>
              <a:rPr lang="en-US" dirty="0" smtClean="0"/>
              <a:t>https</a:t>
            </a:r>
            <a:r>
              <a:rPr lang="en-US" dirty="0" smtClean="0">
                <a:sym typeface="Wingdings" panose="05000000000000000000" pitchFamily="2" charset="2"/>
              </a:rPr>
              <a:t>://github.com/miroslavpopovic/web-ms-2015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heexcelinator.com/wp-content/uploads/2014/04/logo-visualstudio-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00" y="1663337"/>
            <a:ext cx="4593590" cy="32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9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 err="1" smtClean="0"/>
              <a:t>vOld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.NET, 2003, 2005, 2008, 2010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tijesno</a:t>
            </a:r>
            <a:r>
              <a:rPr lang="en-US" dirty="0" smtClean="0"/>
              <a:t> </a:t>
            </a:r>
            <a:r>
              <a:rPr lang="en-US" dirty="0" err="1" smtClean="0"/>
              <a:t>vezan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ASP.NET</a:t>
            </a:r>
          </a:p>
          <a:p>
            <a:r>
              <a:rPr lang="en-US" dirty="0" err="1" smtClean="0"/>
              <a:t>Nepraktičan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jednostavne</a:t>
            </a:r>
            <a:r>
              <a:rPr lang="en-US" dirty="0" smtClean="0"/>
              <a:t> </a:t>
            </a:r>
            <a:r>
              <a:rPr lang="en-US" dirty="0" err="1" smtClean="0"/>
              <a:t>statičke</a:t>
            </a:r>
            <a:r>
              <a:rPr lang="en-US" dirty="0" smtClean="0"/>
              <a:t> </a:t>
            </a:r>
            <a:r>
              <a:rPr lang="en-US" dirty="0" err="1" smtClean="0"/>
              <a:t>sajtove</a:t>
            </a:r>
            <a:endParaRPr lang="en-US" dirty="0" smtClean="0"/>
          </a:p>
          <a:p>
            <a:r>
              <a:rPr lang="en-US" dirty="0" err="1" smtClean="0"/>
              <a:t>Kaskanje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web </a:t>
            </a:r>
            <a:r>
              <a:rPr lang="en-US" dirty="0" err="1" smtClean="0"/>
              <a:t>standardima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HTML5 </a:t>
            </a:r>
            <a:r>
              <a:rPr lang="en-US" dirty="0" err="1" smtClean="0"/>
              <a:t>sveprisutnost</a:t>
            </a:r>
            <a:endParaRPr lang="en-US" dirty="0" smtClean="0"/>
          </a:p>
          <a:p>
            <a:r>
              <a:rPr lang="en-US" dirty="0" smtClean="0"/>
              <a:t>Windows Store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68217A"/>
                </a:solidFill>
              </a:rPr>
              <a:t>2012 / 2013</a:t>
            </a:r>
            <a:endParaRPr lang="en-US" sz="4000" dirty="0">
              <a:solidFill>
                <a:srgbClr val="68217A"/>
              </a:solidFill>
            </a:endParaRPr>
          </a:p>
        </p:txBody>
      </p:sp>
      <p:pic>
        <p:nvPicPr>
          <p:cNvPr id="3074" name="Picture 2" descr="http://www.unlockwindows.com/wp-content/uploads/2012/06/Visual-Studio-2012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2474615"/>
            <a:ext cx="51530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Generalna</a:t>
            </a:r>
            <a:r>
              <a:rPr lang="en-US" dirty="0" smtClean="0"/>
              <a:t> </a:t>
            </a:r>
            <a:r>
              <a:rPr lang="en-US" dirty="0" err="1" smtClean="0"/>
              <a:t>poboljšanja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90419" cy="4351339"/>
          </a:xfrm>
        </p:spPr>
        <p:txBody>
          <a:bodyPr>
            <a:noAutofit/>
          </a:bodyPr>
          <a:lstStyle/>
          <a:p>
            <a:r>
              <a:rPr lang="en-US" sz="2400" dirty="0" err="1"/>
              <a:t>Redizajn</a:t>
            </a:r>
            <a:r>
              <a:rPr lang="en-US" sz="2400" dirty="0"/>
              <a:t> </a:t>
            </a:r>
            <a:r>
              <a:rPr lang="en-US" sz="2400" dirty="0" err="1" smtClean="0"/>
              <a:t>interfejsa</a:t>
            </a:r>
            <a:endParaRPr lang="en-US" sz="2400" dirty="0" smtClean="0"/>
          </a:p>
          <a:p>
            <a:r>
              <a:rPr lang="en-US" sz="2400" dirty="0" err="1" smtClean="0"/>
              <a:t>Potpuno</a:t>
            </a:r>
            <a:r>
              <a:rPr lang="en-US" sz="2400" dirty="0" smtClean="0"/>
              <a:t> </a:t>
            </a:r>
            <a:r>
              <a:rPr lang="en-US" sz="2400" dirty="0" err="1" smtClean="0"/>
              <a:t>novi</a:t>
            </a:r>
            <a:r>
              <a:rPr lang="en-US" sz="2400" dirty="0" smtClean="0"/>
              <a:t> web </a:t>
            </a:r>
            <a:r>
              <a:rPr lang="en-US" sz="2400" dirty="0" err="1" smtClean="0"/>
              <a:t>editori</a:t>
            </a:r>
            <a:endParaRPr lang="en-US" sz="2400" dirty="0"/>
          </a:p>
          <a:p>
            <a:r>
              <a:rPr lang="en-US" sz="2400" dirty="0" err="1" smtClean="0"/>
              <a:t>Poboljšana</a:t>
            </a:r>
            <a:r>
              <a:rPr lang="en-US" sz="2400" dirty="0" smtClean="0"/>
              <a:t> </a:t>
            </a:r>
            <a:r>
              <a:rPr lang="en-US" sz="2400" dirty="0" err="1"/>
              <a:t>pretraga</a:t>
            </a:r>
            <a:r>
              <a:rPr lang="en-US" sz="2400" dirty="0"/>
              <a:t> / Quick Launch</a:t>
            </a:r>
          </a:p>
          <a:p>
            <a:r>
              <a:rPr lang="en-US" sz="2400" dirty="0" err="1"/>
              <a:t>Asinhrono</a:t>
            </a:r>
            <a:r>
              <a:rPr lang="en-US" sz="2400" dirty="0"/>
              <a:t> </a:t>
            </a:r>
            <a:r>
              <a:rPr lang="en-US" sz="2400" dirty="0" err="1"/>
              <a:t>učitavanje</a:t>
            </a:r>
            <a:r>
              <a:rPr lang="en-US" sz="2400" dirty="0"/>
              <a:t> </a:t>
            </a:r>
            <a:r>
              <a:rPr lang="en-US" sz="2400" dirty="0" err="1"/>
              <a:t>projekata</a:t>
            </a:r>
            <a:endParaRPr lang="en-US" sz="2400" dirty="0"/>
          </a:p>
          <a:p>
            <a:r>
              <a:rPr lang="en-US" sz="2400" dirty="0"/>
              <a:t>Preview </a:t>
            </a:r>
            <a:r>
              <a:rPr lang="en-US" sz="2400" dirty="0" err="1"/>
              <a:t>fajlova</a:t>
            </a:r>
            <a:endParaRPr lang="en-US" sz="2400" dirty="0"/>
          </a:p>
          <a:p>
            <a:r>
              <a:rPr lang="en-US" sz="2400" dirty="0" err="1"/>
              <a:t>Podrška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 smtClean="0"/>
              <a:t>browsera</a:t>
            </a:r>
            <a:endParaRPr lang="en-US" sz="2400" dirty="0"/>
          </a:p>
          <a:p>
            <a:r>
              <a:rPr lang="en-US" sz="2400" dirty="0" smtClean="0"/>
              <a:t>Peek Definition</a:t>
            </a:r>
            <a:endParaRPr lang="en-US" sz="2400" dirty="0"/>
          </a:p>
          <a:p>
            <a:r>
              <a:rPr lang="en-US" sz="2400" dirty="0" err="1" smtClean="0"/>
              <a:t>Napredni</a:t>
            </a:r>
            <a:r>
              <a:rPr lang="en-US" sz="2400" dirty="0" smtClean="0"/>
              <a:t> scrollbar</a:t>
            </a:r>
          </a:p>
          <a:p>
            <a:r>
              <a:rPr lang="en-US" sz="2400" dirty="0" err="1" smtClean="0"/>
              <a:t>Ugrađena</a:t>
            </a:r>
            <a:r>
              <a:rPr lang="en-US" sz="2400" dirty="0" smtClean="0"/>
              <a:t> </a:t>
            </a:r>
            <a:r>
              <a:rPr lang="en-US" sz="2400" dirty="0" err="1" smtClean="0"/>
              <a:t>podrška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  <p:pic>
        <p:nvPicPr>
          <p:cNvPr id="2050" name="Picture 2" descr="http://codesmiles.com/image.axd?picture=Visual%20Studio%202012%20DarkThem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8" b="8524"/>
          <a:stretch/>
        </p:blipFill>
        <p:spPr bwMode="auto">
          <a:xfrm>
            <a:off x="6797811" y="4001297"/>
            <a:ext cx="5276203" cy="27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hanced Scroll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63" y="905669"/>
            <a:ext cx="1847851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41" y="1519192"/>
            <a:ext cx="3701122" cy="24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948948" cy="4351339"/>
          </a:xfrm>
        </p:spPr>
        <p:txBody>
          <a:bodyPr>
            <a:normAutofit/>
          </a:bodyPr>
          <a:lstStyle/>
          <a:p>
            <a:r>
              <a:rPr lang="en-US" dirty="0" err="1" smtClean="0"/>
              <a:t>Puna</a:t>
            </a:r>
            <a:r>
              <a:rPr lang="en-US" dirty="0" smtClean="0"/>
              <a:t> HTML5 </a:t>
            </a:r>
            <a:r>
              <a:rPr lang="en-US" dirty="0" err="1" smtClean="0"/>
              <a:t>podrška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IntelliSense, code snippets, WAI-ARIA, data-* </a:t>
            </a:r>
            <a:r>
              <a:rPr lang="en-US" dirty="0" err="1" smtClean="0"/>
              <a:t>atributi</a:t>
            </a:r>
            <a:endParaRPr lang="en-US" dirty="0" smtClean="0"/>
          </a:p>
          <a:p>
            <a:r>
              <a:rPr lang="en-US" dirty="0" err="1" smtClean="0"/>
              <a:t>Automatska</a:t>
            </a:r>
            <a:r>
              <a:rPr lang="en-US" dirty="0" smtClean="0"/>
              <a:t> </a:t>
            </a:r>
            <a:r>
              <a:rPr lang="en-US" dirty="0" err="1" smtClean="0"/>
              <a:t>indentacija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formatiranje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endParaRPr lang="en-US" dirty="0" smtClean="0"/>
          </a:p>
          <a:p>
            <a:r>
              <a:rPr lang="en-US" dirty="0" smtClean="0"/>
              <a:t>IntelliSense </a:t>
            </a:r>
            <a:r>
              <a:rPr lang="en-US" dirty="0" err="1" smtClean="0"/>
              <a:t>za</a:t>
            </a:r>
            <a:r>
              <a:rPr lang="en-US" dirty="0" smtClean="0"/>
              <a:t> CSS class / id</a:t>
            </a:r>
          </a:p>
          <a:p>
            <a:endParaRPr lang="en-US" dirty="0"/>
          </a:p>
        </p:txBody>
      </p:sp>
      <p:pic>
        <p:nvPicPr>
          <p:cNvPr id="1026" name="Picture 2" descr="http://3.bp.blogspot.com/-f7ZkKLLbAks/UQfiFR9gOHI/AAAAAAAABSk/Hl9GloNu_D8/s1600/html5+ta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667" y="2337850"/>
            <a:ext cx="23907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999" y="4415889"/>
            <a:ext cx="3406443" cy="2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85" y="2695046"/>
            <a:ext cx="20097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722807" cy="4351339"/>
          </a:xfrm>
        </p:spPr>
        <p:txBody>
          <a:bodyPr>
            <a:normAutofit/>
          </a:bodyPr>
          <a:lstStyle/>
          <a:p>
            <a:r>
              <a:rPr lang="en-US" dirty="0" smtClean="0"/>
              <a:t>ECMAScript 5 </a:t>
            </a:r>
            <a:r>
              <a:rPr lang="en-US" dirty="0" err="1" smtClean="0"/>
              <a:t>podrška</a:t>
            </a:r>
            <a:endParaRPr lang="en-US" dirty="0" smtClean="0"/>
          </a:p>
          <a:p>
            <a:r>
              <a:rPr lang="en-US" dirty="0" smtClean="0"/>
              <a:t>IntelliSense – DOM, HTML5 API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localStorage</a:t>
            </a:r>
            <a:r>
              <a:rPr lang="en-US" dirty="0" smtClean="0"/>
              <a:t>), </a:t>
            </a:r>
            <a:r>
              <a:rPr lang="en-US" dirty="0" err="1" smtClean="0"/>
              <a:t>RequireJS</a:t>
            </a:r>
            <a:r>
              <a:rPr lang="en-US" dirty="0" smtClean="0"/>
              <a:t> moduli…</a:t>
            </a:r>
          </a:p>
          <a:p>
            <a:r>
              <a:rPr lang="en-US" dirty="0" err="1" smtClean="0"/>
              <a:t>Podrška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XML </a:t>
            </a:r>
            <a:r>
              <a:rPr lang="en-US" dirty="0" err="1" smtClean="0"/>
              <a:t>komentare</a:t>
            </a:r>
            <a:r>
              <a:rPr lang="en-US" dirty="0" smtClean="0"/>
              <a:t>, _references.js</a:t>
            </a:r>
          </a:p>
          <a:p>
            <a:r>
              <a:rPr lang="en-US" dirty="0" smtClean="0"/>
              <a:t>Strict mode – ‘use strict’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ntelliSense for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42"/>
          <a:stretch/>
        </p:blipFill>
        <p:spPr bwMode="auto">
          <a:xfrm>
            <a:off x="7893565" y="4604621"/>
            <a:ext cx="4209947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JavaScript Edi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87" y="963253"/>
            <a:ext cx="2647951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ML5 JavaScript features in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11" y="2426572"/>
            <a:ext cx="39243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81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Properties for Vendor Prefix -mo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57"/>
          <a:stretch/>
        </p:blipFill>
        <p:spPr bwMode="auto">
          <a:xfrm>
            <a:off x="4871028" y="4649278"/>
            <a:ext cx="2794512" cy="21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5427" cy="43513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CSS3 – IntelliSense, </a:t>
            </a:r>
            <a:r>
              <a:rPr lang="en-US" sz="2400" dirty="0" err="1" smtClean="0"/>
              <a:t>validacija</a:t>
            </a:r>
            <a:endParaRPr lang="en-US" sz="2400" dirty="0" smtClean="0"/>
          </a:p>
          <a:p>
            <a:r>
              <a:rPr lang="en-US" sz="2400" dirty="0" smtClean="0"/>
              <a:t>CSS selectors level 4</a:t>
            </a:r>
            <a:endParaRPr lang="en-US" sz="2400" dirty="0"/>
          </a:p>
          <a:p>
            <a:r>
              <a:rPr lang="en-US" sz="2400" dirty="0"/>
              <a:t>Novi selector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boje</a:t>
            </a:r>
            <a:endParaRPr lang="en-US" sz="2400" dirty="0"/>
          </a:p>
          <a:p>
            <a:r>
              <a:rPr lang="en-US" sz="2400" dirty="0"/>
              <a:t>Vendor </a:t>
            </a:r>
            <a:r>
              <a:rPr lang="en-US" sz="2400" dirty="0" err="1"/>
              <a:t>prefiksi</a:t>
            </a:r>
            <a:endParaRPr lang="en-US" sz="2400" dirty="0"/>
          </a:p>
          <a:p>
            <a:r>
              <a:rPr lang="en-US" sz="2400" dirty="0" err="1"/>
              <a:t>Tolerancija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CSS Hacks</a:t>
            </a:r>
          </a:p>
          <a:p>
            <a:r>
              <a:rPr lang="en-US" sz="2400" dirty="0" smtClean="0"/>
              <a:t>CSS drag/drop – </a:t>
            </a:r>
            <a:r>
              <a:rPr lang="en-US" sz="2400" dirty="0" err="1" smtClean="0"/>
              <a:t>fontovi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err="1" smtClean="0"/>
              <a:t>slike</a:t>
            </a:r>
            <a:r>
              <a:rPr lang="en-US" sz="2400" dirty="0" smtClean="0"/>
              <a:t>, </a:t>
            </a:r>
            <a:r>
              <a:rPr lang="en-US" sz="2400" dirty="0" err="1" smtClean="0"/>
              <a:t>drugi</a:t>
            </a:r>
            <a:r>
              <a:rPr lang="en-US" sz="2400" dirty="0" smtClean="0"/>
              <a:t> CSS </a:t>
            </a:r>
            <a:r>
              <a:rPr lang="en-US" sz="2400" dirty="0" err="1" smtClean="0"/>
              <a:t>fajlovi</a:t>
            </a:r>
            <a:endParaRPr lang="en-US" sz="2400" dirty="0"/>
          </a:p>
        </p:txBody>
      </p:sp>
      <p:pic>
        <p:nvPicPr>
          <p:cNvPr id="3074" name="Picture 2" descr="http://3.bp.blogspot.com/-w5ka96n7i_s/UQfdjhA2lxI/AAAAAAAABSU/CfZK--MK0yM/s1600/css3+intellisense+sup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03" y="4165596"/>
            <a:ext cx="4610100" cy="218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-pKC1_MHkfv0/UQfqyENgmRI/AAAAAAAABS0/bUgXmM8lzns/s320/CSS+color+pick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03" y="1620044"/>
            <a:ext cx="304800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526</Words>
  <Application>Microsoft Office PowerPoint</Application>
  <PresentationFormat>Widescreen</PresentationFormat>
  <Paragraphs>163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Office Theme</vt:lpstr>
      <vt:lpstr>Razvoj modernog web-a u Microsoft svijetu</vt:lpstr>
      <vt:lpstr>Moderni web</vt:lpstr>
      <vt:lpstr>PowerPoint Presentation</vt:lpstr>
      <vt:lpstr>Visual Studio vOld</vt:lpstr>
      <vt:lpstr>PowerPoint Presentation</vt:lpstr>
      <vt:lpstr>Generalna poboljšanja</vt:lpstr>
      <vt:lpstr>HTML</vt:lpstr>
      <vt:lpstr>JavaScript</vt:lpstr>
      <vt:lpstr>CSS</vt:lpstr>
      <vt:lpstr>Browser Link</vt:lpstr>
      <vt:lpstr>Ostalo</vt:lpstr>
      <vt:lpstr>PowerPoint Presentation</vt:lpstr>
      <vt:lpstr>Šta je Web Essentials?</vt:lpstr>
      <vt:lpstr>PowerPoint Presentation</vt:lpstr>
      <vt:lpstr>Visual Studio 2015</vt:lpstr>
      <vt:lpstr>PowerPoint Presentation</vt:lpstr>
      <vt:lpstr>Visual Studio Code</vt:lpstr>
      <vt:lpstr>Ostali alati</vt:lpstr>
      <vt:lpstr>Dodaci za Visual Studio</vt:lpstr>
      <vt:lpstr>Pogled u budućnost</vt:lpstr>
      <vt:lpstr>Predviđanja</vt:lpstr>
      <vt:lpstr>DEMO</vt:lpstr>
      <vt:lpstr>Hvala! Pitanja?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Popovic</dc:creator>
  <cp:lastModifiedBy>Miroslav Popovic</cp:lastModifiedBy>
  <cp:revision>279</cp:revision>
  <cp:lastPrinted>2014-09-11T08:18:16Z</cp:lastPrinted>
  <dcterms:created xsi:type="dcterms:W3CDTF">2014-08-10T09:12:31Z</dcterms:created>
  <dcterms:modified xsi:type="dcterms:W3CDTF">2015-05-08T22:40:40Z</dcterms:modified>
</cp:coreProperties>
</file>