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90" r:id="rId2"/>
    <p:sldId id="256" r:id="rId3"/>
    <p:sldId id="276" r:id="rId4"/>
    <p:sldId id="269" r:id="rId5"/>
    <p:sldId id="263" r:id="rId6"/>
    <p:sldId id="270" r:id="rId7"/>
    <p:sldId id="277" r:id="rId8"/>
    <p:sldId id="262" r:id="rId9"/>
    <p:sldId id="265" r:id="rId10"/>
    <p:sldId id="260" r:id="rId11"/>
    <p:sldId id="264" r:id="rId12"/>
    <p:sldId id="278" r:id="rId13"/>
    <p:sldId id="257" r:id="rId14"/>
    <p:sldId id="259" r:id="rId15"/>
    <p:sldId id="279" r:id="rId16"/>
    <p:sldId id="267" r:id="rId17"/>
    <p:sldId id="288" r:id="rId18"/>
    <p:sldId id="266" r:id="rId19"/>
    <p:sldId id="273" r:id="rId20"/>
    <p:sldId id="274" r:id="rId21"/>
    <p:sldId id="281" r:id="rId22"/>
    <p:sldId id="272" r:id="rId23"/>
    <p:sldId id="275" r:id="rId24"/>
    <p:sldId id="268" r:id="rId25"/>
    <p:sldId id="280" r:id="rId26"/>
    <p:sldId id="271" r:id="rId27"/>
    <p:sldId id="287" r:id="rId28"/>
    <p:sldId id="282" r:id="rId29"/>
    <p:sldId id="284" r:id="rId30"/>
    <p:sldId id="285" r:id="rId31"/>
    <p:sldId id="261" r:id="rId32"/>
    <p:sldId id="258" r:id="rId33"/>
    <p:sldId id="289" r:id="rId34"/>
    <p:sldId id="28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87664" autoAdjust="0"/>
  </p:normalViewPr>
  <p:slideViewPr>
    <p:cSldViewPr snapToGrid="0">
      <p:cViewPr varScale="1">
        <p:scale>
          <a:sx n="144" d="100"/>
          <a:sy n="144" d="100"/>
        </p:scale>
        <p:origin x="3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63FEF-96E9-495E-A04D-21B53DF0918C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A2B22-DD6B-46CA-A93F-FA5BD501C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5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BA" baseline="0" dirty="0" smtClean="0"/>
              <a:t>IAsyncEnumerable&lt;T&gt; - for async streams</a:t>
            </a:r>
          </a:p>
          <a:p>
            <a:pPr marL="171450" indent="-171450">
              <a:buFontTx/>
              <a:buChar char="-"/>
            </a:pPr>
            <a:r>
              <a:rPr lang="sr-Latn-BA" dirty="0" smtClean="0"/>
              <a:t>Reflection emit and</a:t>
            </a:r>
            <a:r>
              <a:rPr lang="sr-Latn-BA" baseline="0" dirty="0" smtClean="0"/>
              <a:t> capability APIs</a:t>
            </a:r>
            <a:r>
              <a:rPr lang="en-US" dirty="0" smtClean="0"/>
              <a:t> - for dynamic code generation</a:t>
            </a:r>
            <a:r>
              <a:rPr lang="sr-Latn-BA" dirty="0" smtClean="0"/>
              <a:t>, checks and generating</a:t>
            </a:r>
            <a:r>
              <a:rPr lang="sr-Latn-BA" baseline="0" dirty="0" smtClean="0"/>
              <a:t> code</a:t>
            </a:r>
          </a:p>
          <a:p>
            <a:pPr marL="171450" indent="-171450">
              <a:buFontTx/>
              <a:buChar char="-"/>
            </a:pPr>
            <a:r>
              <a:rPr lang="sr-Latn-BA" baseline="0" dirty="0" smtClean="0"/>
              <a:t>SIMD API 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 smtClean="0"/>
              <a:t>using Intel SSE, SSE2, AVX2, ARM, ARM64 directly from managed code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 smtClean="0"/>
              <a:t>moving from C++ portion of runtime to C#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 smtClean="0"/>
              <a:t>better for JIT targeting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 smtClean="0"/>
              <a:t>optimized basic operations in BCL, such as string comparison</a:t>
            </a:r>
          </a:p>
          <a:p>
            <a:pPr marL="171450" indent="-171450">
              <a:buFontTx/>
              <a:buChar char="-"/>
            </a:pPr>
            <a:r>
              <a:rPr lang="sr-Latn-BA" dirty="0" smtClean="0"/>
              <a:t>DbProviderFactories</a:t>
            </a:r>
            <a:r>
              <a:rPr lang="sr-Latn-BA" baseline="0" dirty="0" smtClean="0"/>
              <a:t> - use ADO.NET provider without knowing its type at compile type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16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41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BA" dirty="0" smtClean="0"/>
              <a:t>Current perfornance with ASP.NET Core 2.2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36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52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84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BA" dirty="0" smtClean="0"/>
              <a:t>Async streams</a:t>
            </a:r>
            <a:r>
              <a:rPr lang="sr-Latn-BA" baseline="0" dirty="0" smtClean="0"/>
              <a:t> - with IAsyncEnumerable&lt;T&gt;</a:t>
            </a:r>
          </a:p>
          <a:p>
            <a:pPr marL="171450" indent="-171450">
              <a:buFontTx/>
              <a:buChar char="-"/>
            </a:pPr>
            <a:r>
              <a:rPr lang="sr-Latn-BA" baseline="0" dirty="0" smtClean="0"/>
              <a:t>Floating point changes - alignment and fixes for platforms implementations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72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BA" dirty="0" smtClean="0"/>
              <a:t>Span&lt;T&gt;</a:t>
            </a:r>
            <a:r>
              <a:rPr lang="sr-Latn-BA" baseline="0" dirty="0" smtClean="0"/>
              <a:t> added in .NET Core 2.1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33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BA" dirty="0" smtClean="0"/>
              <a:t>Tiered</a:t>
            </a:r>
          </a:p>
          <a:p>
            <a:pPr marL="628650" lvl="1" indent="-171450">
              <a:buFontTx/>
              <a:buChar char="-"/>
            </a:pPr>
            <a:r>
              <a:rPr lang="sr-Latn-BA" dirty="0" smtClean="0"/>
              <a:t>Optimize for both startup and throughput</a:t>
            </a:r>
          </a:p>
          <a:p>
            <a:pPr marL="628650" lvl="1" indent="-171450">
              <a:buFontTx/>
              <a:buChar char="-"/>
            </a:pPr>
            <a:r>
              <a:rPr lang="sr-Latn-BA" dirty="0" smtClean="0"/>
              <a:t>Was opt-in,</a:t>
            </a:r>
            <a:r>
              <a:rPr lang="sr-Latn-BA" baseline="0" dirty="0" smtClean="0"/>
              <a:t> </a:t>
            </a:r>
            <a:r>
              <a:rPr lang="sr-Latn-BA" dirty="0" smtClean="0"/>
              <a:t>under a switch in .NET Core 2.1 and 2.2</a:t>
            </a:r>
          </a:p>
          <a:p>
            <a:pPr marL="171450" indent="-171450">
              <a:buFontTx/>
              <a:buChar char="-"/>
            </a:pPr>
            <a:r>
              <a:rPr lang="sr-Latn-BA" dirty="0" smtClean="0"/>
              <a:t>ARM64</a:t>
            </a:r>
            <a:r>
              <a:rPr lang="sr-Latn-BA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 smtClean="0"/>
              <a:t>Primary use case - IoT scenarios</a:t>
            </a:r>
          </a:p>
          <a:p>
            <a:pPr marL="628650" lvl="1" indent="-171450">
              <a:buFontTx/>
              <a:buChar char="-"/>
            </a:pPr>
            <a:r>
              <a:rPr lang="sr-Latn-BA" dirty="0" smtClean="0"/>
              <a:t>.NET</a:t>
            </a:r>
            <a:r>
              <a:rPr lang="sr-Latn-BA" baseline="0" dirty="0" smtClean="0"/>
              <a:t> Core 2.1 - added </a:t>
            </a:r>
            <a:r>
              <a:rPr lang="sr-Latn-BA" dirty="0" smtClean="0"/>
              <a:t>ARM32 for Linux</a:t>
            </a:r>
          </a:p>
          <a:p>
            <a:pPr marL="628650" lvl="1" indent="-171450">
              <a:buFontTx/>
              <a:buChar char="-"/>
            </a:pPr>
            <a:r>
              <a:rPr lang="sr-Latn-BA" dirty="0" smtClean="0"/>
              <a:t>.NET Core</a:t>
            </a:r>
            <a:r>
              <a:rPr lang="sr-Latn-BA" baseline="0" dirty="0" smtClean="0"/>
              <a:t> 2.2 - added ARM32 for Windows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22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BA" dirty="0" smtClean="0"/>
              <a:t>AssemblyDependencyResolver - for plugin scenarios, dynamically loaded assemblies</a:t>
            </a:r>
          </a:p>
          <a:p>
            <a:pPr marL="171450" indent="-171450">
              <a:buFontTx/>
              <a:buChar char="-"/>
            </a:pPr>
            <a:r>
              <a:rPr lang="sr-Latn-BA" baseline="0" dirty="0" smtClean="0"/>
              <a:t>Unloadability - for plugins, scripts, web sites</a:t>
            </a:r>
          </a:p>
          <a:p>
            <a:pPr marL="171450" indent="-171450">
              <a:buFontTx/>
              <a:buChar char="-"/>
            </a:pPr>
            <a:r>
              <a:rPr lang="sr-Latn-BA" baseline="0" dirty="0" smtClean="0"/>
              <a:t>Windows Native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 smtClean="0"/>
              <a:t>P/Invoke since .NET Core 1.0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 smtClean="0"/>
              <a:t>CoCreate COM APIs and Activate WinRT APIs in .NET Core 3.0</a:t>
            </a:r>
          </a:p>
          <a:p>
            <a:pPr marL="171450" indent="-171450">
              <a:buFontTx/>
              <a:buChar char="-"/>
            </a:pPr>
            <a:r>
              <a:rPr lang="sr-Latn-BA" baseline="0" dirty="0" smtClean="0"/>
              <a:t>NativeLibrary APIs - multiplatform</a:t>
            </a:r>
          </a:p>
          <a:p>
            <a:pPr marL="171450" indent="-171450">
              <a:buFontTx/>
              <a:buChar char="-"/>
            </a:pPr>
            <a:r>
              <a:rPr lang="sr-Latn-BA" baseline="0" dirty="0" smtClean="0"/>
              <a:t>Serial Port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 smtClean="0"/>
              <a:t>Controlling Arduino with .NET using Raspberry Pi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 smtClean="0"/>
              <a:t>Flash Arduino from Raspberry Pi</a:t>
            </a:r>
          </a:p>
          <a:p>
            <a:pPr marL="171450" lvl="0" indent="-171450">
              <a:buFontTx/>
              <a:buChar char="-"/>
            </a:pPr>
            <a:r>
              <a:rPr lang="sr-Latn-BA" baseline="0" dirty="0" smtClean="0"/>
              <a:t>System.Devices.Gpio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 smtClean="0"/>
              <a:t>separate NuGet package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 smtClean="0"/>
              <a:t>GPIO, PWM, SPI and I2C APIs</a:t>
            </a:r>
          </a:p>
          <a:p>
            <a:pPr marL="171450" lvl="0" indent="-171450">
              <a:buFontTx/>
              <a:buChar char="-"/>
            </a:pPr>
            <a:r>
              <a:rPr lang="sr-Latn-BA" baseline="0" dirty="0" smtClean="0"/>
              <a:t>TLS 1.3 - Linux only, with OpenSSL lib... Windows and macOS support will be provieded by respective operating system in future</a:t>
            </a:r>
          </a:p>
          <a:p>
            <a:pPr marL="171450" lvl="0" indent="-171450">
              <a:buFontTx/>
              <a:buChar char="-"/>
            </a:pPr>
            <a:r>
              <a:rPr lang="sr-Latn-BA" baseline="0" dirty="0" smtClean="0"/>
              <a:t>Crypthographic key import / export - various formats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54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BA" dirty="0" smtClean="0"/>
              <a:t>Why Windows</a:t>
            </a:r>
            <a:r>
              <a:rPr lang="sr-Latn-BA" baseline="0" dirty="0" smtClean="0"/>
              <a:t> Desktop on Core?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 smtClean="0"/>
              <a:t>Performance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 smtClean="0"/>
              <a:t>Side by side execution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 smtClean="0"/>
              <a:t>Self-contained exe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 smtClean="0"/>
              <a:t>BCL improvements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 smtClean="0"/>
              <a:t>Open-source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14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BA" dirty="0" smtClean="0"/>
              <a:t>Check out</a:t>
            </a:r>
            <a:r>
              <a:rPr lang="sr-Latn-BA" baseline="0" dirty="0" smtClean="0"/>
              <a:t> the documentation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https://docs.microsoft.com/en-us/aspnet/core/razor-components/components?view=aspnetcore-3.0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57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BA" dirty="0" smtClean="0"/>
              <a:t>Endpoint routing</a:t>
            </a:r>
          </a:p>
          <a:p>
            <a:pPr marL="628650" lvl="1" indent="-171450">
              <a:buFontTx/>
              <a:buChar char="-"/>
            </a:pPr>
            <a:r>
              <a:rPr lang="sr-Latn-BA" dirty="0" smtClean="0"/>
              <a:t>Endpoint</a:t>
            </a:r>
            <a:r>
              <a:rPr lang="sr-Latn-BA" baseline="0" dirty="0" smtClean="0"/>
              <a:t> class, 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 smtClean="0"/>
              <a:t>New MapXxx() extension methods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 smtClean="0"/>
              <a:t>CORS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 smtClean="0"/>
              <a:t>HealthChecks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93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SPA </a:t>
            </a:r>
            <a:r>
              <a:rPr lang="en-US" dirty="0" err="1" smtClean="0"/>
              <a:t>auth</a:t>
            </a:r>
            <a:r>
              <a:rPr lang="en-US" dirty="0" smtClean="0"/>
              <a:t> not available from VS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dotnet new react -au Individual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Angular template has at least one problem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React has </a:t>
            </a:r>
            <a:r>
              <a:rPr lang="en-US" baseline="0" smtClean="0"/>
              <a:t>multiple issues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2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549235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47156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8580684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058791" y="0"/>
            <a:ext cx="3010990" cy="208811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989"/>
            <a:ext cx="3010990" cy="208811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178691" y="0"/>
            <a:ext cx="3013309" cy="208811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117582" y="2159081"/>
            <a:ext cx="3010990" cy="207002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111554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3046726" cy="228851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046810" y="0"/>
            <a:ext cx="3046726" cy="228851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093453" y="0"/>
            <a:ext cx="3046726" cy="228851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9140262" y="0"/>
            <a:ext cx="3051738" cy="228851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4569483"/>
            <a:ext cx="3051572" cy="228851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51655" y="4569483"/>
            <a:ext cx="3046726" cy="228851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098298" y="4569483"/>
            <a:ext cx="3046726" cy="228851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145108" y="4569483"/>
            <a:ext cx="3046726" cy="228851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8191146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095999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52723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4063999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063999" y="3429000"/>
            <a:ext cx="4063999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128001" y="0"/>
            <a:ext cx="4063999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6139555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4063999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063999" y="0"/>
            <a:ext cx="4063999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128001" y="0"/>
            <a:ext cx="4063999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3170736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63041" y="2045249"/>
            <a:ext cx="3036040" cy="256149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646397" y="2045249"/>
            <a:ext cx="3036040" cy="256149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029753" y="2045249"/>
            <a:ext cx="3036040" cy="256149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8201011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2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51817" y="2015941"/>
            <a:ext cx="3501506" cy="256149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353323" y="2015941"/>
            <a:ext cx="3501505" cy="256149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4828" y="2015941"/>
            <a:ext cx="3501506" cy="256149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5820151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3671454"/>
            <a:ext cx="4063999" cy="3186546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28001" y="3671454"/>
            <a:ext cx="4063999" cy="3186546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961870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063999" y="3429000"/>
            <a:ext cx="8128001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4063999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9817674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C6A4F80-F8BC-744B-A0E8-77CF40A5C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7"/>
            <a:ext cx="12192000" cy="685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0047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95999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8969596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780796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840487" y="0"/>
            <a:ext cx="1780796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623747" y="0"/>
            <a:ext cx="1780796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05298" y="0"/>
            <a:ext cx="1780796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573135" y="1498092"/>
            <a:ext cx="1504580" cy="15041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4519045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780796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783261" y="0"/>
            <a:ext cx="1780796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564812" y="0"/>
            <a:ext cx="1780796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411204" y="0"/>
            <a:ext cx="1780796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115738" y="1498092"/>
            <a:ext cx="1504580" cy="15041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6459023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466914" y="2117705"/>
            <a:ext cx="1181408" cy="11811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66914" y="4289376"/>
            <a:ext cx="1181408" cy="11811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22461" y="2117705"/>
            <a:ext cx="1181408" cy="11811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722461" y="4289375"/>
            <a:ext cx="1181408" cy="11811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8569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063760" y="1573115"/>
            <a:ext cx="1136635" cy="113633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515115" y="1573115"/>
            <a:ext cx="1136635" cy="113633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966470" y="1573115"/>
            <a:ext cx="1136635" cy="113633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9132544" y="1573115"/>
            <a:ext cx="1136635" cy="113633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2063760" y="4107080"/>
            <a:ext cx="1136635" cy="113633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4515115" y="4107080"/>
            <a:ext cx="1136635" cy="113633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6966470" y="4107080"/>
            <a:ext cx="1136635" cy="113633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9132544" y="4107080"/>
            <a:ext cx="1136635" cy="113633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382411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2233246"/>
            <a:ext cx="5505418" cy="462475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5031983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125168" y="2069445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25168" y="3250545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125168" y="4529394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756056" y="2069445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756056" y="3250545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756056" y="4529394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8386945" y="2069445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8386945" y="3250545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8386945" y="4529394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557983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1" y="1"/>
            <a:ext cx="6096001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1" y="3429000"/>
            <a:ext cx="6096001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095999" y="3429000"/>
            <a:ext cx="6096001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98053181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1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384935" y="1726032"/>
            <a:ext cx="1504580" cy="1504188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699497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59211" y="259143"/>
            <a:ext cx="2708736" cy="298938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59211" y="3507671"/>
            <a:ext cx="2708736" cy="298938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227156" y="1249001"/>
            <a:ext cx="4354713" cy="298938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678714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3323768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483202" y="0"/>
            <a:ext cx="6708798" cy="548408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653881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708798" cy="548408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64469936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304489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051105" y="0"/>
            <a:ext cx="304489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092275" y="0"/>
            <a:ext cx="304489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9143380" y="0"/>
            <a:ext cx="304489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05608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64384" y="844062"/>
            <a:ext cx="3047379" cy="516987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783207" y="844061"/>
            <a:ext cx="3047379" cy="251018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783207" y="3514700"/>
            <a:ext cx="3044895" cy="250471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22971327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630443" y="0"/>
            <a:ext cx="5030510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5996429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530151" y="0"/>
            <a:ext cx="5030510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33321527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530151" y="0"/>
            <a:ext cx="6661849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01235341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661849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1005705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3074863"/>
            <a:ext cx="3050469" cy="270129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39469" y="3074862"/>
            <a:ext cx="3050469" cy="270129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096521" y="3074863"/>
            <a:ext cx="3050469" cy="270129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150281" y="3074862"/>
            <a:ext cx="3050469" cy="270129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4769948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899270" y="4214303"/>
            <a:ext cx="2704766" cy="211029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9779" y="2104006"/>
            <a:ext cx="4761020" cy="422059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604035" y="2104006"/>
            <a:ext cx="2704767" cy="211029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7925393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9805691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89915" y="2274503"/>
            <a:ext cx="4732064" cy="358597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84708412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2000" cy="48006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9868509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098261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9879616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106442" y="0"/>
            <a:ext cx="5098261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81505471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048795" y="1647752"/>
            <a:ext cx="1940142" cy="301870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956213" y="1647752"/>
            <a:ext cx="1940142" cy="301870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5141376" y="1647752"/>
            <a:ext cx="1940142" cy="301870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7233957" y="1647752"/>
            <a:ext cx="1940142" cy="301870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9326539" y="1647752"/>
            <a:ext cx="1940142" cy="301870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366873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030954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044977" y="0"/>
            <a:ext cx="2041238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086215" y="0"/>
            <a:ext cx="2027819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3429000"/>
            <a:ext cx="2030954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036355" y="3429000"/>
            <a:ext cx="204446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086215" y="3429000"/>
            <a:ext cx="2027819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96012654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95122631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Responsive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25"/>
          </p:nvPr>
        </p:nvSpPr>
        <p:spPr>
          <a:xfrm>
            <a:off x="4218185" y="2685935"/>
            <a:ext cx="3340603" cy="189273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100"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id-ID" noProof="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8178587" y="4495827"/>
            <a:ext cx="506949" cy="88446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50000"/>
              </a:lnSpc>
              <a:buNone/>
              <a:defRPr sz="350"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id-ID" noProof="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26"/>
          </p:nvPr>
        </p:nvSpPr>
        <p:spPr>
          <a:xfrm>
            <a:off x="2377796" y="3987735"/>
            <a:ext cx="2127998" cy="135622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999"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id-ID" noProof="0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7119765" y="3910555"/>
            <a:ext cx="1127325" cy="145127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999"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id-ID" noProof="0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27"/>
          </p:nvPr>
        </p:nvSpPr>
        <p:spPr>
          <a:xfrm>
            <a:off x="8847973" y="5069438"/>
            <a:ext cx="220903" cy="27895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lnSpc>
                <a:spcPct val="50000"/>
              </a:lnSpc>
              <a:buNone/>
              <a:defRPr sz="100"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835860202"/>
      </p:ext>
    </p:extLst>
  </p:cSld>
  <p:clrMapOvr>
    <a:masterClrMapping/>
  </p:clrMapOvr>
  <p:transition spd="med" advClick="0" advTm="2000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48D9D25-F702-204B-B5EA-8E36DF5CB68B}"/>
              </a:ext>
            </a:extLst>
          </p:cNvPr>
          <p:cNvSpPr/>
          <p:nvPr/>
        </p:nvSpPr>
        <p:spPr>
          <a:xfrm>
            <a:off x="10869268" y="3969"/>
            <a:ext cx="1051199" cy="7881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latin typeface="Montserrat" charset="0"/>
            </a:endParaRPr>
          </a:p>
        </p:txBody>
      </p:sp>
      <p:sp>
        <p:nvSpPr>
          <p:cNvPr id="23" name="Picture Placeholder 17"/>
          <p:cNvSpPr>
            <a:spLocks noGrp="1"/>
          </p:cNvSpPr>
          <p:nvPr>
            <p:ph type="pic" sz="quarter" idx="26"/>
          </p:nvPr>
        </p:nvSpPr>
        <p:spPr>
          <a:xfrm>
            <a:off x="0" y="-15240"/>
            <a:ext cx="3044028" cy="443484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17"/>
          <p:cNvSpPr>
            <a:spLocks noGrp="1"/>
          </p:cNvSpPr>
          <p:nvPr>
            <p:ph type="pic" sz="quarter" idx="27"/>
          </p:nvPr>
        </p:nvSpPr>
        <p:spPr>
          <a:xfrm>
            <a:off x="3044029" y="2438400"/>
            <a:ext cx="3044028" cy="443484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17"/>
          <p:cNvSpPr>
            <a:spLocks noGrp="1"/>
          </p:cNvSpPr>
          <p:nvPr>
            <p:ph type="pic" sz="quarter" idx="28"/>
          </p:nvPr>
        </p:nvSpPr>
        <p:spPr>
          <a:xfrm>
            <a:off x="6086468" y="-15240"/>
            <a:ext cx="3044028" cy="443484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17"/>
          <p:cNvSpPr>
            <a:spLocks noGrp="1"/>
          </p:cNvSpPr>
          <p:nvPr>
            <p:ph type="pic" sz="quarter" idx="29"/>
          </p:nvPr>
        </p:nvSpPr>
        <p:spPr>
          <a:xfrm>
            <a:off x="9141617" y="2419350"/>
            <a:ext cx="3044028" cy="443484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9899671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56047" y="4710865"/>
            <a:ext cx="964943" cy="9646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679214" y="4723361"/>
            <a:ext cx="964943" cy="9646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225856" y="4710865"/>
            <a:ext cx="964943" cy="9646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574611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6346762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03176989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5606311" y="2203722"/>
            <a:ext cx="6585689" cy="3260912"/>
          </a:xfrm>
          <a:solidFill>
            <a:schemeClr val="bg1">
              <a:lumMod val="95000"/>
            </a:schemeClr>
          </a:solidFill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4013723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062069" y="0"/>
            <a:ext cx="4073711" cy="6858000"/>
          </a:xfrm>
          <a:solidFill>
            <a:schemeClr val="bg1">
              <a:lumMod val="95000"/>
            </a:schemeClr>
          </a:solidFill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9530987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1999" cy="4250266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874307" y="2552422"/>
            <a:ext cx="1668599" cy="297488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5231289" y="2552422"/>
            <a:ext cx="1668599" cy="297488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8587142" y="2552422"/>
            <a:ext cx="1668599" cy="297488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0297134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12214866" cy="343376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2786063"/>
            <a:ext cx="4207335" cy="407193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82074072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12214866" cy="42701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563186" y="2906635"/>
            <a:ext cx="2984585" cy="3951366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30144718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12214866" cy="42701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3744837" y="3429063"/>
            <a:ext cx="1333540" cy="173029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404896" y="3429063"/>
            <a:ext cx="1333540" cy="173029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972005" y="3429063"/>
            <a:ext cx="1333540" cy="173029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88799051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979370" y="2479404"/>
            <a:ext cx="4179946" cy="311417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88612623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987667"/>
            <a:ext cx="5863059" cy="486160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7962777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185257" y="2650228"/>
            <a:ext cx="3804836" cy="2365807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7661097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95320918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381513" y="974411"/>
            <a:ext cx="1903036" cy="1902542"/>
          </a:xfrm>
          <a:custGeom>
            <a:avLst/>
            <a:gdLst>
              <a:gd name="connsiteX0" fmla="*/ 1902541 w 3805081"/>
              <a:gd name="connsiteY0" fmla="*/ 0 h 3805084"/>
              <a:gd name="connsiteX1" fmla="*/ 3805081 w 3805081"/>
              <a:gd name="connsiteY1" fmla="*/ 951271 h 3805084"/>
              <a:gd name="connsiteX2" fmla="*/ 3805081 w 3805081"/>
              <a:gd name="connsiteY2" fmla="*/ 2853813 h 3805084"/>
              <a:gd name="connsiteX3" fmla="*/ 1902541 w 3805081"/>
              <a:gd name="connsiteY3" fmla="*/ 3805084 h 3805084"/>
              <a:gd name="connsiteX4" fmla="*/ 0 w 3805081"/>
              <a:gd name="connsiteY4" fmla="*/ 2853813 h 3805084"/>
              <a:gd name="connsiteX5" fmla="*/ 0 w 3805081"/>
              <a:gd name="connsiteY5" fmla="*/ 951271 h 3805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5081" h="3805084">
                <a:moveTo>
                  <a:pt x="1902541" y="0"/>
                </a:moveTo>
                <a:lnTo>
                  <a:pt x="3805081" y="951271"/>
                </a:lnTo>
                <a:lnTo>
                  <a:pt x="3805081" y="2853813"/>
                </a:lnTo>
                <a:lnTo>
                  <a:pt x="1902541" y="3805084"/>
                </a:lnTo>
                <a:lnTo>
                  <a:pt x="0" y="2853813"/>
                </a:lnTo>
                <a:lnTo>
                  <a:pt x="0" y="9512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204311" y="974411"/>
            <a:ext cx="1903036" cy="1902542"/>
          </a:xfrm>
          <a:custGeom>
            <a:avLst/>
            <a:gdLst>
              <a:gd name="connsiteX0" fmla="*/ 1902541 w 3805081"/>
              <a:gd name="connsiteY0" fmla="*/ 0 h 3805084"/>
              <a:gd name="connsiteX1" fmla="*/ 3805081 w 3805081"/>
              <a:gd name="connsiteY1" fmla="*/ 951271 h 3805084"/>
              <a:gd name="connsiteX2" fmla="*/ 3805081 w 3805081"/>
              <a:gd name="connsiteY2" fmla="*/ 2853813 h 3805084"/>
              <a:gd name="connsiteX3" fmla="*/ 1902541 w 3805081"/>
              <a:gd name="connsiteY3" fmla="*/ 3805084 h 3805084"/>
              <a:gd name="connsiteX4" fmla="*/ 0 w 3805081"/>
              <a:gd name="connsiteY4" fmla="*/ 2853813 h 3805084"/>
              <a:gd name="connsiteX5" fmla="*/ 0 w 3805081"/>
              <a:gd name="connsiteY5" fmla="*/ 951271 h 3805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5081" h="3805084">
                <a:moveTo>
                  <a:pt x="1902541" y="0"/>
                </a:moveTo>
                <a:lnTo>
                  <a:pt x="3805081" y="951271"/>
                </a:lnTo>
                <a:lnTo>
                  <a:pt x="3805081" y="2853813"/>
                </a:lnTo>
                <a:lnTo>
                  <a:pt x="1902541" y="3805084"/>
                </a:lnTo>
                <a:lnTo>
                  <a:pt x="0" y="2853813"/>
                </a:lnTo>
                <a:lnTo>
                  <a:pt x="0" y="9512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5255399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8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253068" y="3429000"/>
            <a:ext cx="3905785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8286215" y="3444240"/>
            <a:ext cx="3905785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28365929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14902-FAA9-4B12-9BF5-1189198A145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D349CD-14C3-4F59-B8BD-3A810802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1688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14902-FAA9-4B12-9BF5-1189198A145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D349CD-14C3-4F59-B8BD-3A810802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557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14902-FAA9-4B12-9BF5-1189198A145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D349CD-14C3-4F59-B8BD-3A810802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2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8747603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3429000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8337908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576431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xmlns="" id="{4DE9DEDA-3AD0-544D-8A6C-1B7AF0998DC5}"/>
              </a:ext>
            </a:extLst>
          </p:cNvPr>
          <p:cNvSpPr/>
          <p:nvPr/>
        </p:nvSpPr>
        <p:spPr>
          <a:xfrm rot="16200000">
            <a:off x="11102726" y="333341"/>
            <a:ext cx="260350" cy="262006"/>
          </a:xfrm>
          <a:prstGeom prst="ellipse">
            <a:avLst/>
          </a:prstGeom>
          <a:solidFill>
            <a:srgbClr val="DE4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latin typeface="Montserrat" charset="0"/>
            </a:endParaRP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xmlns="" id="{C8588613-02F5-784D-9EF6-286BAF7756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419" y="1825625"/>
            <a:ext cx="1051516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 smtClean="0"/>
              <a:t>Click to edit Master text styles</a:t>
            </a:r>
          </a:p>
          <a:p>
            <a:pPr lvl="1"/>
            <a:r>
              <a:rPr lang="en-US" altLang="sr-Latn-RS" smtClean="0"/>
              <a:t>Second level</a:t>
            </a:r>
          </a:p>
          <a:p>
            <a:pPr lvl="2"/>
            <a:r>
              <a:rPr lang="en-US" altLang="sr-Latn-RS" smtClean="0"/>
              <a:t>Third level</a:t>
            </a:r>
          </a:p>
          <a:p>
            <a:pPr lvl="3"/>
            <a:r>
              <a:rPr lang="en-US" altLang="sr-Latn-RS" smtClean="0"/>
              <a:t>Fourth level</a:t>
            </a:r>
          </a:p>
          <a:p>
            <a:pPr lvl="4"/>
            <a:r>
              <a:rPr lang="en-US" altLang="sr-Latn-RS" smtClean="0"/>
              <a:t>Fifth level</a:t>
            </a:r>
            <a:endParaRPr lang="en-US" altLang="sr-Latn-RS"/>
          </a:p>
        </p:txBody>
      </p:sp>
      <p:sp>
        <p:nvSpPr>
          <p:cNvPr id="1029" name="Title Placeholder 3">
            <a:extLst>
              <a:ext uri="{FF2B5EF4-FFF2-40B4-BE49-F238E27FC236}">
                <a16:creationId xmlns:a16="http://schemas.microsoft.com/office/drawing/2014/main" xmlns="" id="{58B9BC8A-8CD8-A444-BB2E-BF2845D3A20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419" y="365125"/>
            <a:ext cx="10515163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 smtClean="0"/>
              <a:t>Click to edit Master title style</a:t>
            </a:r>
            <a:endParaRPr lang="en-US" altLang="sr-Latn-RS"/>
          </a:p>
        </p:txBody>
      </p:sp>
      <p:sp>
        <p:nvSpPr>
          <p:cNvPr id="1028" name="TextBox 9">
            <a:extLst>
              <a:ext uri="{FF2B5EF4-FFF2-40B4-BE49-F238E27FC236}">
                <a16:creationId xmlns:a16="http://schemas.microsoft.com/office/drawing/2014/main" xmlns="" id="{CC833890-52F5-FB48-9362-E5ABE7FAA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5583" y="345953"/>
            <a:ext cx="389815" cy="230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fld id="{19627C0D-DFEB-CD42-B6BB-D4156349B114}" type="slidenum">
              <a:rPr lang="id-ID" altLang="sr-Latn-RS" sz="900">
                <a:solidFill>
                  <a:schemeClr val="bg1"/>
                </a:solidFill>
                <a:latin typeface="Montserrat Light"/>
                <a:ea typeface="Montserrat Light"/>
                <a:cs typeface="Montserrat Light"/>
              </a:rPr>
              <a:pPr algn="ctr" eaLnBrk="1" hangingPunct="1"/>
              <a:t>‹#›</a:t>
            </a:fld>
            <a:r>
              <a:rPr lang="id-ID" altLang="sr-Latn-RS" sz="900" dirty="0">
                <a:solidFill>
                  <a:schemeClr val="bg1"/>
                </a:solidFill>
                <a:latin typeface="Montserrat Light"/>
                <a:ea typeface="Montserrat Light"/>
                <a:cs typeface="Montserrat Light"/>
              </a:rPr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5212F41-D412-5A49-A68B-D14751B6C909}"/>
              </a:ext>
            </a:extLst>
          </p:cNvPr>
          <p:cNvPicPr>
            <a:picLocks noChangeAspect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9" y="5507709"/>
            <a:ext cx="1718490" cy="11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2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</p:sldLayoutIdLst>
  <p:transition/>
  <p:txStyles>
    <p:titleStyle>
      <a:lvl1pPr algn="l" defTabSz="91360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3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  <a:lvl2pPr algn="l" defTabSz="91360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Montserrat Hairline"/>
          <a:ea typeface="Montserrat Hairline"/>
          <a:cs typeface="Montserrat Hairline"/>
        </a:defRPr>
      </a:lvl2pPr>
      <a:lvl3pPr algn="l" defTabSz="91360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Montserrat Hairline"/>
          <a:ea typeface="Montserrat Hairline"/>
          <a:cs typeface="Montserrat Hairline"/>
        </a:defRPr>
      </a:lvl3pPr>
      <a:lvl4pPr algn="l" defTabSz="91360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Montserrat Hairline"/>
          <a:ea typeface="Montserrat Hairline"/>
          <a:cs typeface="Montserrat Hairline"/>
        </a:defRPr>
      </a:lvl4pPr>
      <a:lvl5pPr algn="l" defTabSz="91360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Montserrat Hairline"/>
          <a:ea typeface="Montserrat Hairline"/>
          <a:cs typeface="Montserrat Hairline"/>
        </a:defRPr>
      </a:lvl5pPr>
      <a:lvl6pPr marL="228600" algn="l" defTabSz="91360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Montserrat Hairline"/>
          <a:ea typeface="Montserrat Hairline"/>
          <a:cs typeface="Montserrat Hairline"/>
        </a:defRPr>
      </a:lvl6pPr>
      <a:lvl7pPr marL="457200" algn="l" defTabSz="91360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Montserrat Hairline"/>
          <a:ea typeface="Montserrat Hairline"/>
          <a:cs typeface="Montserrat Hairline"/>
        </a:defRPr>
      </a:lvl7pPr>
      <a:lvl8pPr marL="685800" algn="l" defTabSz="91360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Montserrat Hairline"/>
          <a:ea typeface="Montserrat Hairline"/>
          <a:cs typeface="Montserrat Hairline"/>
        </a:defRPr>
      </a:lvl8pPr>
      <a:lvl9pPr marL="914400" algn="l" defTabSz="91360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Montserrat Hairline"/>
          <a:ea typeface="Montserrat Hairline"/>
          <a:cs typeface="Montserrat Hairline"/>
        </a:defRPr>
      </a:lvl9pPr>
    </p:titleStyle>
    <p:bodyStyle>
      <a:lvl1pPr algn="l" defTabSz="913607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2400" kern="1200" dirty="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  <a:lvl2pPr marL="456407" algn="l" defTabSz="91360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lang="en-US" sz="2000" kern="1200" dirty="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2pPr>
      <a:lvl3pPr marL="913607" algn="l" defTabSz="91360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lang="en-US" sz="1800" kern="1200" dirty="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3pPr>
      <a:lvl4pPr marL="1370807" algn="l" defTabSz="91360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lang="en-US" sz="1600" kern="1200" dirty="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4pPr>
      <a:lvl5pPr marL="1828007" algn="l" defTabSz="91360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lang="en-US" sz="1600" kern="1200" dirty="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otnet/core/blob/master/Documentation/linux-setup.md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devblogs.microsoft.com/dotnet/announcing-net-core-3-preview-4/#user-content-hardware-intrinsic-api-chang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4.xml"/><Relationship Id="rId6" Type="http://schemas.openxmlformats.org/officeDocument/2006/relationships/hyperlink" Target="https://github.com/dotnet/announcements/issues/82" TargetMode="External"/><Relationship Id="rId5" Type="http://schemas.openxmlformats.org/officeDocument/2006/relationships/hyperlink" Target="https://devblogs.microsoft.com/dotnet/tiered-compilation-preview-in-net-core-2-1/" TargetMode="External"/><Relationship Id="rId4" Type="http://schemas.openxmlformats.org/officeDocument/2006/relationships/hyperlink" Target="https://github.com/dotnet/core-setup/pull/5286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otnet/iot/tree/master/samples/serialport-arduino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github.com/dotnet/samples/pull/668/fil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4.xml"/><Relationship Id="rId6" Type="http://schemas.openxmlformats.org/officeDocument/2006/relationships/hyperlink" Target="https://github.com/dotnet/samples/tree/master/core/extensions/ExcelDemo" TargetMode="External"/><Relationship Id="rId5" Type="http://schemas.openxmlformats.org/officeDocument/2006/relationships/hyperlink" Target="https://github.com/dotnet/samples/tree/master/core/tutorials/Unloading" TargetMode="External"/><Relationship Id="rId4" Type="http://schemas.openxmlformats.org/officeDocument/2006/relationships/hyperlink" Target="https://github.com/dotnet/samples/tree/master/core/extensions/AppWithPlugin" TargetMode="External"/><Relationship Id="rId9" Type="http://schemas.openxmlformats.org/officeDocument/2006/relationships/hyperlink" Target="https://github.com/dotnet/iot/blob/master/samples/README.m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4.xml"/><Relationship Id="rId4" Type="http://schemas.openxmlformats.org/officeDocument/2006/relationships/hyperlink" Target="https://devblogs.microsoft.com/dotnet/how-to-port-desktop-applications-to-net-core-3-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winforms-datavisualizatio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4.xml"/><Relationship Id="rId4" Type="http://schemas.openxmlformats.org/officeDocument/2006/relationships/hyperlink" Target="https://docs.microsoft.com/en-us/aspnet/core/fundamentals/host/generic-host?view=aspnetcore-3.0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4.xml"/><Relationship Id="rId4" Type="http://schemas.openxmlformats.org/officeDocument/2006/relationships/hyperlink" Target="https://docs.microsoft.com/en-us/aspnet/core/security/authentication/identity-api-authorization?view=aspnetcore-3.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slavpopovic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2.xml"/><Relationship Id="rId4" Type="http://schemas.openxmlformats.org/officeDocument/2006/relationships/hyperlink" Target="https://twitter.com/miroslavpopovic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signalr/streaming?view=aspnetcore-3.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4.xml"/><Relationship Id="rId4" Type="http://schemas.openxmlformats.org/officeDocument/2006/relationships/hyperlink" Target="https://streamr.azurewebsites.net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pc/grpc-dotne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4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/powershel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f/core/what-is-new/ef-core-3.0/breaking-chang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4.xml"/><Relationship Id="rId5" Type="http://schemas.openxmlformats.org/officeDocument/2006/relationships/hyperlink" Target="https://devblogs.microsoft.com/aspnet/blazor-now-in-official-preview/" TargetMode="External"/><Relationship Id="rId4" Type="http://schemas.openxmlformats.org/officeDocument/2006/relationships/hyperlink" Target="https://blazor.net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eofascent.com/2019/02/04/asp-net-core-saturating-10gbe-at-7-million-requests-per-second/" TargetMode="Externa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spnet/benchmarks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blogs.microsoft.com/dotnet/announcing-net-core-3-preview-4/" TargetMode="External"/><Relationship Id="rId13" Type="http://schemas.openxmlformats.org/officeDocument/2006/relationships/hyperlink" Target="https://devblogs.microsoft.com/aspnet/asp-net-core-updates-in-net-core-3-0-preview-5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devblogs.microsoft.com/dotnet/announcing-net-core-3-preview-3/" TargetMode="External"/><Relationship Id="rId12" Type="http://schemas.openxmlformats.org/officeDocument/2006/relationships/hyperlink" Target="https://devblogs.microsoft.com/aspnet/asp-net-core-updates-in-net-core-3-0-preview-4/" TargetMode="External"/><Relationship Id="rId17" Type="http://schemas.openxmlformats.org/officeDocument/2006/relationships/hyperlink" Target="https://www.microsoft.com/en-us/build" TargetMode="External"/><Relationship Id="rId2" Type="http://schemas.openxmlformats.org/officeDocument/2006/relationships/notesSlide" Target="../notesSlides/notesSlide13.xml"/><Relationship Id="rId16" Type="http://schemas.openxmlformats.org/officeDocument/2006/relationships/hyperlink" Target="https://live.asp.net/" TargetMode="External"/><Relationship Id="rId1" Type="http://schemas.openxmlformats.org/officeDocument/2006/relationships/slideLayout" Target="../slideLayouts/slideLayout64.xml"/><Relationship Id="rId6" Type="http://schemas.openxmlformats.org/officeDocument/2006/relationships/hyperlink" Target="https://devblogs.microsoft.com/dotnet/announcing-net-core-3-preview-2/" TargetMode="External"/><Relationship Id="rId11" Type="http://schemas.openxmlformats.org/officeDocument/2006/relationships/hyperlink" Target="https://devblogs.microsoft.com/aspnet/asp-net-core-updates-in-net-core-3-0-preview-3/" TargetMode="External"/><Relationship Id="rId5" Type="http://schemas.openxmlformats.org/officeDocument/2006/relationships/hyperlink" Target="https://devblogs.microsoft.com/dotnet/announcing-net-core-3-preview-1-and-open-sourcing-windows-desktop-frameworks/" TargetMode="External"/><Relationship Id="rId15" Type="http://schemas.openxmlformats.org/officeDocument/2006/relationships/hyperlink" Target="https://devblogs.microsoft.com/dotnet/announcing-entity-framework-core-3-0-preview-4/" TargetMode="External"/><Relationship Id="rId10" Type="http://schemas.openxmlformats.org/officeDocument/2006/relationships/hyperlink" Target="https://devblogs.microsoft.com/aspnet/aspnet-core-3-preview-2/" TargetMode="External"/><Relationship Id="rId4" Type="http://schemas.openxmlformats.org/officeDocument/2006/relationships/hyperlink" Target="https://devblogs.microsoft.com/dotnet/announcing-net-standard-2-1/" TargetMode="External"/><Relationship Id="rId9" Type="http://schemas.openxmlformats.org/officeDocument/2006/relationships/hyperlink" Target="https://devblogs.microsoft.com/dotnet/announcing-net-core-3-0-preview-5/" TargetMode="External"/><Relationship Id="rId14" Type="http://schemas.openxmlformats.org/officeDocument/2006/relationships/hyperlink" Target="https://docs.microsoft.com/en-us/ef/core/what-is-new/ef-core-3.0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download/dotnet-core/3.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4.xml"/><Relationship Id="rId5" Type="http://schemas.openxmlformats.org/officeDocument/2006/relationships/hyperlink" Target="https://github.com/miroslavpopovic/what-is-new-in-dotnet-core-3" TargetMode="External"/><Relationship Id="rId4" Type="http://schemas.openxmlformats.org/officeDocument/2006/relationships/hyperlink" Target="https://visualstudio.microsoft.com/vs/preview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4.xml"/><Relationship Id="rId4" Type="http://schemas.openxmlformats.org/officeDocument/2006/relationships/hyperlink" Target="https://devblogs.microsoft.com/dotnet/introducing-net-5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iroslavpopovic" TargetMode="External"/><Relationship Id="rId2" Type="http://schemas.openxmlformats.org/officeDocument/2006/relationships/hyperlink" Target="https://miroslavpopovic.com/" TargetMode="External"/><Relationship Id="rId1" Type="http://schemas.openxmlformats.org/officeDocument/2006/relationships/slideLayout" Target="../slideLayouts/slideLayout6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5.png"/><Relationship Id="rId5" Type="http://schemas.openxmlformats.org/officeDocument/2006/relationships/hyperlink" Target="https://fiigii.com/2019/03/03/Hardware-intrinsic-in-NET-Core-3-0-Introduction/" TargetMode="External"/><Relationship Id="rId4" Type="http://schemas.openxmlformats.org/officeDocument/2006/relationships/hyperlink" Target="https://devblogs.microsoft.com/dotnet/using-net-hardware-intrinsics-api-to-accelerate-machine-learning-scenario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jpg"/><Relationship Id="rId2" Type="http://schemas.openxmlformats.org/officeDocument/2006/relationships/slideLayout" Target="../slideLayouts/slideLayout64.xm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devblogs.microsoft.com/dotnet/floating-point-parsing-and-formatting-improvements-in-net-core-3-0/" TargetMode="External"/><Relationship Id="rId5" Type="http://schemas.openxmlformats.org/officeDocument/2006/relationships/hyperlink" Target="https://docs.microsoft.com/en-us/dotnet/csharp/tutorials/generate-consume-asynchronous-stream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announcing-f-4-6-preview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corefx/blob/master/src/System.Text.Json/docs/SerializerProgrammingModel.m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8.png"/><Relationship Id="rId5" Type="http://schemas.openxmlformats.org/officeDocument/2006/relationships/hyperlink" Target="https://github.com/dotnet/corefx/blob/master/src/System.Text.Json/roadmap/README.md" TargetMode="External"/><Relationship Id="rId4" Type="http://schemas.openxmlformats.org/officeDocument/2006/relationships/hyperlink" Target="https://github.com/dotnet/announcements/issues/9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4.xml"/><Relationship Id="rId4" Type="http://schemas.openxmlformats.org/officeDocument/2006/relationships/hyperlink" Target="https://devblogs.microsoft.com/dotnet/announcing-net-core-3-preview-4/#user-content-http2-suppo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84217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Core tools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/>
              <a:t>Local dotnet tools</a:t>
            </a:r>
          </a:p>
          <a:p>
            <a:pPr marL="731520"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800" dirty="0" smtClean="0">
                <a:latin typeface="Consolas" panose="020B0609020204030204" pitchFamily="49" charset="0"/>
              </a:rPr>
              <a:t>dotnet-</a:t>
            </a:r>
            <a:r>
              <a:rPr lang="en-US" sz="1800" dirty="0" err="1" smtClean="0">
                <a:latin typeface="Consolas" panose="020B0609020204030204" pitchFamily="49" charset="0"/>
              </a:rPr>
              <a:t>tools.json</a:t>
            </a:r>
            <a:r>
              <a:rPr lang="sr-Latn-BA" sz="1800" dirty="0"/>
              <a:t> </a:t>
            </a:r>
            <a:r>
              <a:rPr lang="sr-Latn-BA" sz="1800" dirty="0" smtClean="0"/>
              <a:t>&gt; </a:t>
            </a:r>
            <a:r>
              <a:rPr lang="en-US" sz="1800" dirty="0" smtClean="0">
                <a:latin typeface="Consolas" panose="020B0609020204030204" pitchFamily="49" charset="0"/>
              </a:rPr>
              <a:t>dotnet </a:t>
            </a:r>
            <a:r>
              <a:rPr lang="en-US" sz="1800" dirty="0">
                <a:latin typeface="Consolas" panose="020B0609020204030204" pitchFamily="49" charset="0"/>
              </a:rPr>
              <a:t>new tool-manifest</a:t>
            </a:r>
          </a:p>
          <a:p>
            <a:pPr marL="731520"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800" dirty="0" smtClean="0">
                <a:latin typeface="Consolas" panose="020B0609020204030204" pitchFamily="49" charset="0"/>
              </a:rPr>
              <a:t>dotnet </a:t>
            </a:r>
            <a:r>
              <a:rPr lang="en-US" sz="1800" dirty="0">
                <a:latin typeface="Consolas" panose="020B0609020204030204" pitchFamily="49" charset="0"/>
              </a:rPr>
              <a:t>tool restore / run / install / uninstall</a:t>
            </a:r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sr-Latn-BA" sz="2000" dirty="0" smtClean="0">
                <a:latin typeface="Consolas" panose="020B0609020204030204" pitchFamily="49" charset="0"/>
              </a:rPr>
              <a:t>d</a:t>
            </a:r>
            <a:r>
              <a:rPr lang="en-US" sz="2000" dirty="0" err="1" smtClean="0">
                <a:latin typeface="Consolas" panose="020B0609020204030204" pitchFamily="49" charset="0"/>
              </a:rPr>
              <a:t>otnet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build </a:t>
            </a:r>
            <a:r>
              <a:rPr lang="en-US" sz="2000" dirty="0"/>
              <a:t>copies dependencies by default</a:t>
            </a:r>
          </a:p>
          <a:p>
            <a:pPr marL="731520"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800" dirty="0"/>
              <a:t>no need for </a:t>
            </a:r>
            <a:r>
              <a:rPr lang="en-US" sz="1800" dirty="0">
                <a:latin typeface="Consolas" panose="020B0609020204030204" pitchFamily="49" charset="0"/>
              </a:rPr>
              <a:t>dotnet publish</a:t>
            </a:r>
            <a:endParaRPr lang="sr-Latn-BA" sz="1800" dirty="0">
              <a:latin typeface="Consolas" panose="020B0609020204030204" pitchFamily="49" charset="0"/>
            </a:endParaRPr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sr-Latn-BA" sz="2000" dirty="0">
                <a:latin typeface="Consolas" panose="020B0609020204030204" pitchFamily="49" charset="0"/>
              </a:rPr>
              <a:t>dotnet publish </a:t>
            </a:r>
            <a:r>
              <a:rPr lang="sr-Latn-BA" sz="2000" dirty="0"/>
              <a:t>for single-file exe [</a:t>
            </a:r>
            <a:r>
              <a:rPr lang="sr-Latn-BA" sz="2000" dirty="0">
                <a:hlinkClick r:id="rId4"/>
              </a:rPr>
              <a:t>more info</a:t>
            </a:r>
            <a:r>
              <a:rPr lang="sr-Latn-BA" sz="2000" dirty="0"/>
              <a:t>]</a:t>
            </a:r>
            <a:endParaRPr lang="en-US" sz="2000" dirty="0"/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>
                <a:hlinkClick r:id="rId5"/>
              </a:rPr>
              <a:t>Tiered compilation</a:t>
            </a:r>
            <a:r>
              <a:rPr lang="en-US" sz="2000" dirty="0"/>
              <a:t> on by default</a:t>
            </a:r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/>
              <a:t>ARM64 for Linux</a:t>
            </a:r>
            <a:r>
              <a:rPr lang="sr-Latn-BA" sz="2000" dirty="0"/>
              <a:t> [</a:t>
            </a:r>
            <a:r>
              <a:rPr lang="sr-Latn-BA" sz="2000" dirty="0">
                <a:hlinkClick r:id="rId6"/>
              </a:rPr>
              <a:t>status</a:t>
            </a:r>
            <a:r>
              <a:rPr lang="sr-Latn-BA" sz="2000" dirty="0"/>
              <a:t>] </a:t>
            </a:r>
            <a:r>
              <a:rPr lang="sr-Latn-BA" sz="2000" dirty="0">
                <a:hlinkClick r:id="rId7"/>
              </a:rPr>
              <a:t>???</a:t>
            </a:r>
            <a:endParaRPr lang="en-US" sz="2000" dirty="0"/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/>
              <a:t>Install on Linux with Snap</a:t>
            </a:r>
            <a:r>
              <a:rPr lang="sr-Latn-BA" sz="2000" dirty="0"/>
              <a:t> [</a:t>
            </a:r>
            <a:r>
              <a:rPr lang="sr-Latn-BA" sz="2000" dirty="0">
                <a:hlinkClick r:id="rId8"/>
              </a:rPr>
              <a:t>setup</a:t>
            </a:r>
            <a:r>
              <a:rPr lang="sr-Latn-BA" sz="2000" dirty="0"/>
              <a:t>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37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Core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 err="1">
                <a:latin typeface="Consolas" panose="020B0609020204030204" pitchFamily="49" charset="0"/>
              </a:rPr>
              <a:t>AssemblyDependencyResolver</a:t>
            </a:r>
            <a:r>
              <a:rPr lang="en-US" sz="2000" dirty="0"/>
              <a:t> [</a:t>
            </a:r>
            <a:r>
              <a:rPr lang="en-US" sz="2000" dirty="0">
                <a:hlinkClick r:id="rId4"/>
              </a:rPr>
              <a:t>samples</a:t>
            </a:r>
            <a:r>
              <a:rPr lang="en-US" sz="2000" dirty="0"/>
              <a:t>]</a:t>
            </a:r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/>
              <a:t>Assembly </a:t>
            </a:r>
            <a:r>
              <a:rPr lang="en-US" sz="2000" dirty="0" err="1"/>
              <a:t>Unloadability</a:t>
            </a:r>
            <a:r>
              <a:rPr lang="sr-Latn-BA" sz="2000" dirty="0"/>
              <a:t> [</a:t>
            </a:r>
            <a:r>
              <a:rPr lang="sr-Latn-BA" sz="2000" dirty="0">
                <a:hlinkClick r:id="rId5"/>
              </a:rPr>
              <a:t>samples</a:t>
            </a:r>
            <a:r>
              <a:rPr lang="sr-Latn-BA" sz="2000" dirty="0"/>
              <a:t>]</a:t>
            </a:r>
            <a:endParaRPr lang="en-US" sz="2000" dirty="0"/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sr-Latn-BA" sz="2000" dirty="0"/>
              <a:t>Windows Native Interop [</a:t>
            </a:r>
            <a:r>
              <a:rPr lang="sr-Latn-BA" sz="2000" dirty="0">
                <a:hlinkClick r:id="rId6"/>
              </a:rPr>
              <a:t>samples</a:t>
            </a:r>
            <a:r>
              <a:rPr lang="sr-Latn-BA" sz="2000" dirty="0"/>
              <a:t>]</a:t>
            </a:r>
            <a:endParaRPr lang="en-US" sz="2000" dirty="0"/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 err="1">
                <a:latin typeface="Consolas" panose="020B0609020204030204" pitchFamily="49" charset="0"/>
              </a:rPr>
              <a:t>DLLMap</a:t>
            </a:r>
            <a:r>
              <a:rPr lang="en-US" sz="2000" dirty="0"/>
              <a:t> and Native image resolver events [</a:t>
            </a:r>
            <a:r>
              <a:rPr lang="en-US" sz="2000" dirty="0">
                <a:hlinkClick r:id="rId7"/>
              </a:rPr>
              <a:t>samples</a:t>
            </a:r>
            <a:r>
              <a:rPr lang="en-US" sz="2000" dirty="0"/>
              <a:t>]</a:t>
            </a:r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/>
              <a:t>Serial Port APIs supported on Linux</a:t>
            </a:r>
            <a:r>
              <a:rPr lang="sr-Latn-BA" sz="2000" dirty="0"/>
              <a:t> [</a:t>
            </a:r>
            <a:r>
              <a:rPr lang="sr-Latn-BA" sz="2000" dirty="0">
                <a:hlinkClick r:id="rId8"/>
              </a:rPr>
              <a:t>samples</a:t>
            </a:r>
            <a:r>
              <a:rPr lang="sr-Latn-BA" sz="2000" dirty="0"/>
              <a:t>]</a:t>
            </a:r>
            <a:endParaRPr lang="en-US" sz="2000" dirty="0"/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 err="1">
                <a:latin typeface="Consolas" panose="020B0609020204030204" pitchFamily="49" charset="0"/>
              </a:rPr>
              <a:t>System.Devices.Gpio</a:t>
            </a:r>
            <a:r>
              <a:rPr lang="en-US" sz="2000" dirty="0"/>
              <a:t> - for </a:t>
            </a:r>
            <a:r>
              <a:rPr lang="en-US" sz="2000" dirty="0" err="1"/>
              <a:t>IoT</a:t>
            </a:r>
            <a:r>
              <a:rPr lang="en-US" sz="2000" dirty="0"/>
              <a:t> ports</a:t>
            </a:r>
            <a:r>
              <a:rPr lang="sr-Latn-BA" sz="2000" dirty="0"/>
              <a:t> [</a:t>
            </a:r>
            <a:r>
              <a:rPr lang="sr-Latn-BA" sz="2000" dirty="0">
                <a:hlinkClick r:id="rId9"/>
              </a:rPr>
              <a:t>samples</a:t>
            </a:r>
            <a:r>
              <a:rPr lang="sr-Latn-BA" sz="2000" dirty="0"/>
              <a:t>]</a:t>
            </a:r>
            <a:endParaRPr lang="en-US" sz="2000" dirty="0"/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/>
              <a:t>TLS 1.3 &amp; OpenSSL 1.1.1 on Linux</a:t>
            </a:r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/>
              <a:t>Cryptography</a:t>
            </a:r>
          </a:p>
          <a:p>
            <a:pPr marL="731520"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800" dirty="0"/>
              <a:t>AES-GCM &amp; AES-CCM</a:t>
            </a:r>
            <a:r>
              <a:rPr lang="sr-Latn-BA" sz="1800" dirty="0"/>
              <a:t> algorithms</a:t>
            </a:r>
            <a:endParaRPr lang="en-US" sz="1800" dirty="0"/>
          </a:p>
          <a:p>
            <a:pPr marL="731520"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800" dirty="0"/>
              <a:t>Cryptographic key import / export</a:t>
            </a:r>
          </a:p>
        </p:txBody>
      </p:sp>
    </p:spTree>
    <p:extLst>
      <p:ext uri="{BB962C8B-B14F-4D97-AF65-F5344CB8AC3E}">
        <p14:creationId xmlns:p14="http://schemas.microsoft.com/office/powerpoint/2010/main" val="346670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Desktop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buBlip>
                <a:blip r:embed="rId3"/>
              </a:buBlip>
            </a:pPr>
            <a:r>
              <a:rPr lang="en-US" dirty="0"/>
              <a:t>Windows Forms</a:t>
            </a:r>
          </a:p>
          <a:p>
            <a:pPr indent="-342900">
              <a:buBlip>
                <a:blip r:embed="rId3"/>
              </a:buBlip>
            </a:pPr>
            <a:r>
              <a:rPr lang="en-US" dirty="0"/>
              <a:t>WPF</a:t>
            </a:r>
          </a:p>
          <a:p>
            <a:pPr indent="-342900">
              <a:buBlip>
                <a:blip r:embed="rId3"/>
              </a:buBlip>
            </a:pPr>
            <a:r>
              <a:rPr lang="en-US" dirty="0" err="1"/>
              <a:t>WinUI</a:t>
            </a:r>
            <a:endParaRPr lang="sr-Latn-BA" dirty="0"/>
          </a:p>
          <a:p>
            <a:pPr indent="-342900">
              <a:buBlip>
                <a:blip r:embed="rId3"/>
              </a:buBlip>
            </a:pPr>
            <a:r>
              <a:rPr lang="en-US" dirty="0"/>
              <a:t>Open-source</a:t>
            </a:r>
          </a:p>
          <a:p>
            <a:pPr indent="-342900">
              <a:buBlip>
                <a:blip r:embed="rId3"/>
              </a:buBlip>
            </a:pPr>
            <a:r>
              <a:rPr lang="sr-Latn-BA" dirty="0">
                <a:hlinkClick r:id="rId4"/>
              </a:rPr>
              <a:t>How to port desktop applications to .NET Core 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buBlip>
                <a:blip r:embed="rId2"/>
              </a:buBlip>
            </a:pPr>
            <a:r>
              <a:rPr lang="sr-Latn-BA" dirty="0">
                <a:latin typeface="Consolas" panose="020B0609020204030204" pitchFamily="49" charset="0"/>
              </a:rPr>
              <a:t>d</a:t>
            </a:r>
            <a:r>
              <a:rPr lang="en-US" dirty="0" err="1">
                <a:latin typeface="Consolas" panose="020B0609020204030204" pitchFamily="49" charset="0"/>
              </a:rPr>
              <a:t>otnet</a:t>
            </a:r>
            <a:r>
              <a:rPr lang="en-US" dirty="0">
                <a:latin typeface="Consolas" panose="020B0609020204030204" pitchFamily="49" charset="0"/>
              </a:rPr>
              <a:t> new </a:t>
            </a:r>
            <a:r>
              <a:rPr lang="en-US" dirty="0" err="1">
                <a:latin typeface="Consolas" panose="020B0609020204030204" pitchFamily="49" charset="0"/>
              </a:rPr>
              <a:t>wpf</a:t>
            </a:r>
            <a:endParaRPr lang="en-US" dirty="0">
              <a:latin typeface="Consolas" panose="020B0609020204030204" pitchFamily="49" charset="0"/>
            </a:endParaRPr>
          </a:p>
          <a:p>
            <a:pPr indent="-342900">
              <a:buBlip>
                <a:blip r:embed="rId2"/>
              </a:buBlip>
            </a:pPr>
            <a:r>
              <a:rPr lang="sr-Latn-BA" dirty="0">
                <a:latin typeface="Consolas" panose="020B0609020204030204" pitchFamily="49" charset="0"/>
              </a:rPr>
              <a:t>d</a:t>
            </a:r>
            <a:r>
              <a:rPr lang="en-US" dirty="0" err="1">
                <a:latin typeface="Consolas" panose="020B0609020204030204" pitchFamily="49" charset="0"/>
              </a:rPr>
              <a:t>otnet</a:t>
            </a:r>
            <a:r>
              <a:rPr lang="en-US" dirty="0">
                <a:latin typeface="Consolas" panose="020B0609020204030204" pitchFamily="49" charset="0"/>
              </a:rPr>
              <a:t> new </a:t>
            </a:r>
            <a:r>
              <a:rPr lang="en-US" dirty="0" err="1">
                <a:latin typeface="Consolas" panose="020B0609020204030204" pitchFamily="49" charset="0"/>
              </a:rPr>
              <a:t>winforms</a:t>
            </a:r>
            <a:endParaRPr lang="en-US" dirty="0">
              <a:latin typeface="Consolas" panose="020B0609020204030204" pitchFamily="49" charset="0"/>
            </a:endParaRPr>
          </a:p>
          <a:p>
            <a:pPr indent="-342900">
              <a:buBlip>
                <a:blip r:embed="rId2"/>
              </a:buBlip>
            </a:pPr>
            <a:r>
              <a:rPr lang="sr-Latn-BA" dirty="0"/>
              <a:t>.NET</a:t>
            </a:r>
            <a:r>
              <a:rPr lang="en-US" dirty="0"/>
              <a:t> </a:t>
            </a:r>
            <a:r>
              <a:rPr lang="sr-Latn-BA" dirty="0"/>
              <a:t>C</a:t>
            </a:r>
            <a:r>
              <a:rPr lang="en-US" dirty="0"/>
              <a:t>ore apps have .exe by default</a:t>
            </a:r>
          </a:p>
          <a:p>
            <a:pPr indent="-342900">
              <a:buBlip>
                <a:blip r:embed="rId2"/>
              </a:buBlip>
            </a:pPr>
            <a:r>
              <a:rPr lang="en-US" dirty="0"/>
              <a:t>MSIX Deployment for Desktop apps</a:t>
            </a:r>
            <a:endParaRPr lang="sr-Latn-BA" dirty="0"/>
          </a:p>
          <a:p>
            <a:pPr indent="-342900">
              <a:buBlip>
                <a:blip r:embed="rId2"/>
              </a:buBlip>
            </a:pPr>
            <a:r>
              <a:rPr lang="sr-Latn-BA" dirty="0">
                <a:hlinkClick r:id="rId3"/>
              </a:rPr>
              <a:t>WinForms Chart</a:t>
            </a:r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058" y="1825625"/>
            <a:ext cx="5325942" cy="360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7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2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Server-side Blazor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/>
              <a:t>Hosting on server and client (</a:t>
            </a:r>
            <a:r>
              <a:rPr lang="en-US" sz="2000" dirty="0" err="1"/>
              <a:t>Blazor</a:t>
            </a:r>
            <a:r>
              <a:rPr lang="en-US" sz="2000" dirty="0"/>
              <a:t>)</a:t>
            </a:r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 smtClean="0"/>
              <a:t>Project </a:t>
            </a:r>
            <a:r>
              <a:rPr lang="en-US" sz="2000" dirty="0"/>
              <a:t>templates in VS 2019</a:t>
            </a:r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>
                <a:latin typeface="Consolas" panose="020B0609020204030204" pitchFamily="49" charset="0"/>
              </a:rPr>
              <a:t>.razor </a:t>
            </a:r>
            <a:r>
              <a:rPr lang="en-US" sz="2000" dirty="0"/>
              <a:t>files</a:t>
            </a:r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 smtClean="0"/>
              <a:t>JavaScript </a:t>
            </a:r>
            <a:r>
              <a:rPr lang="en-US" sz="2000" dirty="0"/>
              <a:t>interop - </a:t>
            </a:r>
            <a:r>
              <a:rPr lang="en-US" sz="2000" dirty="0" err="1">
                <a:latin typeface="Consolas" panose="020B0609020204030204" pitchFamily="49" charset="0"/>
              </a:rPr>
              <a:t>IJSRuntime</a:t>
            </a:r>
            <a:r>
              <a:rPr lang="en-US" sz="2000" dirty="0"/>
              <a:t> interface</a:t>
            </a:r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/>
              <a:t>Class libraries for sharing components</a:t>
            </a:r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/>
              <a:t>MVC and Razor Pages integration</a:t>
            </a:r>
            <a:r>
              <a:rPr lang="sr-Latn-BA" sz="2000" dirty="0"/>
              <a:t> (</a:t>
            </a:r>
            <a:r>
              <a:rPr lang="en-US" sz="2000" dirty="0">
                <a:latin typeface="Consolas" panose="020B0609020204030204" pitchFamily="49" charset="0"/>
              </a:rPr>
              <a:t>&lt;Counter&gt;</a:t>
            </a:r>
            <a:r>
              <a:rPr lang="sr-Latn-BA" sz="2000" dirty="0"/>
              <a:t>)</a:t>
            </a:r>
            <a:endParaRPr lang="en-US" sz="2000" dirty="0"/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/>
              <a:t>Server-side </a:t>
            </a:r>
            <a:r>
              <a:rPr lang="en-US" sz="2000" dirty="0" err="1"/>
              <a:t>prerendering</a:t>
            </a:r>
            <a:endParaRPr lang="sr-Latn-BA" sz="2000" dirty="0"/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sr-Latn-BA" sz="2000" dirty="0"/>
              <a:t>Reconnect interface</a:t>
            </a:r>
            <a:endParaRPr lang="en-US" sz="2000" dirty="0"/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 smtClean="0"/>
              <a:t>Built </a:t>
            </a:r>
            <a:r>
              <a:rPr lang="en-US" sz="2000" dirty="0"/>
              <a:t>in support for forms and validation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76" y="1394876"/>
            <a:ext cx="4237160" cy="2684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970" y="4326523"/>
            <a:ext cx="2706784" cy="228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4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Endpoint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r-Latn-BA" dirty="0">
                <a:latin typeface="Consolas" panose="020B0609020204030204" pitchFamily="49" charset="0"/>
              </a:rPr>
              <a:t>app.UseRouting</a:t>
            </a:r>
            <a:r>
              <a:rPr lang="sr-Latn-BA" dirty="0" smtClean="0">
                <a:latin typeface="Consolas" panose="020B0609020204030204" pitchFamily="49" charset="0"/>
              </a:rPr>
              <a:t>();</a:t>
            </a:r>
            <a:br>
              <a:rPr lang="sr-Latn-BA" dirty="0" smtClean="0">
                <a:latin typeface="Consolas" panose="020B0609020204030204" pitchFamily="49" charset="0"/>
              </a:rPr>
            </a:br>
            <a:r>
              <a:rPr lang="sr-Latn-BA" dirty="0" smtClean="0">
                <a:latin typeface="Consolas" panose="020B0609020204030204" pitchFamily="49" charset="0"/>
              </a:rPr>
              <a:t/>
            </a:r>
            <a:br>
              <a:rPr lang="sr-Latn-BA" dirty="0" smtClean="0">
                <a:latin typeface="Consolas" panose="020B0609020204030204" pitchFamily="49" charset="0"/>
              </a:rPr>
            </a:br>
            <a:r>
              <a:rPr lang="sr-Latn-BA" dirty="0" smtClean="0">
                <a:latin typeface="Consolas" panose="020B0609020204030204" pitchFamily="49" charset="0"/>
              </a:rPr>
              <a:t>app.UseAuthentication();</a:t>
            </a:r>
            <a:br>
              <a:rPr lang="sr-Latn-BA" dirty="0" smtClean="0">
                <a:latin typeface="Consolas" panose="020B0609020204030204" pitchFamily="49" charset="0"/>
              </a:rPr>
            </a:br>
            <a:r>
              <a:rPr lang="sr-Latn-BA" dirty="0" smtClean="0">
                <a:latin typeface="Consolas" panose="020B0609020204030204" pitchFamily="49" charset="0"/>
              </a:rPr>
              <a:t>app.UseAuthorization();</a:t>
            </a:r>
            <a:br>
              <a:rPr lang="sr-Latn-BA" dirty="0" smtClean="0">
                <a:latin typeface="Consolas" panose="020B0609020204030204" pitchFamily="49" charset="0"/>
              </a:rPr>
            </a:br>
            <a:r>
              <a:rPr lang="sr-Latn-BA" dirty="0" smtClean="0">
                <a:latin typeface="Consolas" panose="020B0609020204030204" pitchFamily="49" charset="0"/>
              </a:rPr>
              <a:t>app.UseCors();</a:t>
            </a:r>
            <a:br>
              <a:rPr lang="sr-Latn-BA" dirty="0" smtClean="0">
                <a:latin typeface="Consolas" panose="020B0609020204030204" pitchFamily="49" charset="0"/>
              </a:rPr>
            </a:br>
            <a:r>
              <a:rPr lang="sr-Latn-BA" dirty="0">
                <a:latin typeface="Consolas" panose="020B0609020204030204" pitchFamily="49" charset="0"/>
              </a:rPr>
              <a:t/>
            </a:r>
            <a:br>
              <a:rPr lang="sr-Latn-BA" dirty="0">
                <a:latin typeface="Consolas" panose="020B0609020204030204" pitchFamily="49" charset="0"/>
              </a:rPr>
            </a:br>
            <a:r>
              <a:rPr lang="sr-Latn-BA" dirty="0" smtClean="0">
                <a:latin typeface="Consolas" panose="020B0609020204030204" pitchFamily="49" charset="0"/>
              </a:rPr>
              <a:t>app.UseEndpoints(endpoints </a:t>
            </a:r>
            <a:r>
              <a:rPr lang="sr-Latn-BA" dirty="0">
                <a:latin typeface="Consolas" panose="020B0609020204030204" pitchFamily="49" charset="0"/>
              </a:rPr>
              <a:t>=&gt; </a:t>
            </a:r>
            <a:r>
              <a:rPr lang="sr-Latn-BA" dirty="0" smtClean="0">
                <a:latin typeface="Consolas" panose="020B0609020204030204" pitchFamily="49" charset="0"/>
              </a:rPr>
              <a:t/>
            </a:r>
            <a:br>
              <a:rPr lang="sr-Latn-BA" dirty="0" smtClean="0">
                <a:latin typeface="Consolas" panose="020B0609020204030204" pitchFamily="49" charset="0"/>
              </a:rPr>
            </a:br>
            <a:r>
              <a:rPr lang="sr-Latn-BA" dirty="0" smtClean="0">
                <a:latin typeface="Consolas" panose="020B0609020204030204" pitchFamily="49" charset="0"/>
              </a:rPr>
              <a:t>{</a:t>
            </a:r>
            <a:r>
              <a:rPr lang="sr-Latn-BA" dirty="0">
                <a:latin typeface="Consolas" panose="020B0609020204030204" pitchFamily="49" charset="0"/>
              </a:rPr>
              <a:t/>
            </a:r>
            <a:br>
              <a:rPr lang="sr-Latn-BA" dirty="0">
                <a:latin typeface="Consolas" panose="020B0609020204030204" pitchFamily="49" charset="0"/>
              </a:rPr>
            </a:br>
            <a:r>
              <a:rPr lang="sr-Latn-BA" dirty="0" smtClean="0">
                <a:latin typeface="Consolas" panose="020B0609020204030204" pitchFamily="49" charset="0"/>
              </a:rPr>
              <a:t>    </a:t>
            </a:r>
            <a:r>
              <a:rPr lang="sr-Latn-BA" dirty="0">
                <a:latin typeface="Consolas" panose="020B0609020204030204" pitchFamily="49" charset="0"/>
              </a:rPr>
              <a:t>endpoints.MapControllers();</a:t>
            </a:r>
            <a:br>
              <a:rPr lang="sr-Latn-BA" dirty="0">
                <a:latin typeface="Consolas" panose="020B0609020204030204" pitchFamily="49" charset="0"/>
              </a:rPr>
            </a:br>
            <a:r>
              <a:rPr lang="sr-Latn-BA" dirty="0" smtClean="0">
                <a:latin typeface="Consolas" panose="020B0609020204030204" pitchFamily="49" charset="0"/>
              </a:rPr>
              <a:t>    endpoints.MapRazorPages();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endpoints.MapBlazorHub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r>
              <a:rPr lang="sr-Latn-BA" dirty="0" smtClean="0">
                <a:latin typeface="Consolas" panose="020B0609020204030204" pitchFamily="49" charset="0"/>
              </a:rPr>
              <a:t/>
            </a:r>
            <a:br>
              <a:rPr lang="sr-Latn-BA" dirty="0" smtClean="0">
                <a:latin typeface="Consolas" panose="020B0609020204030204" pitchFamily="49" charset="0"/>
              </a:rPr>
            </a:br>
            <a:r>
              <a:rPr lang="sr-Latn-BA" dirty="0" smtClean="0">
                <a:latin typeface="Consolas" panose="020B0609020204030204" pitchFamily="49" charset="0"/>
              </a:rPr>
              <a:t>    endpoints.MapHub&lt;ChatHub&gt;(„hubs/chat“);</a:t>
            </a:r>
            <a:br>
              <a:rPr lang="sr-Latn-BA" dirty="0" smtClean="0">
                <a:latin typeface="Consolas" panose="020B0609020204030204" pitchFamily="49" charset="0"/>
              </a:rPr>
            </a:br>
            <a:r>
              <a:rPr lang="sr-Latn-BA" dirty="0" smtClean="0">
                <a:latin typeface="Consolas" panose="020B0609020204030204" pitchFamily="49" charset="0"/>
              </a:rPr>
              <a:t>    endpoints.MapGrpcService&lt;CalculatorService&gt;();</a:t>
            </a:r>
            <a:r>
              <a:rPr lang="sr-Latn-BA" dirty="0">
                <a:latin typeface="Consolas" panose="020B0609020204030204" pitchFamily="49" charset="0"/>
              </a:rPr>
              <a:t/>
            </a:r>
            <a:br>
              <a:rPr lang="sr-Latn-BA" dirty="0">
                <a:latin typeface="Consolas" panose="020B0609020204030204" pitchFamily="49" charset="0"/>
              </a:rPr>
            </a:br>
            <a:r>
              <a:rPr lang="sr-Latn-BA" dirty="0" smtClean="0">
                <a:latin typeface="Consolas" panose="020B0609020204030204" pitchFamily="49" charset="0"/>
              </a:rPr>
              <a:t>});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745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/>
              <a:t>Json.NET removed from shared framework</a:t>
            </a:r>
          </a:p>
          <a:p>
            <a:pPr marL="731520"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800" dirty="0" err="1">
                <a:latin typeface="Consolas" panose="020B0609020204030204" pitchFamily="49" charset="0"/>
              </a:rPr>
              <a:t>services.AddMvc</a:t>
            </a:r>
            <a:r>
              <a:rPr lang="en-US" sz="1800" dirty="0">
                <a:latin typeface="Consolas" panose="020B0609020204030204" pitchFamily="49" charset="0"/>
              </a:rPr>
              <a:t>().</a:t>
            </a:r>
            <a:r>
              <a:rPr lang="en-US" sz="1800" dirty="0" err="1">
                <a:latin typeface="Consolas" panose="020B0609020204030204" pitchFamily="49" charset="0"/>
              </a:rPr>
              <a:t>AddNewtonsoftJson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/>
              <a:t>Runtime compilation removed</a:t>
            </a:r>
          </a:p>
          <a:p>
            <a:pPr marL="731520"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800" dirty="0"/>
              <a:t>not depending on Roslyn, but can be added manually</a:t>
            </a:r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 err="1">
                <a:latin typeface="Consolas" panose="020B0609020204030204" pitchFamily="49" charset="0"/>
              </a:rPr>
              <a:t>System.IO.Pipelines</a:t>
            </a:r>
            <a:r>
              <a:rPr lang="en-US" sz="2000" dirty="0"/>
              <a:t> on </a:t>
            </a:r>
            <a:r>
              <a:rPr lang="en-US" sz="2000" dirty="0" err="1">
                <a:latin typeface="Consolas" panose="020B0609020204030204" pitchFamily="49" charset="0"/>
              </a:rPr>
              <a:t>HttpContext</a:t>
            </a:r>
            <a:endParaRPr lang="en-US" sz="2000" dirty="0">
              <a:latin typeface="Consolas" panose="020B0609020204030204" pitchFamily="49" charset="0"/>
            </a:endParaRPr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en-US" sz="2000" dirty="0"/>
              <a:t>Generic host inside templates</a:t>
            </a:r>
            <a:r>
              <a:rPr lang="sr-Latn-BA" sz="2000" dirty="0"/>
              <a:t> [</a:t>
            </a:r>
            <a:r>
              <a:rPr lang="sr-Latn-BA" sz="2000" dirty="0">
                <a:hlinkClick r:id="rId4"/>
              </a:rPr>
              <a:t>docs</a:t>
            </a:r>
            <a:r>
              <a:rPr lang="sr-Latn-BA" sz="2000" dirty="0"/>
              <a:t>]</a:t>
            </a:r>
            <a:endParaRPr lang="en-US" sz="2000" dirty="0"/>
          </a:p>
          <a:p>
            <a:pPr marL="731520" lvl="1" indent="-342900">
              <a:lnSpc>
                <a:spcPct val="100000"/>
              </a:lnSpc>
              <a:buBlip>
                <a:blip r:embed="rId3"/>
              </a:buBlip>
            </a:pPr>
            <a:r>
              <a:rPr lang="en-US" sz="1800" dirty="0" err="1">
                <a:latin typeface="Consolas" panose="020B0609020204030204" pitchFamily="49" charset="0"/>
              </a:rPr>
              <a:t>HostBuilder</a:t>
            </a:r>
            <a:r>
              <a:rPr lang="en-US" sz="1800" dirty="0"/>
              <a:t> </a:t>
            </a:r>
            <a:r>
              <a:rPr lang="en-US" sz="1800" dirty="0" smtClean="0"/>
              <a:t>instead</a:t>
            </a:r>
            <a:r>
              <a:rPr lang="sr-Latn-BA" sz="1800" dirty="0" smtClean="0"/>
              <a:t> of</a:t>
            </a:r>
            <a:r>
              <a:rPr lang="en-US" sz="1800" dirty="0" smtClean="0"/>
              <a:t> </a:t>
            </a:r>
            <a:r>
              <a:rPr lang="en-US" sz="1800" dirty="0" err="1">
                <a:latin typeface="Consolas" panose="020B0609020204030204" pitchFamily="49" charset="0"/>
              </a:rPr>
              <a:t>WebHostBuilder</a:t>
            </a:r>
            <a:endParaRPr lang="en-US" sz="1800" dirty="0">
              <a:latin typeface="Consolas" panose="020B0609020204030204" pitchFamily="49" charset="0"/>
            </a:endParaRPr>
          </a:p>
          <a:p>
            <a:pPr indent="-342900">
              <a:lnSpc>
                <a:spcPct val="100000"/>
              </a:lnSpc>
              <a:buBlip>
                <a:blip r:embed="rId3"/>
              </a:buBlip>
            </a:pPr>
            <a:r>
              <a:rPr lang="sr-Latn-BA" sz="2000" dirty="0"/>
              <a:t>More options for MVC service registration</a:t>
            </a:r>
          </a:p>
          <a:p>
            <a:pPr marL="731520" lvl="1" indent="-342900">
              <a:lnSpc>
                <a:spcPct val="100000"/>
              </a:lnSpc>
              <a:buBlip>
                <a:blip r:embed="rId3"/>
              </a:buBlip>
            </a:pPr>
            <a:r>
              <a:rPr lang="sr-Latn-BA" sz="1800" dirty="0">
                <a:latin typeface="Consolas" panose="020B0609020204030204" pitchFamily="49" charset="0"/>
              </a:rPr>
              <a:t>AddControllers()</a:t>
            </a:r>
          </a:p>
          <a:p>
            <a:pPr marL="731520" lvl="1" indent="-342900">
              <a:lnSpc>
                <a:spcPct val="100000"/>
              </a:lnSpc>
              <a:buBlip>
                <a:blip r:embed="rId3"/>
              </a:buBlip>
            </a:pPr>
            <a:r>
              <a:rPr lang="sr-Latn-BA" sz="1800" dirty="0">
                <a:latin typeface="Consolas" panose="020B0609020204030204" pitchFamily="49" charset="0"/>
              </a:rPr>
              <a:t>AddControllersWithViews()</a:t>
            </a:r>
          </a:p>
          <a:p>
            <a:pPr marL="731520" lvl="1" indent="-342900">
              <a:lnSpc>
                <a:spcPct val="100000"/>
              </a:lnSpc>
              <a:buBlip>
                <a:blip r:embed="rId3"/>
              </a:buBlip>
            </a:pPr>
            <a:r>
              <a:rPr lang="sr-Latn-BA" sz="1800" dirty="0">
                <a:latin typeface="Consolas" panose="020B0609020204030204" pitchFamily="49" charset="0"/>
              </a:rPr>
              <a:t>AddRazorPages() </a:t>
            </a: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33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templates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buBlip>
                <a:blip r:embed="rId3"/>
              </a:buBlip>
            </a:pPr>
            <a:r>
              <a:rPr lang="en-US" dirty="0"/>
              <a:t>Upgraded Angular to version 7</a:t>
            </a:r>
          </a:p>
          <a:p>
            <a:pPr indent="-342900">
              <a:buBlip>
                <a:blip r:embed="rId3"/>
              </a:buBlip>
            </a:pPr>
            <a:r>
              <a:rPr lang="en-US" dirty="0"/>
              <a:t>SPA authentication with </a:t>
            </a:r>
            <a:r>
              <a:rPr lang="en-US" dirty="0" err="1"/>
              <a:t>IdentityServer</a:t>
            </a:r>
            <a:r>
              <a:rPr lang="en-US" dirty="0"/>
              <a:t> [</a:t>
            </a:r>
            <a:r>
              <a:rPr lang="en-US" dirty="0">
                <a:hlinkClick r:id="rId4"/>
              </a:rPr>
              <a:t>docs</a:t>
            </a:r>
            <a:r>
              <a:rPr lang="en-US" dirty="0"/>
              <a:t>]</a:t>
            </a:r>
          </a:p>
          <a:p>
            <a:pPr marL="731520" lvl="1" indent="-342900">
              <a:buBlip>
                <a:blip r:embed="rId3"/>
              </a:buBlip>
            </a:pPr>
            <a:r>
              <a:rPr lang="sr-Latn-BA" dirty="0" smtClean="0">
                <a:latin typeface="Consolas" panose="020B0609020204030204" pitchFamily="49" charset="0"/>
              </a:rPr>
              <a:t>s</a:t>
            </a:r>
            <a:r>
              <a:rPr lang="en-US" dirty="0" err="1" smtClean="0">
                <a:latin typeface="Consolas" panose="020B0609020204030204" pitchFamily="49" charset="0"/>
              </a:rPr>
              <a:t>ervices</a:t>
            </a:r>
            <a:r>
              <a:rPr lang="sr-Latn-BA" dirty="0" smtClean="0">
                <a:latin typeface="Consolas" panose="020B0609020204030204" pitchFamily="49" charset="0"/>
              </a:rPr>
              <a:t/>
            </a:r>
            <a:br>
              <a:rPr lang="sr-Latn-BA" dirty="0" smtClean="0">
                <a:latin typeface="Consolas" panose="020B0609020204030204" pitchFamily="49" charset="0"/>
              </a:rPr>
            </a:br>
            <a:r>
              <a:rPr lang="sr-Latn-BA" dirty="0" smtClean="0"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AddIdentityServer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.</a:t>
            </a:r>
            <a:r>
              <a:rPr lang="en-US" dirty="0" err="1">
                <a:latin typeface="Consolas" panose="020B0609020204030204" pitchFamily="49" charset="0"/>
              </a:rPr>
              <a:t>AddApiAuthorization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ApplicationUser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ApplicationDbContext</a:t>
            </a:r>
            <a:r>
              <a:rPr lang="en-US" dirty="0">
                <a:latin typeface="Consolas" panose="020B0609020204030204" pitchFamily="49" charset="0"/>
              </a:rPr>
              <a:t>&gt;();</a:t>
            </a:r>
          </a:p>
          <a:p>
            <a:pPr marL="731520" lvl="1" indent="-342900">
              <a:buBlip>
                <a:blip r:embed="rId3"/>
              </a:buBlip>
            </a:pPr>
            <a:r>
              <a:rPr lang="sr-Latn-BA" dirty="0" smtClean="0">
                <a:latin typeface="Consolas" panose="020B0609020204030204" pitchFamily="49" charset="0"/>
              </a:rPr>
              <a:t>s</a:t>
            </a:r>
            <a:r>
              <a:rPr lang="en-US" dirty="0" err="1" smtClean="0">
                <a:latin typeface="Consolas" panose="020B0609020204030204" pitchFamily="49" charset="0"/>
              </a:rPr>
              <a:t>ervices</a:t>
            </a:r>
            <a:r>
              <a:rPr lang="sr-Latn-BA" dirty="0" smtClean="0">
                <a:latin typeface="Consolas" panose="020B0609020204030204" pitchFamily="49" charset="0"/>
              </a:rPr>
              <a:t/>
            </a:r>
            <a:br>
              <a:rPr lang="sr-Latn-BA" dirty="0" smtClean="0">
                <a:latin typeface="Consolas" panose="020B0609020204030204" pitchFamily="49" charset="0"/>
              </a:rPr>
            </a:br>
            <a:r>
              <a:rPr lang="sr-Latn-BA" dirty="0" smtClean="0"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AddAuthentication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.</a:t>
            </a:r>
            <a:r>
              <a:rPr lang="en-US" dirty="0" err="1">
                <a:latin typeface="Consolas" panose="020B0609020204030204" pitchFamily="49" charset="0"/>
              </a:rPr>
              <a:t>AddIdentityServerJwt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25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41526"/>
            <a:ext cx="9144000" cy="2387600"/>
          </a:xfrm>
        </p:spPr>
        <p:txBody>
          <a:bodyPr/>
          <a:lstStyle/>
          <a:p>
            <a:r>
              <a:rPr lang="sr-Latn-BA" dirty="0" smtClean="0"/>
              <a:t>What’s new in .NET Core 3.0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31026"/>
            <a:ext cx="9144000" cy="1353862"/>
          </a:xfrm>
        </p:spPr>
        <p:txBody>
          <a:bodyPr/>
          <a:lstStyle/>
          <a:p>
            <a:r>
              <a:rPr lang="sr-Latn-BA" dirty="0" smtClean="0"/>
              <a:t>Miroslav Popovic</a:t>
            </a:r>
            <a:br>
              <a:rPr lang="sr-Latn-BA" dirty="0" smtClean="0"/>
            </a:br>
            <a:r>
              <a:rPr lang="sr-Latn-BA" dirty="0" smtClean="0"/>
              <a:t>Technical Lead, Seavus d.o.o.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825" y="170925"/>
            <a:ext cx="1768350" cy="18706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92734" y="6084888"/>
            <a:ext cx="2443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sr-Latn-BA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https://miroslavpopovic.com</a:t>
            </a:r>
            <a:endParaRPr lang="sr-Latn-BA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sr-Latn-BA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@miroslavpopovic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22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buBlip>
                <a:blip r:embed="rId2"/>
              </a:buBlip>
            </a:pPr>
            <a:r>
              <a:rPr lang="sr-Latn-BA" dirty="0"/>
              <a:t>C</a:t>
            </a:r>
            <a:r>
              <a:rPr lang="en-US" dirty="0" err="1"/>
              <a:t>lient</a:t>
            </a:r>
            <a:r>
              <a:rPr lang="en-US" dirty="0"/>
              <a:t>-to-server streaming</a:t>
            </a:r>
            <a:r>
              <a:rPr lang="sr-Latn-BA" dirty="0"/>
              <a:t> </a:t>
            </a:r>
            <a:r>
              <a:rPr lang="en-US" dirty="0"/>
              <a:t>[</a:t>
            </a:r>
            <a:r>
              <a:rPr lang="en-US" dirty="0">
                <a:hlinkClick r:id="rId3"/>
              </a:rPr>
              <a:t>docs</a:t>
            </a:r>
            <a:r>
              <a:rPr lang="en-US" dirty="0"/>
              <a:t>]</a:t>
            </a:r>
            <a:endParaRPr lang="sr-Latn-BA" dirty="0"/>
          </a:p>
          <a:p>
            <a:pPr marL="731520" lvl="1" indent="-342900">
              <a:buBlip>
                <a:blip r:embed="rId2"/>
              </a:buBlip>
            </a:pPr>
            <a:r>
              <a:rPr lang="sr-Latn-BA" dirty="0">
                <a:hlinkClick r:id="rId4"/>
              </a:rPr>
              <a:t>https://streamr.azurewebsites.net/</a:t>
            </a:r>
            <a:r>
              <a:rPr lang="sr-Latn-BA" dirty="0"/>
              <a:t> </a:t>
            </a:r>
          </a:p>
          <a:p>
            <a:pPr indent="-342900">
              <a:buBlip>
                <a:blip r:embed="rId2"/>
              </a:buBlip>
            </a:pPr>
            <a:r>
              <a:rPr lang="en-US" dirty="0" smtClean="0"/>
              <a:t>Long </a:t>
            </a:r>
            <a:r>
              <a:rPr lang="en-US" dirty="0"/>
              <a:t>Polling for Java clients</a:t>
            </a:r>
            <a:endParaRPr lang="sr-Latn-BA" dirty="0"/>
          </a:p>
          <a:p>
            <a:pPr marL="731520" lvl="1" indent="-342900">
              <a:buBlip>
                <a:blip r:embed="rId2"/>
              </a:buBlip>
            </a:pPr>
            <a:r>
              <a:rPr lang="en-US" dirty="0"/>
              <a:t>if </a:t>
            </a:r>
            <a:r>
              <a:rPr lang="en-US" dirty="0" err="1"/>
              <a:t>WebSockets</a:t>
            </a:r>
            <a:r>
              <a:rPr lang="en-US" dirty="0"/>
              <a:t> aren’t supported</a:t>
            </a:r>
          </a:p>
        </p:txBody>
      </p:sp>
    </p:spTree>
    <p:extLst>
      <p:ext uri="{BB962C8B-B14F-4D97-AF65-F5344CB8AC3E}">
        <p14:creationId xmlns:p14="http://schemas.microsoft.com/office/powerpoint/2010/main" val="368618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5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Service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buBlip>
                <a:blip r:embed="rId2"/>
              </a:buBlip>
            </a:pPr>
            <a:r>
              <a:rPr lang="en-US" dirty="0"/>
              <a:t>Long running background processes</a:t>
            </a:r>
          </a:p>
          <a:p>
            <a:pPr marL="731520" lvl="1" indent="-342900">
              <a:buBlip>
                <a:blip r:embed="rId2"/>
              </a:buBlip>
            </a:pPr>
            <a:r>
              <a:rPr lang="en-US" dirty="0"/>
              <a:t>Windows Service</a:t>
            </a:r>
            <a:r>
              <a:rPr lang="sr-Latn-BA" dirty="0"/>
              <a:t> or</a:t>
            </a:r>
            <a:r>
              <a:rPr lang="en-US" dirty="0"/>
              <a:t> Linux Daemon</a:t>
            </a:r>
          </a:p>
          <a:p>
            <a:pPr indent="-342900">
              <a:buBlip>
                <a:blip r:embed="rId2"/>
              </a:buBlip>
            </a:pPr>
            <a:r>
              <a:rPr lang="en-US" dirty="0"/>
              <a:t>Logging, DI, Configuration… </a:t>
            </a:r>
            <a:endParaRPr lang="sr-Latn-BA" dirty="0"/>
          </a:p>
          <a:p>
            <a:pPr marL="731520" lvl="1" indent="-342900">
              <a:buBlip>
                <a:blip r:embed="rId2"/>
              </a:buBlip>
            </a:pPr>
            <a:r>
              <a:rPr lang="en-US" dirty="0"/>
              <a:t>but without web dependencies</a:t>
            </a:r>
            <a:endParaRPr lang="sr-Latn-BA" sz="2400" dirty="0"/>
          </a:p>
          <a:p>
            <a:pPr indent="-342900">
              <a:buBlip>
                <a:blip r:embed="rId2"/>
              </a:buBlip>
            </a:pPr>
            <a:r>
              <a:rPr lang="sr-Latn-BA" dirty="0">
                <a:latin typeface="Consolas" panose="020B0609020204030204" pitchFamily="49" charset="0"/>
              </a:rPr>
              <a:t>Microsoft.NET.Sdk.Worker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806" y="3332032"/>
            <a:ext cx="4888517" cy="332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6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gRPC</a:t>
            </a:r>
            <a:r>
              <a:rPr lang="en-US" dirty="0" smtClean="0"/>
              <a:t>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buBlip>
                <a:blip r:embed="rId2"/>
              </a:buBlip>
            </a:pPr>
            <a:r>
              <a:rPr lang="en-US" dirty="0"/>
              <a:t>HTTP/2 transport</a:t>
            </a:r>
          </a:p>
          <a:p>
            <a:pPr indent="-342900">
              <a:buBlip>
                <a:blip r:embed="rId2"/>
              </a:buBlip>
            </a:pPr>
            <a:r>
              <a:rPr lang="en-US" dirty="0"/>
              <a:t>Protocol Buffers</a:t>
            </a:r>
            <a:endParaRPr lang="sr-Latn-BA" dirty="0"/>
          </a:p>
          <a:p>
            <a:pPr indent="-342900">
              <a:buBlip>
                <a:blip r:embed="rId2"/>
              </a:buBlip>
            </a:pPr>
            <a:r>
              <a:rPr lang="sr-Latn-BA" dirty="0"/>
              <a:t>Design-time code generation</a:t>
            </a:r>
            <a:endParaRPr lang="en-US" dirty="0"/>
          </a:p>
          <a:p>
            <a:pPr indent="-342900">
              <a:buBlip>
                <a:blip r:embed="rId2"/>
              </a:buBlip>
            </a:pPr>
            <a:r>
              <a:rPr lang="en-US" dirty="0">
                <a:hlinkClick r:id="rId3"/>
              </a:rPr>
              <a:t>https://github.com/grpc/grpc-dotnet/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334" y="3191643"/>
            <a:ext cx="4966107" cy="337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2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buBlip>
                <a:blip r:embed="rId2"/>
              </a:buBlip>
            </a:pPr>
            <a:r>
              <a:rPr lang="en-US" dirty="0"/>
              <a:t>Memory limits fix</a:t>
            </a:r>
            <a:endParaRPr lang="sr-Latn-BA" dirty="0"/>
          </a:p>
          <a:p>
            <a:pPr indent="-342900">
              <a:buBlip>
                <a:blip r:embed="rId2"/>
              </a:buBlip>
            </a:pPr>
            <a:r>
              <a:rPr lang="sr-Latn-BA" dirty="0"/>
              <a:t>Better CPU limits (</a:t>
            </a:r>
            <a:r>
              <a:rPr lang="sr-Latn-BA" dirty="0">
                <a:latin typeface="Consolas" panose="020B0609020204030204" pitchFamily="49" charset="0"/>
              </a:rPr>
              <a:t>--cpus</a:t>
            </a:r>
            <a:r>
              <a:rPr lang="sr-Latn-BA" dirty="0"/>
              <a:t>)</a:t>
            </a:r>
            <a:endParaRPr lang="en-US" dirty="0"/>
          </a:p>
          <a:p>
            <a:pPr indent="-342900">
              <a:buBlip>
                <a:blip r:embed="rId2"/>
              </a:buBlip>
            </a:pPr>
            <a:r>
              <a:rPr lang="en-US" dirty="0"/>
              <a:t>Switch to Microsoft Container Registry (MCR)</a:t>
            </a:r>
          </a:p>
          <a:p>
            <a:pPr marL="731520" lvl="1" indent="-342900">
              <a:buBlip>
                <a:blip r:embed="rId2"/>
              </a:buBlip>
            </a:pPr>
            <a:r>
              <a:rPr lang="en-US" dirty="0">
                <a:latin typeface="Consolas" panose="020B0609020204030204" pitchFamily="49" charset="0"/>
              </a:rPr>
              <a:t>FROM mcr.microsoft.com/dotnet/core/sdk:3.0</a:t>
            </a:r>
            <a:endParaRPr lang="sr-Latn-BA" dirty="0">
              <a:latin typeface="Consolas" panose="020B0609020204030204" pitchFamily="49" charset="0"/>
            </a:endParaRPr>
          </a:p>
          <a:p>
            <a:pPr indent="-342900">
              <a:buBlip>
                <a:blip r:embed="rId2"/>
              </a:buBlip>
            </a:pPr>
            <a:r>
              <a:rPr lang="sr-Latn-BA" dirty="0">
                <a:hlinkClick r:id="rId3"/>
              </a:rPr>
              <a:t>PowerShell Core</a:t>
            </a:r>
            <a:r>
              <a:rPr lang="sr-Latn-BA" dirty="0"/>
              <a:t> in SDK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6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Other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6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-342900">
              <a:lnSpc>
                <a:spcPct val="100000"/>
              </a:lnSpc>
              <a:buBlip>
                <a:blip r:embed="rId2"/>
              </a:buBlip>
            </a:pPr>
            <a:r>
              <a:rPr lang="en-US" sz="1600" dirty="0"/>
              <a:t>EF 6.3 ported to .NET Core</a:t>
            </a:r>
          </a:p>
          <a:p>
            <a:pPr indent="-342900">
              <a:lnSpc>
                <a:spcPct val="100000"/>
              </a:lnSpc>
              <a:buBlip>
                <a:blip r:embed="rId2"/>
              </a:buBlip>
            </a:pPr>
            <a:r>
              <a:rPr lang="en-US" sz="1600" dirty="0"/>
              <a:t>Lots of </a:t>
            </a:r>
            <a:r>
              <a:rPr lang="en-US" sz="1600" dirty="0">
                <a:hlinkClick r:id="rId3"/>
              </a:rPr>
              <a:t>breaking changes</a:t>
            </a:r>
            <a:endParaRPr lang="en-US" sz="1600" dirty="0"/>
          </a:p>
          <a:p>
            <a:pPr indent="-342900">
              <a:lnSpc>
                <a:spcPct val="100000"/>
              </a:lnSpc>
              <a:buBlip>
                <a:blip r:embed="rId2"/>
              </a:buBlip>
            </a:pPr>
            <a:r>
              <a:rPr lang="en-US" sz="1600" dirty="0"/>
              <a:t>Cosmos DB support</a:t>
            </a:r>
          </a:p>
          <a:p>
            <a:pPr indent="-342900">
              <a:lnSpc>
                <a:spcPct val="100000"/>
              </a:lnSpc>
              <a:buBlip>
                <a:blip r:embed="rId2"/>
              </a:buBlip>
            </a:pPr>
            <a:r>
              <a:rPr lang="en-US" sz="1600" dirty="0"/>
              <a:t>LINQ improvements</a:t>
            </a:r>
          </a:p>
          <a:p>
            <a:pPr indent="-342900">
              <a:lnSpc>
                <a:spcPct val="100000"/>
              </a:lnSpc>
              <a:buBlip>
                <a:blip r:embed="rId2"/>
              </a:buBlip>
            </a:pPr>
            <a:r>
              <a:rPr lang="en-US" sz="1600" dirty="0"/>
              <a:t>C# 8 support </a:t>
            </a:r>
          </a:p>
          <a:p>
            <a:pPr marL="731520" lvl="1" indent="-342900">
              <a:lnSpc>
                <a:spcPct val="100000"/>
              </a:lnSpc>
              <a:buBlip>
                <a:blip r:embed="rId2"/>
              </a:buBlip>
            </a:pPr>
            <a:r>
              <a:rPr lang="en-US" sz="1400" dirty="0"/>
              <a:t>like </a:t>
            </a:r>
            <a:r>
              <a:rPr lang="en-US" sz="1400" dirty="0" err="1"/>
              <a:t>async</a:t>
            </a:r>
            <a:r>
              <a:rPr lang="en-US" sz="1400" dirty="0"/>
              <a:t> streams and </a:t>
            </a:r>
            <a:r>
              <a:rPr lang="en-US" sz="1400" dirty="0" err="1"/>
              <a:t>nullable</a:t>
            </a:r>
            <a:r>
              <a:rPr lang="en-US" sz="1400" dirty="0"/>
              <a:t> reference types</a:t>
            </a:r>
          </a:p>
          <a:p>
            <a:pPr indent="-342900">
              <a:lnSpc>
                <a:spcPct val="100000"/>
              </a:lnSpc>
              <a:buBlip>
                <a:blip r:embed="rId2"/>
              </a:buBlip>
            </a:pPr>
            <a:r>
              <a:rPr lang="en-US" sz="1600" dirty="0"/>
              <a:t>Database views reverse engineering</a:t>
            </a:r>
            <a:endParaRPr lang="sr-Latn-BA" sz="1600" dirty="0"/>
          </a:p>
          <a:p>
            <a:pPr marL="731520" lvl="1" indent="-342900">
              <a:lnSpc>
                <a:spcPct val="100000"/>
              </a:lnSpc>
              <a:buBlip>
                <a:blip r:embed="rId2"/>
              </a:buBlip>
            </a:pPr>
            <a:r>
              <a:rPr lang="en-US" sz="1400" dirty="0"/>
              <a:t>using Query types</a:t>
            </a:r>
            <a:r>
              <a:rPr lang="sr-Latn-BA" sz="1400" dirty="0"/>
              <a:t> Entities without keys</a:t>
            </a:r>
            <a:endParaRPr lang="en-US" sz="1400" dirty="0"/>
          </a:p>
          <a:p>
            <a:pPr indent="-342900">
              <a:lnSpc>
                <a:spcPct val="100000"/>
              </a:lnSpc>
              <a:buBlip>
                <a:blip r:embed="rId2"/>
              </a:buBlip>
            </a:pPr>
            <a:r>
              <a:rPr lang="en-US" sz="1600" dirty="0"/>
              <a:t>Property bag entities</a:t>
            </a:r>
            <a:endParaRPr lang="sr-Latn-BA" sz="1600" dirty="0"/>
          </a:p>
          <a:p>
            <a:pPr indent="-342900">
              <a:lnSpc>
                <a:spcPct val="100000"/>
              </a:lnSpc>
              <a:buBlip>
                <a:blip r:embed="rId2"/>
              </a:buBlip>
            </a:pPr>
            <a:r>
              <a:rPr lang="en-US" sz="1600" dirty="0"/>
              <a:t>EF Core no longer part of ASP.NET Core shared framework</a:t>
            </a:r>
            <a:endParaRPr lang="sr-Latn-BA" sz="1600" dirty="0"/>
          </a:p>
          <a:p>
            <a:pPr indent="-342900">
              <a:lnSpc>
                <a:spcPct val="100000"/>
              </a:lnSpc>
              <a:buBlip>
                <a:blip r:embed="rId2"/>
              </a:buBlip>
            </a:pPr>
            <a:r>
              <a:rPr lang="sr-Latn-BA" sz="1600" dirty="0"/>
              <a:t>Targets .NET Standard 2.1</a:t>
            </a:r>
            <a:endParaRPr lang="en-US" sz="16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7576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Client-side Blazor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buBlip>
                <a:blip r:embed="rId3"/>
              </a:buBlip>
            </a:pPr>
            <a:r>
              <a:rPr lang="sr-Latn-BA" dirty="0"/>
              <a:t>Full stack web development with C# and WebAssembly</a:t>
            </a:r>
          </a:p>
          <a:p>
            <a:pPr indent="-342900">
              <a:buBlip>
                <a:blip r:embed="rId3"/>
              </a:buBlip>
            </a:pPr>
            <a:r>
              <a:rPr lang="en-US" dirty="0">
                <a:hlinkClick r:id="rId4"/>
              </a:rPr>
              <a:t>https://blazor.net/</a:t>
            </a:r>
            <a:r>
              <a:rPr lang="sr-Latn-BA" dirty="0"/>
              <a:t> </a:t>
            </a:r>
          </a:p>
          <a:p>
            <a:pPr indent="-342900">
              <a:buBlip>
                <a:blip r:embed="rId3"/>
              </a:buBlip>
            </a:pPr>
            <a:r>
              <a:rPr lang="sr-Latn-BA" dirty="0"/>
              <a:t>First preview is out! [</a:t>
            </a:r>
            <a:r>
              <a:rPr lang="sr-Latn-BA" dirty="0">
                <a:hlinkClick r:id="rId5"/>
              </a:rPr>
              <a:t>announcement</a:t>
            </a:r>
            <a:r>
              <a:rPr lang="sr-Latn-BA" dirty="0"/>
              <a:t>]</a:t>
            </a:r>
          </a:p>
          <a:p>
            <a:pPr indent="-342900">
              <a:buBlip>
                <a:blip r:embed="rId3"/>
              </a:buBlip>
            </a:pPr>
            <a:r>
              <a:rPr lang="sr-Latn-BA" dirty="0"/>
              <a:t>Released with future .NET Core (&gt; 3.0)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2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</a:t>
            </a:r>
            <a:r>
              <a:rPr lang="en-US" dirty="0"/>
              <a:t>u</a:t>
            </a:r>
            <a:r>
              <a:rPr lang="en-US" dirty="0" smtClean="0"/>
              <a:t>p…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Current performance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ASP.NET Core: Saturating 10GbE at 7+ million request/s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933" y="2539975"/>
            <a:ext cx="5791200" cy="1838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84" y="2539179"/>
            <a:ext cx="4317318" cy="18391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84" y="4890200"/>
            <a:ext cx="4403235" cy="16294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933" y="4442357"/>
            <a:ext cx="4281413" cy="207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5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 and Languages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1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smtClean="0"/>
              <a:t>Future performance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aka.ms/aspnet/benchmarks</a:t>
            </a:r>
            <a:r>
              <a:rPr lang="sr-Latn-BA" dirty="0" smtClean="0"/>
              <a:t> 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565694" y="2475698"/>
            <a:ext cx="4788106" cy="1883935"/>
            <a:chOff x="838198" y="2584854"/>
            <a:chExt cx="4788106" cy="188393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2584854"/>
              <a:ext cx="4746797" cy="1514603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838198" y="4099457"/>
              <a:ext cx="4788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BA" dirty="0" smtClean="0"/>
                <a:t>6 minutes, 64 connections, 120.000.000 requests</a:t>
              </a:r>
              <a:endParaRPr lang="en-US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6" y="2475698"/>
            <a:ext cx="4138840" cy="19673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4683635"/>
            <a:ext cx="3917910" cy="18558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958" y="4683635"/>
            <a:ext cx="4058841" cy="185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2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42900">
              <a:buBlip>
                <a:blip r:embed="rId3"/>
              </a:buBlip>
            </a:pPr>
            <a:r>
              <a:rPr lang="en-US" sz="2000" dirty="0">
                <a:hlinkClick r:id="rId4"/>
              </a:rPr>
              <a:t>Announcing .NET Standard 2.1</a:t>
            </a:r>
            <a:endParaRPr lang="sr-Latn-BA" sz="2000" dirty="0"/>
          </a:p>
          <a:p>
            <a:pPr indent="-342900">
              <a:buBlip>
                <a:blip r:embed="rId3"/>
              </a:buBlip>
            </a:pPr>
            <a:r>
              <a:rPr lang="sr-Latn-BA" sz="2000" dirty="0"/>
              <a:t>.NET Core announcements</a:t>
            </a:r>
          </a:p>
          <a:p>
            <a:pPr marL="731520" lvl="1" indent="-342900">
              <a:buBlip>
                <a:blip r:embed="rId3"/>
              </a:buBlip>
            </a:pPr>
            <a:r>
              <a:rPr lang="en-US" sz="1800" dirty="0">
                <a:hlinkClick r:id="rId5"/>
              </a:rPr>
              <a:t>Preview 1</a:t>
            </a:r>
            <a:r>
              <a:rPr lang="sr-Latn-BA" sz="1800" dirty="0"/>
              <a:t>, </a:t>
            </a:r>
            <a:r>
              <a:rPr lang="en-US" sz="1800" dirty="0">
                <a:hlinkClick r:id="rId6"/>
              </a:rPr>
              <a:t>Preview 2</a:t>
            </a:r>
            <a:r>
              <a:rPr lang="sr-Latn-BA" sz="1800" dirty="0"/>
              <a:t>, </a:t>
            </a:r>
            <a:r>
              <a:rPr lang="en-US" sz="1800" dirty="0">
                <a:hlinkClick r:id="rId7"/>
              </a:rPr>
              <a:t>Preview 3</a:t>
            </a:r>
            <a:r>
              <a:rPr lang="sr-Latn-BA" sz="1800" dirty="0"/>
              <a:t>, </a:t>
            </a:r>
            <a:r>
              <a:rPr lang="sr-Latn-BA" sz="1800" dirty="0">
                <a:hlinkClick r:id="rId8"/>
              </a:rPr>
              <a:t>Preview 4</a:t>
            </a:r>
            <a:r>
              <a:rPr lang="sr-Latn-BA" sz="1800" dirty="0"/>
              <a:t>, </a:t>
            </a:r>
            <a:r>
              <a:rPr lang="sr-Latn-BA" sz="1800" dirty="0">
                <a:hlinkClick r:id="rId9"/>
              </a:rPr>
              <a:t>Preview 5</a:t>
            </a:r>
            <a:endParaRPr lang="en-US" sz="1800" dirty="0"/>
          </a:p>
          <a:p>
            <a:pPr indent="-342900">
              <a:buBlip>
                <a:blip r:embed="rId3"/>
              </a:buBlip>
            </a:pPr>
            <a:r>
              <a:rPr lang="sr-Latn-BA" sz="2000" dirty="0"/>
              <a:t>ASP.NET Core announcements</a:t>
            </a:r>
            <a:endParaRPr lang="en-US" sz="2000" dirty="0"/>
          </a:p>
          <a:p>
            <a:pPr marL="731520" lvl="1" indent="-342900">
              <a:buBlip>
                <a:blip r:embed="rId3"/>
              </a:buBlip>
            </a:pPr>
            <a:r>
              <a:rPr lang="en-US" sz="1800" dirty="0">
                <a:hlinkClick r:id="rId10"/>
              </a:rPr>
              <a:t>Preview 2</a:t>
            </a:r>
            <a:r>
              <a:rPr lang="sr-Latn-BA" sz="1800" dirty="0"/>
              <a:t>, </a:t>
            </a:r>
            <a:r>
              <a:rPr lang="en-US" sz="1800" dirty="0">
                <a:hlinkClick r:id="rId11"/>
              </a:rPr>
              <a:t>Preview 3</a:t>
            </a:r>
            <a:r>
              <a:rPr lang="sr-Latn-BA" sz="1800" dirty="0"/>
              <a:t>, </a:t>
            </a:r>
            <a:r>
              <a:rPr lang="sr-Latn-BA" sz="1800" dirty="0">
                <a:hlinkClick r:id="rId12"/>
              </a:rPr>
              <a:t>Preview 4</a:t>
            </a:r>
            <a:r>
              <a:rPr lang="sr-Latn-BA" sz="1800" dirty="0"/>
              <a:t>, </a:t>
            </a:r>
            <a:r>
              <a:rPr lang="sr-Latn-BA" sz="1800" dirty="0">
                <a:hlinkClick r:id="rId13"/>
              </a:rPr>
              <a:t>Preview 5</a:t>
            </a:r>
            <a:endParaRPr lang="en-US" sz="1800" dirty="0"/>
          </a:p>
          <a:p>
            <a:pPr indent="-342900">
              <a:buBlip>
                <a:blip r:embed="rId3"/>
              </a:buBlip>
            </a:pPr>
            <a:r>
              <a:rPr lang="sr-Latn-BA" sz="2000" dirty="0"/>
              <a:t>Entity Framework Core announcements</a:t>
            </a:r>
          </a:p>
          <a:p>
            <a:pPr marL="731520" lvl="1" indent="-342900">
              <a:buBlip>
                <a:blip r:embed="rId3"/>
              </a:buBlip>
            </a:pPr>
            <a:r>
              <a:rPr lang="en-US" sz="1800" dirty="0">
                <a:hlinkClick r:id="rId14"/>
              </a:rPr>
              <a:t>What is new in EF Core 3.0</a:t>
            </a:r>
            <a:r>
              <a:rPr lang="sr-Latn-BA" sz="1800" dirty="0"/>
              <a:t>, </a:t>
            </a:r>
            <a:r>
              <a:rPr lang="sr-Latn-BA" sz="1800" dirty="0">
                <a:hlinkClick r:id="rId15"/>
              </a:rPr>
              <a:t>Preview 4</a:t>
            </a:r>
            <a:endParaRPr lang="en-US" dirty="0"/>
          </a:p>
          <a:p>
            <a:pPr indent="-342900">
              <a:buBlip>
                <a:blip r:embed="rId3"/>
              </a:buBlip>
            </a:pPr>
            <a:r>
              <a:rPr lang="en-US" sz="2000" dirty="0"/>
              <a:t>ASP.NET Community Standup</a:t>
            </a:r>
            <a:endParaRPr lang="sr-Latn-BA" sz="2000" dirty="0"/>
          </a:p>
          <a:p>
            <a:pPr marL="731520" lvl="1" indent="-342900">
              <a:buBlip>
                <a:blip r:embed="rId3"/>
              </a:buBlip>
            </a:pPr>
            <a:r>
              <a:rPr lang="sr-Latn-BA" sz="1800" dirty="0">
                <a:hlinkClick r:id="rId16"/>
              </a:rPr>
              <a:t>https://live.asp.net/</a:t>
            </a:r>
            <a:r>
              <a:rPr lang="en-US" sz="1800" dirty="0"/>
              <a:t>  </a:t>
            </a:r>
            <a:endParaRPr lang="sr-Latn-BA" sz="1800" dirty="0" smtClean="0"/>
          </a:p>
          <a:p>
            <a:pPr marL="275113" indent="-342900">
              <a:buBlip>
                <a:blip r:embed="rId3"/>
              </a:buBlip>
            </a:pPr>
            <a:r>
              <a:rPr lang="sr-Latn-BA" sz="2000" dirty="0" smtClean="0">
                <a:hlinkClick r:id="rId17"/>
              </a:rPr>
              <a:t>Microsoft Build 2019</a:t>
            </a:r>
            <a:endParaRPr lang="sr-Latn-BA" sz="2000" dirty="0"/>
          </a:p>
        </p:txBody>
      </p:sp>
    </p:spTree>
    <p:extLst>
      <p:ext uri="{BB962C8B-B14F-4D97-AF65-F5344CB8AC3E}">
        <p14:creationId xmlns:p14="http://schemas.microsoft.com/office/powerpoint/2010/main" val="278518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buBlip>
                <a:blip r:embed="rId2"/>
              </a:buBlip>
            </a:pPr>
            <a:r>
              <a:rPr lang="en-US" dirty="0"/>
              <a:t>Bunch of new features</a:t>
            </a:r>
          </a:p>
          <a:p>
            <a:pPr indent="-342900">
              <a:buBlip>
                <a:blip r:embed="rId2"/>
              </a:buBlip>
            </a:pPr>
            <a:r>
              <a:rPr lang="en-US" dirty="0"/>
              <a:t>Performance, performance, performance</a:t>
            </a:r>
          </a:p>
          <a:p>
            <a:pPr indent="-342900">
              <a:buBlip>
                <a:blip r:embed="rId2"/>
              </a:buBlip>
            </a:pPr>
            <a:r>
              <a:rPr lang="en-US" dirty="0"/>
              <a:t>Play with it:</a:t>
            </a:r>
          </a:p>
          <a:p>
            <a:pPr marL="731520" lvl="1" indent="-342900">
              <a:buBlip>
                <a:blip r:embed="rId2"/>
              </a:buBlip>
            </a:pPr>
            <a:r>
              <a:rPr lang="en-US" dirty="0">
                <a:hlinkClick r:id="rId3"/>
              </a:rPr>
              <a:t>https://dotnet.microsoft.com/download/dotnet-core/3.0</a:t>
            </a:r>
            <a:r>
              <a:rPr lang="en-US" dirty="0"/>
              <a:t> </a:t>
            </a:r>
          </a:p>
          <a:p>
            <a:pPr marL="731520" lvl="1" indent="-342900">
              <a:buBlip>
                <a:blip r:embed="rId2"/>
              </a:buBlip>
            </a:pPr>
            <a:r>
              <a:rPr lang="en-US" dirty="0">
                <a:hlinkClick r:id="rId4"/>
              </a:rPr>
              <a:t>https://visualstudio.microsoft.com/vs/preview/</a:t>
            </a:r>
            <a:r>
              <a:rPr lang="en-US" dirty="0"/>
              <a:t> </a:t>
            </a:r>
          </a:p>
          <a:p>
            <a:pPr marL="731520" lvl="1" indent="-342900">
              <a:buBlip>
                <a:blip r:embed="rId2"/>
              </a:buBlip>
            </a:pPr>
            <a:r>
              <a:rPr lang="en-US" dirty="0"/>
              <a:t>Options &gt; Projects and Solutions &gt; .NET Core &gt; Use previews of .NET Core SDK</a:t>
            </a:r>
          </a:p>
          <a:p>
            <a:pPr indent="-342900">
              <a:buBlip>
                <a:blip r:embed="rId2"/>
              </a:buBlip>
            </a:pPr>
            <a:r>
              <a:rPr lang="en-US" dirty="0"/>
              <a:t>Release - </a:t>
            </a:r>
            <a:r>
              <a:rPr lang="sr-Latn-BA" dirty="0"/>
              <a:t>September 2019.</a:t>
            </a:r>
          </a:p>
          <a:p>
            <a:pPr indent="-342900">
              <a:buBlip>
                <a:blip r:embed="rId2"/>
              </a:buBlip>
            </a:pPr>
            <a:r>
              <a:rPr lang="en-US" dirty="0">
                <a:hlinkClick r:id="rId5"/>
              </a:rPr>
              <a:t>https://github.com/miroslavpopovic/what-is-new-in-dotnet-core-3</a:t>
            </a:r>
            <a:r>
              <a:rPr lang="sr-Latn-BA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2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.NET 5!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30" y="1907702"/>
            <a:ext cx="6018422" cy="32074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2" y="2098362"/>
            <a:ext cx="5459895" cy="30167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5265" y="5101306"/>
            <a:ext cx="75216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4"/>
              </a:rPr>
              <a:t>https://devblogs.microsoft.com/dotnet/introducing-net-5</a:t>
            </a:r>
            <a:r>
              <a:rPr lang="en-US" sz="2400" dirty="0" smtClean="0">
                <a:hlinkClick r:id="rId4"/>
              </a:rPr>
              <a:t>/</a:t>
            </a:r>
            <a:r>
              <a:rPr lang="sr-Latn-BA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1146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TextBox 4"/>
          <p:cNvSpPr txBox="1"/>
          <p:nvPr/>
        </p:nvSpPr>
        <p:spPr>
          <a:xfrm>
            <a:off x="9406594" y="6089650"/>
            <a:ext cx="2443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sr-Latn-BA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https://miroslavpopovic.com</a:t>
            </a:r>
            <a:endParaRPr lang="sr-Latn-BA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sr-Latn-BA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@miroslavpopovic</a:t>
            </a:r>
            <a:endParaRPr lang="en-US" sz="1400" dirty="0">
              <a:latin typeface="Montserrat Hairline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58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Standard 2.1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Blip>
                <a:blip r:embed="rId3"/>
              </a:buBlip>
            </a:pPr>
            <a:r>
              <a:rPr lang="en-US" dirty="0">
                <a:latin typeface="Consolas" panose="020B0609020204030204" pitchFamily="49" charset="0"/>
              </a:rPr>
              <a:t>Span&lt;T&gt;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 smtClean="0">
                <a:latin typeface="Consolas" panose="020B0609020204030204" pitchFamily="49" charset="0"/>
              </a:rPr>
              <a:t>Index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</a:rPr>
              <a:t>Range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 err="1" smtClean="0">
                <a:latin typeface="Consolas" panose="020B0609020204030204" pitchFamily="49" charset="0"/>
              </a:rPr>
              <a:t>IAsyncEnumerable</a:t>
            </a:r>
            <a:r>
              <a:rPr lang="en-US" dirty="0" smtClean="0">
                <a:latin typeface="Consolas" panose="020B0609020204030204" pitchFamily="49" charset="0"/>
              </a:rPr>
              <a:t>&lt;T&gt;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 smtClean="0"/>
              <a:t>Reflection emit </a:t>
            </a:r>
            <a:r>
              <a:rPr lang="sr-Latn-BA" dirty="0" smtClean="0"/>
              <a:t>and</a:t>
            </a:r>
            <a:r>
              <a:rPr lang="en-US" dirty="0" smtClean="0"/>
              <a:t> capability APIs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 smtClean="0"/>
              <a:t>SIMD</a:t>
            </a:r>
            <a:r>
              <a:rPr lang="sr-Latn-BA" dirty="0" smtClean="0"/>
              <a:t> Hardware Intrinsics API [</a:t>
            </a:r>
            <a:r>
              <a:rPr lang="sr-Latn-BA" dirty="0" smtClean="0">
                <a:hlinkClick r:id="rId4"/>
              </a:rPr>
              <a:t>post 1</a:t>
            </a:r>
            <a:r>
              <a:rPr lang="sr-Latn-BA" dirty="0" smtClean="0"/>
              <a:t>, </a:t>
            </a:r>
            <a:r>
              <a:rPr lang="sr-Latn-BA" dirty="0" smtClean="0">
                <a:hlinkClick r:id="rId5"/>
              </a:rPr>
              <a:t>post 2</a:t>
            </a:r>
            <a:r>
              <a:rPr lang="sr-Latn-BA" dirty="0" smtClean="0"/>
              <a:t>]</a:t>
            </a:r>
            <a:endParaRPr lang="en-US" dirty="0" smtClean="0"/>
          </a:p>
          <a:p>
            <a:pPr marL="342900" indent="-342900">
              <a:buBlip>
                <a:blip r:embed="rId3"/>
              </a:buBlip>
            </a:pPr>
            <a:r>
              <a:rPr lang="en-US" dirty="0" err="1" smtClean="0"/>
              <a:t>DbProviderFactories</a:t>
            </a:r>
            <a:endParaRPr lang="en-US" dirty="0" smtClean="0"/>
          </a:p>
          <a:p>
            <a:pPr marL="342900" indent="-342900">
              <a:buBlip>
                <a:blip r:embed="rId3"/>
              </a:buBlip>
            </a:pPr>
            <a:r>
              <a:rPr lang="en-US" dirty="0" smtClean="0"/>
              <a:t>No support in full .NET Framework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516" y="1125337"/>
            <a:ext cx="4888066" cy="240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1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Blip>
                <a:blip r:embed="rId4"/>
              </a:buBlip>
            </a:pPr>
            <a:r>
              <a:rPr lang="en-US" dirty="0">
                <a:latin typeface="Consolas" panose="020B0609020204030204" pitchFamily="49" charset="0"/>
              </a:rPr>
              <a:t>Index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Range</a:t>
            </a:r>
          </a:p>
          <a:p>
            <a:pPr marL="342900" indent="-342900">
              <a:buBlip>
                <a:blip r:embed="rId4"/>
              </a:buBlip>
            </a:pPr>
            <a:r>
              <a:rPr lang="en-US" dirty="0" err="1"/>
              <a:t>Async</a:t>
            </a:r>
            <a:r>
              <a:rPr lang="en-US" dirty="0"/>
              <a:t> streams [</a:t>
            </a:r>
            <a:r>
              <a:rPr lang="en-US" dirty="0">
                <a:hlinkClick r:id="rId5"/>
              </a:rPr>
              <a:t>tutorial</a:t>
            </a:r>
            <a:r>
              <a:rPr lang="en-US" dirty="0"/>
              <a:t>]</a:t>
            </a:r>
          </a:p>
          <a:p>
            <a:pPr marL="342900" indent="-342900">
              <a:buBlip>
                <a:blip r:embed="rId4"/>
              </a:buBlip>
            </a:pPr>
            <a:r>
              <a:rPr lang="en-US" dirty="0"/>
              <a:t>Using declarations</a:t>
            </a:r>
          </a:p>
          <a:p>
            <a:pPr marL="342900" lvl="1" indent="-342900">
              <a:spcBef>
                <a:spcPts val="1000"/>
              </a:spcBef>
              <a:buBlip>
                <a:blip r:embed="rId4"/>
              </a:buBlip>
            </a:pPr>
            <a:r>
              <a:rPr lang="en-US" sz="2400" dirty="0">
                <a:latin typeface="Consolas" panose="020B0609020204030204" pitchFamily="49" charset="0"/>
              </a:rPr>
              <a:t>using </a:t>
            </a:r>
            <a:r>
              <a:rPr lang="en-US" sz="2400" dirty="0" err="1"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reader = </a:t>
            </a:r>
            <a:r>
              <a:rPr lang="en-US" sz="2400" dirty="0" err="1">
                <a:latin typeface="Consolas" panose="020B0609020204030204" pitchFamily="49" charset="0"/>
              </a:rPr>
              <a:t>file.OpenText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Blip>
                <a:blip r:embed="rId4"/>
              </a:buBlip>
            </a:pPr>
            <a:r>
              <a:rPr lang="en-US" dirty="0"/>
              <a:t>Switch expressions</a:t>
            </a:r>
          </a:p>
          <a:p>
            <a:pPr marL="342900" indent="-342900">
              <a:buBlip>
                <a:blip r:embed="rId4"/>
              </a:buBlip>
            </a:pPr>
            <a:r>
              <a:rPr lang="en-US" dirty="0"/>
              <a:t>Default implementation for interface members</a:t>
            </a:r>
          </a:p>
          <a:p>
            <a:pPr marL="342900" indent="-342900">
              <a:buBlip>
                <a:blip r:embed="rId4"/>
              </a:buBlip>
            </a:pPr>
            <a:r>
              <a:rPr lang="en-US" dirty="0"/>
              <a:t>IEEE 754-2008 floating point API improvements [</a:t>
            </a:r>
            <a:r>
              <a:rPr lang="en-US" dirty="0">
                <a:hlinkClick r:id="rId6"/>
              </a:rPr>
              <a:t>introduction</a:t>
            </a:r>
            <a:r>
              <a:rPr lang="en-US" dirty="0"/>
              <a:t>]</a:t>
            </a:r>
          </a:p>
          <a:p>
            <a:pPr marL="342900" indent="-342900">
              <a:buBlip>
                <a:blip r:embed="rId4"/>
              </a:buBlip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969" y="655983"/>
            <a:ext cx="3151879" cy="315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05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Blip>
                <a:blip r:embed="rId2"/>
              </a:buBlip>
            </a:pPr>
            <a:r>
              <a:rPr lang="en-US" dirty="0"/>
              <a:t>F# 4.6 [</a:t>
            </a:r>
            <a:r>
              <a:rPr lang="en-US" dirty="0">
                <a:hlinkClick r:id="rId3"/>
              </a:rPr>
              <a:t>announcement</a:t>
            </a:r>
            <a:r>
              <a:rPr lang="en-US" dirty="0"/>
              <a:t>]</a:t>
            </a:r>
          </a:p>
          <a:p>
            <a:pPr marL="342900" indent="-342900">
              <a:buBlip>
                <a:blip r:embed="rId2"/>
              </a:buBlip>
            </a:pPr>
            <a:r>
              <a:rPr lang="en-US" dirty="0">
                <a:latin typeface="Consolas" panose="020B0609020204030204" pitchFamily="49" charset="0"/>
              </a:rPr>
              <a:t>dotnet </a:t>
            </a:r>
            <a:r>
              <a:rPr lang="en-US" dirty="0" err="1">
                <a:latin typeface="Consolas" panose="020B0609020204030204" pitchFamily="49" charset="0"/>
              </a:rPr>
              <a:t>fsi</a:t>
            </a:r>
            <a:r>
              <a:rPr lang="en-US" dirty="0"/>
              <a:t> - F# interactive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215" y="512161"/>
            <a:ext cx="3411671" cy="341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3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Core BCL and tools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Blip>
                <a:blip r:embed="rId2"/>
              </a:buBlip>
            </a:pPr>
            <a:r>
              <a:rPr lang="en-US" dirty="0" err="1"/>
              <a:t>System.Text.Json</a:t>
            </a:r>
            <a:endParaRPr lang="en-US" dirty="0"/>
          </a:p>
          <a:p>
            <a:pPr marL="800100" lvl="2" indent="-342900">
              <a:spcBef>
                <a:spcPts val="1000"/>
              </a:spcBef>
              <a:buBlip>
                <a:blip r:embed="rId2"/>
              </a:buBlip>
            </a:pPr>
            <a:r>
              <a:rPr lang="en-US" sz="2200" dirty="0">
                <a:latin typeface="Consolas" panose="020B0609020204030204" pitchFamily="49" charset="0"/>
              </a:rPr>
              <a:t>Utf8JsonReader</a:t>
            </a:r>
          </a:p>
          <a:p>
            <a:pPr marL="800100" lvl="2" indent="-342900">
              <a:spcBef>
                <a:spcPts val="1000"/>
              </a:spcBef>
              <a:buBlip>
                <a:blip r:embed="rId2"/>
              </a:buBlip>
            </a:pPr>
            <a:r>
              <a:rPr lang="en-US" sz="2200" dirty="0">
                <a:latin typeface="Consolas" panose="020B0609020204030204" pitchFamily="49" charset="0"/>
              </a:rPr>
              <a:t>Utf8JsonWriter</a:t>
            </a:r>
          </a:p>
          <a:p>
            <a:pPr marL="800100" lvl="2" indent="-342900">
              <a:spcBef>
                <a:spcPts val="1000"/>
              </a:spcBef>
              <a:buBlip>
                <a:blip r:embed="rId2"/>
              </a:buBlip>
            </a:pPr>
            <a:r>
              <a:rPr lang="en-US" sz="2200" dirty="0" err="1">
                <a:latin typeface="Consolas" panose="020B0609020204030204" pitchFamily="49" charset="0"/>
              </a:rPr>
              <a:t>JsonDocument</a:t>
            </a:r>
            <a:endParaRPr lang="sr-Latn-BA" sz="2200" dirty="0">
              <a:latin typeface="Consolas" panose="020B0609020204030204" pitchFamily="49" charset="0"/>
            </a:endParaRPr>
          </a:p>
          <a:p>
            <a:pPr marL="800100" lvl="2" indent="-342900">
              <a:spcBef>
                <a:spcPts val="1000"/>
              </a:spcBef>
              <a:buBlip>
                <a:blip r:embed="rId2"/>
              </a:buBlip>
            </a:pPr>
            <a:r>
              <a:rPr lang="sr-Latn-BA" sz="2200" dirty="0">
                <a:latin typeface="Consolas" panose="020B0609020204030204" pitchFamily="49" charset="0"/>
              </a:rPr>
              <a:t>JsonSerializer</a:t>
            </a:r>
            <a:r>
              <a:rPr lang="sr-Latn-BA" sz="2200" dirty="0"/>
              <a:t> [</a:t>
            </a:r>
            <a:r>
              <a:rPr lang="sr-Latn-BA" sz="2200" dirty="0">
                <a:hlinkClick r:id="rId3"/>
              </a:rPr>
              <a:t>info and samples</a:t>
            </a:r>
            <a:r>
              <a:rPr lang="sr-Latn-BA" sz="2200" dirty="0"/>
              <a:t>]</a:t>
            </a:r>
            <a:endParaRPr lang="en-US" sz="2200" dirty="0"/>
          </a:p>
          <a:p>
            <a:pPr marL="342900" indent="-342900">
              <a:buBlip>
                <a:blip r:embed="rId2"/>
              </a:buBlip>
            </a:pPr>
            <a:r>
              <a:rPr lang="en-US" dirty="0">
                <a:hlinkClick r:id="rId4"/>
              </a:rPr>
              <a:t>Announcement</a:t>
            </a:r>
            <a:r>
              <a:rPr lang="en-US" dirty="0"/>
              <a:t> / </a:t>
            </a:r>
            <a:r>
              <a:rPr lang="en-US" dirty="0">
                <a:hlinkClick r:id="rId5"/>
              </a:rPr>
              <a:t>Roadmap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432" y="737107"/>
            <a:ext cx="2519952" cy="25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9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BCL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Blip>
                <a:blip r:embed="rId3"/>
              </a:buBlip>
            </a:pPr>
            <a:r>
              <a:rPr lang="en-US" dirty="0">
                <a:latin typeface="Consolas" panose="020B0609020204030204" pitchFamily="49" charset="0"/>
              </a:rPr>
              <a:t>Span&lt;T&gt;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Memory&lt;T&gt;</a:t>
            </a:r>
            <a:r>
              <a:rPr lang="en-US" dirty="0"/>
              <a:t> optimizations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/>
              <a:t>String types optimized </a:t>
            </a:r>
            <a:endParaRPr lang="sr-Latn-BA" dirty="0" smtClean="0"/>
          </a:p>
          <a:p>
            <a:pPr marL="799307" lvl="1" indent="-342900">
              <a:buBlip>
                <a:blip r:embed="rId3"/>
              </a:buBlip>
            </a:pPr>
            <a:r>
              <a:rPr lang="en-US" dirty="0" smtClean="0"/>
              <a:t>when </a:t>
            </a:r>
            <a:r>
              <a:rPr lang="en-US" dirty="0"/>
              <a:t>used as keys with </a:t>
            </a:r>
            <a:r>
              <a:rPr lang="en-US" dirty="0">
                <a:latin typeface="Consolas" panose="020B0609020204030204" pitchFamily="49" charset="0"/>
              </a:rPr>
              <a:t>Dictionary&lt;</a:t>
            </a:r>
            <a:r>
              <a:rPr lang="en-US" dirty="0" err="1">
                <a:latin typeface="Consolas" panose="020B0609020204030204" pitchFamily="49" charset="0"/>
              </a:rPr>
              <a:t>TKey</a:t>
            </a:r>
            <a:r>
              <a:rPr lang="en-US" dirty="0">
                <a:latin typeface="Consolas" panose="020B0609020204030204" pitchFamily="49" charset="0"/>
              </a:rPr>
              <a:t>, TValue&gt;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 err="1">
                <a:latin typeface="Consolas" panose="020B0609020204030204" pitchFamily="49" charset="0"/>
              </a:rPr>
              <a:t>HttpClient</a:t>
            </a:r>
            <a:endParaRPr lang="sr-Latn-BA" dirty="0">
              <a:latin typeface="Consolas" panose="020B0609020204030204" pitchFamily="49" charset="0"/>
            </a:endParaRPr>
          </a:p>
          <a:p>
            <a:pPr marL="800100" lvl="2" indent="-342900">
              <a:spcBef>
                <a:spcPts val="1000"/>
              </a:spcBef>
              <a:buBlip>
                <a:blip r:embed="rId3"/>
              </a:buBlip>
            </a:pPr>
            <a:r>
              <a:rPr lang="sr-Latn-BA" sz="2200" dirty="0"/>
              <a:t>Brotli compression</a:t>
            </a:r>
          </a:p>
          <a:p>
            <a:pPr marL="800100" lvl="2" indent="-342900">
              <a:spcBef>
                <a:spcPts val="1000"/>
              </a:spcBef>
              <a:buBlip>
                <a:blip r:embed="rId3"/>
              </a:buBlip>
            </a:pPr>
            <a:r>
              <a:rPr lang="sr-Latn-BA" sz="2200" dirty="0"/>
              <a:t>HTTP/2 [</a:t>
            </a:r>
            <a:r>
              <a:rPr lang="sr-Latn-BA" sz="2200" dirty="0">
                <a:hlinkClick r:id="rId4"/>
              </a:rPr>
              <a:t>announcement</a:t>
            </a:r>
            <a:r>
              <a:rPr lang="sr-Latn-BA" sz="2200" dirty="0"/>
              <a:t>]</a:t>
            </a:r>
          </a:p>
          <a:p>
            <a:pPr marL="342900" indent="-342900">
              <a:buBlip>
                <a:blip r:embed="rId3"/>
              </a:buBlip>
            </a:pPr>
            <a:r>
              <a:rPr lang="sr-Latn-BA" dirty="0">
                <a:latin typeface="Consolas" panose="020B0609020204030204" pitchFamily="49" charset="0"/>
              </a:rPr>
              <a:t>Microsoft.Data.SqlClient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45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Ghost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B0B1B3"/>
      </a:accent2>
      <a:accent3>
        <a:srgbClr val="000000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T_Byte_template" id="{768D21C0-08AE-4E43-8063-03368C87870D}" vid="{AC2B3818-4C5F-8F46-B8E2-CB98AB7063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host 1">
    <a:dk1>
      <a:srgbClr val="7F7F7F"/>
    </a:dk1>
    <a:lt1>
      <a:srgbClr val="FFFFFF"/>
    </a:lt1>
    <a:dk2>
      <a:srgbClr val="000000"/>
    </a:dk2>
    <a:lt2>
      <a:srgbClr val="FFFFFF"/>
    </a:lt2>
    <a:accent1>
      <a:srgbClr val="000000"/>
    </a:accent1>
    <a:accent2>
      <a:srgbClr val="B0B1B3"/>
    </a:accent2>
    <a:accent3>
      <a:srgbClr val="000000"/>
    </a:accent3>
    <a:accent4>
      <a:srgbClr val="91969B"/>
    </a:accent4>
    <a:accent5>
      <a:srgbClr val="4B5050"/>
    </a:accent5>
    <a:accent6>
      <a:srgbClr val="91969B"/>
    </a:accent6>
    <a:hlink>
      <a:srgbClr val="4B5050"/>
    </a:hlink>
    <a:folHlink>
      <a:srgbClr val="19BB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1676</TotalTime>
  <Words>1088</Words>
  <Application>Microsoft Office PowerPoint</Application>
  <PresentationFormat>Widescreen</PresentationFormat>
  <Paragraphs>240</Paragraphs>
  <Slides>34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Lato Light</vt:lpstr>
      <vt:lpstr>Montserrat</vt:lpstr>
      <vt:lpstr>Montserrat Hairline</vt:lpstr>
      <vt:lpstr>Montserrat Light</vt:lpstr>
      <vt:lpstr>Default Theme</vt:lpstr>
      <vt:lpstr>PowerPoint Presentation</vt:lpstr>
      <vt:lpstr>What’s new in .NET Core 3.0</vt:lpstr>
      <vt:lpstr>Standards and Languages</vt:lpstr>
      <vt:lpstr>.NET Standard 2.1</vt:lpstr>
      <vt:lpstr>C# 8</vt:lpstr>
      <vt:lpstr>F#</vt:lpstr>
      <vt:lpstr>.NET Core BCL and tools</vt:lpstr>
      <vt:lpstr>JSON</vt:lpstr>
      <vt:lpstr>BCL improvements</vt:lpstr>
      <vt:lpstr>.NET Core tools</vt:lpstr>
      <vt:lpstr>.NET Core other</vt:lpstr>
      <vt:lpstr>Windows Desktop</vt:lpstr>
      <vt:lpstr>Windows Desktop</vt:lpstr>
      <vt:lpstr>Tools</vt:lpstr>
      <vt:lpstr>ASP.NET Core</vt:lpstr>
      <vt:lpstr>Server-side Blazor</vt:lpstr>
      <vt:lpstr>Endpoint routing</vt:lpstr>
      <vt:lpstr>ASP.NET Core</vt:lpstr>
      <vt:lpstr>SPA templates improvements</vt:lpstr>
      <vt:lpstr>SignalR improvements</vt:lpstr>
      <vt:lpstr>Templates</vt:lpstr>
      <vt:lpstr>Worker Service template</vt:lpstr>
      <vt:lpstr>gRPC template</vt:lpstr>
      <vt:lpstr>Docker</vt:lpstr>
      <vt:lpstr>Other</vt:lpstr>
      <vt:lpstr>Entity Framework Core</vt:lpstr>
      <vt:lpstr>Client-side Blazor</vt:lpstr>
      <vt:lpstr>Closing up…</vt:lpstr>
      <vt:lpstr>Current performance</vt:lpstr>
      <vt:lpstr>Future performance</vt:lpstr>
      <vt:lpstr>References</vt:lpstr>
      <vt:lpstr>Conclusion</vt:lpstr>
      <vt:lpstr>.NET 5!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.NET Core 3.0</dc:title>
  <dc:creator>Miroslav Popovic</dc:creator>
  <cp:lastModifiedBy>Miroslav Popovic</cp:lastModifiedBy>
  <cp:revision>187</cp:revision>
  <dcterms:created xsi:type="dcterms:W3CDTF">2019-02-27T20:14:15Z</dcterms:created>
  <dcterms:modified xsi:type="dcterms:W3CDTF">2019-05-20T15:26:13Z</dcterms:modified>
</cp:coreProperties>
</file>