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6" r:id="rId3"/>
    <p:sldId id="269" r:id="rId4"/>
    <p:sldId id="263" r:id="rId5"/>
    <p:sldId id="270" r:id="rId6"/>
    <p:sldId id="277" r:id="rId7"/>
    <p:sldId id="262" r:id="rId8"/>
    <p:sldId id="265" r:id="rId9"/>
    <p:sldId id="260" r:id="rId10"/>
    <p:sldId id="290" r:id="rId11"/>
    <p:sldId id="264" r:id="rId12"/>
    <p:sldId id="278" r:id="rId13"/>
    <p:sldId id="257" r:id="rId14"/>
    <p:sldId id="259" r:id="rId15"/>
    <p:sldId id="279" r:id="rId16"/>
    <p:sldId id="267" r:id="rId17"/>
    <p:sldId id="288" r:id="rId18"/>
    <p:sldId id="266" r:id="rId19"/>
    <p:sldId id="273" r:id="rId20"/>
    <p:sldId id="274" r:id="rId21"/>
    <p:sldId id="281" r:id="rId22"/>
    <p:sldId id="272" r:id="rId23"/>
    <p:sldId id="275" r:id="rId24"/>
    <p:sldId id="268" r:id="rId25"/>
    <p:sldId id="280" r:id="rId26"/>
    <p:sldId id="271" r:id="rId27"/>
    <p:sldId id="287" r:id="rId28"/>
    <p:sldId id="282" r:id="rId29"/>
    <p:sldId id="284" r:id="rId30"/>
    <p:sldId id="285" r:id="rId31"/>
    <p:sldId id="261" r:id="rId32"/>
    <p:sldId id="258" r:id="rId33"/>
    <p:sldId id="289" r:id="rId34"/>
    <p:sldId id="291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7135" autoAdjust="0"/>
  </p:normalViewPr>
  <p:slideViewPr>
    <p:cSldViewPr snapToGrid="0">
      <p:cViewPr varScale="1">
        <p:scale>
          <a:sx n="100" d="100"/>
          <a:sy n="100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3FEF-96E9-495E-A04D-21B53DF0918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2B22-DD6B-46CA-A93F-FA5BD501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baseline="0" dirty="0"/>
              <a:t>IAsyncEnumerable&lt;T&gt; - for async streams</a:t>
            </a:r>
          </a:p>
          <a:p>
            <a:pPr marL="171450" indent="-171450">
              <a:buFontTx/>
              <a:buChar char="-"/>
            </a:pPr>
            <a:r>
              <a:rPr lang="sr-Latn-BA" dirty="0"/>
              <a:t>Reflection emit and</a:t>
            </a:r>
            <a:r>
              <a:rPr lang="sr-Latn-BA" baseline="0" dirty="0"/>
              <a:t> capability APIs</a:t>
            </a:r>
            <a:r>
              <a:rPr lang="en-US" dirty="0"/>
              <a:t> - for dynamic code generation</a:t>
            </a:r>
            <a:r>
              <a:rPr lang="sr-Latn-BA" dirty="0"/>
              <a:t>, checks and generating</a:t>
            </a:r>
            <a:r>
              <a:rPr lang="sr-Latn-BA" baseline="0" dirty="0"/>
              <a:t> code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Hardware Intrinsics API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using Intel SSE, SSE2, AVX2, ARM, ARM64 directly from managed code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moving from C++ portion of runtime to C#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better for JIT targeting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optimized basic operations in BCL, such as string comparison</a:t>
            </a:r>
          </a:p>
          <a:p>
            <a:pPr marL="171450" indent="-171450">
              <a:buFontTx/>
              <a:buChar char="-"/>
            </a:pPr>
            <a:r>
              <a:rPr lang="sr-Latn-BA" dirty="0"/>
              <a:t>DbProviderFactories</a:t>
            </a:r>
            <a:r>
              <a:rPr lang="sr-Latn-BA" baseline="0" dirty="0"/>
              <a:t> - use ADO.NET provider without knowing its type at compile type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SPA </a:t>
            </a:r>
            <a:r>
              <a:rPr lang="en-US" dirty="0" err="1"/>
              <a:t>auth</a:t>
            </a:r>
            <a:r>
              <a:rPr lang="en-US" dirty="0"/>
              <a:t> not available from VS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dotnet new react -au Individual</a:t>
            </a:r>
          </a:p>
          <a:p>
            <a:pPr marL="171450" indent="-171450">
              <a:buFontTx/>
              <a:buChar char="-"/>
            </a:pPr>
            <a:r>
              <a:rPr lang="en-US" dirty="0"/>
              <a:t>Angular template has at least one problem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React has </a:t>
            </a:r>
            <a:r>
              <a:rPr lang="en-US" baseline="0"/>
              <a:t>multiple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dirty="0"/>
              <a:t>- </a:t>
            </a:r>
            <a:r>
              <a:rPr lang="en-US" dirty="0"/>
              <a:t>By default, the client will try to reconnect immediately and after 2, 10, and 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7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dirty="0"/>
              <a:t>Current perfornance with ASP.NET Core 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Async streams</a:t>
            </a:r>
            <a:r>
              <a:rPr lang="sr-Latn-BA" baseline="0" dirty="0"/>
              <a:t> - with IAsyncEnumerable&lt;T&gt;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Floating point changes - alignment and fixes for platforms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Span&lt;T&gt;</a:t>
            </a:r>
            <a:r>
              <a:rPr lang="sr-Latn-BA" baseline="0" dirty="0"/>
              <a:t> added in .NET Core 2.1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Preview 8 support for new networking primitives - https://devblogs.microsoft.com/aspnet/asp-net-core-and-blazor-updates-in-net-core-3-0-preview-8/</a:t>
            </a:r>
          </a:p>
          <a:p>
            <a:pPr marL="171450" indent="-171450">
              <a:buFontTx/>
              <a:buChar char="-"/>
            </a:pPr>
            <a:endParaRPr lang="sr-Latn-BA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Tiered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Optimize for both startup and throughput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Was opt-in,</a:t>
            </a:r>
            <a:r>
              <a:rPr lang="sr-Latn-BA" baseline="0" dirty="0"/>
              <a:t> </a:t>
            </a:r>
            <a:r>
              <a:rPr lang="sr-Latn-BA" dirty="0"/>
              <a:t>under a switch in .NET Core 2.1 and 2.2</a:t>
            </a:r>
          </a:p>
          <a:p>
            <a:pPr marL="171450" indent="-171450">
              <a:buFontTx/>
              <a:buChar char="-"/>
            </a:pPr>
            <a:r>
              <a:rPr lang="sr-Latn-BA" dirty="0"/>
              <a:t>ARM64</a:t>
            </a:r>
            <a:r>
              <a:rPr lang="sr-Latn-BA" baseline="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Primary use case - IoT scenarios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.NET</a:t>
            </a:r>
            <a:r>
              <a:rPr lang="sr-Latn-BA" baseline="0" dirty="0"/>
              <a:t> Core 2.1 - added </a:t>
            </a:r>
            <a:r>
              <a:rPr lang="sr-Latn-BA" dirty="0"/>
              <a:t>ARM32 for Linux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.NET Core</a:t>
            </a:r>
            <a:r>
              <a:rPr lang="sr-Latn-BA" baseline="0" dirty="0"/>
              <a:t> 2.2 - added ARM32 for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AssemblyDependencyResolver - for plugin scenarios, dynamically loaded assemblies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Unloadability - for plugins, scripts, web sites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Windows Native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P/Invoke since .NET Core 1.0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CoCreate COM APIs and Activate WinRT APIs in .NET Core 3.0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NativeLibrary APIs - multiplatform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Serial Port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Controlling Arduino with .NET using Raspberry Pi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Flash Arduino from Raspberry Pi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/>
              <a:t>System.Devices.Gpio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separate NuGet package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GPIO, PWM, SPI and I2C APIs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/>
              <a:t>TLS 1.3 - Linux only, with OpenSSL lib... Windows and macOS support will be provieded by respective operating system in future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/>
              <a:t>Crypthographic key import / export - various formats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Why Windows</a:t>
            </a:r>
            <a:r>
              <a:rPr lang="sr-Latn-BA" baseline="0" dirty="0"/>
              <a:t> Desktop on Core?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Performance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Side by side execution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Self-contained exe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BCL improvements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Open-source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Check out</a:t>
            </a:r>
            <a:r>
              <a:rPr lang="sr-Latn-BA" baseline="0" dirty="0"/>
              <a:t> the documentation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https://docs.microsoft.com/en-us/aspnet/core/razor-components/components?view=aspnetcore-3.0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Endpoint routing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Endpoint</a:t>
            </a:r>
            <a:r>
              <a:rPr lang="sr-Latn-BA" baseline="0" dirty="0"/>
              <a:t> class,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New MapXxx() extension methods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CORS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HealthChecks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5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6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4902-FAA9-4B12-9BF5-1189198A145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ichlander/63645f12d1bbe697fe5dc58df45862b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announcements/issues/82" TargetMode="External"/><Relationship Id="rId5" Type="http://schemas.openxmlformats.org/officeDocument/2006/relationships/hyperlink" Target="https://devblogs.microsoft.com/dotnet/tiered-compilation-preview-in-net-core-2-1/" TargetMode="External"/><Relationship Id="rId4" Type="http://schemas.openxmlformats.org/officeDocument/2006/relationships/hyperlink" Target="https://github.com/dotnet/coreclr/blob/master/Documentation/botr/readytorun-overview.md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iot/blob/master/samples/README.md" TargetMode="External"/><Relationship Id="rId3" Type="http://schemas.openxmlformats.org/officeDocument/2006/relationships/hyperlink" Target="https://github.com/dotnet/samples/tree/master/core/extensions/AppWithPlugin" TargetMode="External"/><Relationship Id="rId7" Type="http://schemas.openxmlformats.org/officeDocument/2006/relationships/hyperlink" Target="https://github.com/dotnet/iot/tree/master/samples/serialport-arduin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amples/pull/668/files" TargetMode="External"/><Relationship Id="rId5" Type="http://schemas.openxmlformats.org/officeDocument/2006/relationships/hyperlink" Target="https://github.com/dotnet/samples/tree/master/core/extensions/ExcelDemo" TargetMode="External"/><Relationship Id="rId4" Type="http://schemas.openxmlformats.org/officeDocument/2006/relationships/hyperlink" Target="https://github.com/dotnet/samples/tree/master/core/tutorials/Unload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porting/winfor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try-convert" TargetMode="External"/><Relationship Id="rId5" Type="http://schemas.openxmlformats.org/officeDocument/2006/relationships/hyperlink" Target="https://github.com/hvanbakel/CsprojToVs2017" TargetMode="External"/><Relationship Id="rId4" Type="http://schemas.openxmlformats.org/officeDocument/2006/relationships/hyperlink" Target="https://docs.microsoft.com/en-us/dotnet/desktop-wpf/migration/convert-project-from-net-framewor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otnet/winforms-datavisualiz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generic-host?view=aspnetcore-3.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uthentication/identity-api-authorization?view=aspnetcore-3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ignalr/streaming?view=aspnetcore-3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r.azurewebsites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grpc/grpc-dot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what-is-new/ef-core-3.0/breaking-chang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aspnet/blazor-now-in-official-preview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eofascent.com/2019/02/04/asp-net-core-saturating-10gbe-at-7-million-requests-per-second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hardware-intrinsics-in-net-co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spnet/benchmarks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announcing-net-core-3-preview-4/" TargetMode="External"/><Relationship Id="rId13" Type="http://schemas.openxmlformats.org/officeDocument/2006/relationships/hyperlink" Target="https://devblogs.microsoft.com/dotnet/announcing-net-core-3-0-preview-9/" TargetMode="External"/><Relationship Id="rId18" Type="http://schemas.openxmlformats.org/officeDocument/2006/relationships/hyperlink" Target="https://devblogs.microsoft.com/dotnet/announcing-net-core-3-1-preview-3/" TargetMode="External"/><Relationship Id="rId26" Type="http://schemas.openxmlformats.org/officeDocument/2006/relationships/hyperlink" Target="https://devblogs.microsoft.com/aspnet/asp-net-core-and-blazor-updates-in-net-core-3-0-preview-8/" TargetMode="External"/><Relationship Id="rId39" Type="http://schemas.openxmlformats.org/officeDocument/2006/relationships/hyperlink" Target="https://devblogs.microsoft.com/dotnet/announcing-entity-framework-core-3-0-preview-9-and-entity-framework-6-3-preview-9/" TargetMode="External"/><Relationship Id="rId3" Type="http://schemas.openxmlformats.org/officeDocument/2006/relationships/hyperlink" Target="https://devblogs.microsoft.com/dotnet/announcing-net-standard-2-1/" TargetMode="External"/><Relationship Id="rId21" Type="http://schemas.openxmlformats.org/officeDocument/2006/relationships/hyperlink" Target="https://devblogs.microsoft.com/aspnet/asp-net-core-updates-in-net-core-3-0-preview-3/" TargetMode="External"/><Relationship Id="rId34" Type="http://schemas.openxmlformats.org/officeDocument/2006/relationships/hyperlink" Target="https://docs.microsoft.com/en-us/ef/core/what-is-new/ef-core-3.0/" TargetMode="External"/><Relationship Id="rId42" Type="http://schemas.openxmlformats.org/officeDocument/2006/relationships/hyperlink" Target="https://devblogs.microsoft.com/dotnet/announcing-entity-framework-core-3-1-and-entity-framework-6-4/" TargetMode="External"/><Relationship Id="rId7" Type="http://schemas.openxmlformats.org/officeDocument/2006/relationships/hyperlink" Target="https://devblogs.microsoft.com/dotnet/announcing-net-core-3-preview-3/" TargetMode="External"/><Relationship Id="rId12" Type="http://schemas.openxmlformats.org/officeDocument/2006/relationships/hyperlink" Target="https://devblogs.microsoft.com/dotnet/announcing-net-core-3-0-preview-8/" TargetMode="External"/><Relationship Id="rId17" Type="http://schemas.openxmlformats.org/officeDocument/2006/relationships/hyperlink" Target="https://devblogs.microsoft.com/dotnet/announcing-net-core-3-1-preview-2/" TargetMode="External"/><Relationship Id="rId25" Type="http://schemas.openxmlformats.org/officeDocument/2006/relationships/hyperlink" Target="https://devblogs.microsoft.com/aspnet/asp-net-core-and-blazor-updates-in-net-core-3-0-preview-7/" TargetMode="External"/><Relationship Id="rId33" Type="http://schemas.openxmlformats.org/officeDocument/2006/relationships/hyperlink" Target="https://devblogs.microsoft.com/aspnet/asp-net-core-updates-in-net-core-3-1/" TargetMode="External"/><Relationship Id="rId38" Type="http://schemas.openxmlformats.org/officeDocument/2006/relationships/hyperlink" Target="https://devblogs.microsoft.com/dotnet/announcing-entity-framework-core-3-0-preview-8-and-entity-framework-6-3-preview-8/" TargetMode="External"/><Relationship Id="rId2" Type="http://schemas.openxmlformats.org/officeDocument/2006/relationships/hyperlink" Target="https://docs.microsoft.com/en-us/dotnet/core/whats-new/dotnet-core-3-0" TargetMode="External"/><Relationship Id="rId16" Type="http://schemas.openxmlformats.org/officeDocument/2006/relationships/hyperlink" Target="https://devblogs.microsoft.com/dotnet/announcing-net-core-3-1-preview-1/" TargetMode="External"/><Relationship Id="rId20" Type="http://schemas.openxmlformats.org/officeDocument/2006/relationships/hyperlink" Target="https://devblogs.microsoft.com/aspnet/aspnet-core-3-preview-2/" TargetMode="External"/><Relationship Id="rId29" Type="http://schemas.openxmlformats.org/officeDocument/2006/relationships/hyperlink" Target="https://devblogs.microsoft.com/aspnet/asp-net-core-and-blazor-updates-in-net-core-3-0/" TargetMode="External"/><Relationship Id="rId41" Type="http://schemas.openxmlformats.org/officeDocument/2006/relationships/hyperlink" Target="https://devblogs.microsoft.com/dotnet/announcing-ef-core-3-0-and-ef-6-3-general-availability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blogs.microsoft.com/dotnet/announcing-net-core-3-preview-2/" TargetMode="External"/><Relationship Id="rId11" Type="http://schemas.openxmlformats.org/officeDocument/2006/relationships/hyperlink" Target="https://devblogs.microsoft.com/dotnet/announcing-net-core-3-0-preview-7/" TargetMode="External"/><Relationship Id="rId24" Type="http://schemas.openxmlformats.org/officeDocument/2006/relationships/hyperlink" Target="https://devblogs.microsoft.com/aspnet/asp-net-core-and-blazor-updates-in-net-core-3-0-preview-6/" TargetMode="External"/><Relationship Id="rId32" Type="http://schemas.openxmlformats.org/officeDocument/2006/relationships/hyperlink" Target="https://devblogs.microsoft.com/aspnet/asp-net-core-updates-in-net-core-3-1-preview-3/" TargetMode="External"/><Relationship Id="rId37" Type="http://schemas.openxmlformats.org/officeDocument/2006/relationships/hyperlink" Target="https://devblogs.microsoft.com/dotnet/announcing-entity-framework-core-3-0-preview-7-and-entity-framework-6-3-preview-7/" TargetMode="External"/><Relationship Id="rId40" Type="http://schemas.openxmlformats.org/officeDocument/2006/relationships/hyperlink" Target="https://devblogs.microsoft.com/dotnet/release-candidate-builds-of-entity-framework-core-3-0-and-entity-framework-6-3-are-now-available/" TargetMode="External"/><Relationship Id="rId5" Type="http://schemas.openxmlformats.org/officeDocument/2006/relationships/hyperlink" Target="https://devblogs.microsoft.com/dotnet/announcing-net-core-3-preview-1-and-open-sourcing-windows-desktop-frameworks/" TargetMode="External"/><Relationship Id="rId15" Type="http://schemas.openxmlformats.org/officeDocument/2006/relationships/hyperlink" Target="https://devblogs.microsoft.com/dotnet/announcing-net-core-3-0/" TargetMode="External"/><Relationship Id="rId23" Type="http://schemas.openxmlformats.org/officeDocument/2006/relationships/hyperlink" Target="https://devblogs.microsoft.com/aspnet/asp-net-core-updates-in-net-core-3-0-preview-5/" TargetMode="External"/><Relationship Id="rId28" Type="http://schemas.openxmlformats.org/officeDocument/2006/relationships/hyperlink" Target="https://devblogs.microsoft.com/aspnet/asp-net-core-and-blazor-updates-in-net-core-3-0-release-candidate-1/" TargetMode="External"/><Relationship Id="rId36" Type="http://schemas.openxmlformats.org/officeDocument/2006/relationships/hyperlink" Target="https://devblogs.microsoft.com/dotnet/announcing-entity-framework-core-3-0-preview-6-and-entity-framework-6-3-preview-6/" TargetMode="External"/><Relationship Id="rId10" Type="http://schemas.openxmlformats.org/officeDocument/2006/relationships/hyperlink" Target="https://devblogs.microsoft.com/dotnet/announcing-net-core-3-0-preview-6/" TargetMode="External"/><Relationship Id="rId19" Type="http://schemas.openxmlformats.org/officeDocument/2006/relationships/hyperlink" Target="https://devblogs.microsoft.com/dotnet/announcing-net-core-3-1/" TargetMode="External"/><Relationship Id="rId31" Type="http://schemas.openxmlformats.org/officeDocument/2006/relationships/hyperlink" Target="https://devblogs.microsoft.com/aspnet/asp-net-core-updates-in-net-core-3-1-preview-2/" TargetMode="External"/><Relationship Id="rId4" Type="http://schemas.openxmlformats.org/officeDocument/2006/relationships/hyperlink" Target="https://devblogs.microsoft.com/dotnet/performance-improvements-in-net-core-3-0/" TargetMode="External"/><Relationship Id="rId9" Type="http://schemas.openxmlformats.org/officeDocument/2006/relationships/hyperlink" Target="https://devblogs.microsoft.com/dotnet/announcing-net-core-3-0-preview-5/" TargetMode="External"/><Relationship Id="rId14" Type="http://schemas.openxmlformats.org/officeDocument/2006/relationships/hyperlink" Target="https://devblogs.microsoft.com/dotnet/announcing-net-core-3-0-release-candidate-1/" TargetMode="External"/><Relationship Id="rId22" Type="http://schemas.openxmlformats.org/officeDocument/2006/relationships/hyperlink" Target="https://devblogs.microsoft.com/aspnet/asp-net-core-updates-in-net-core-3-0-preview-4/" TargetMode="External"/><Relationship Id="rId27" Type="http://schemas.openxmlformats.org/officeDocument/2006/relationships/hyperlink" Target="https://devblogs.microsoft.com/aspnet/asp-net-core-and-blazor-updates-in-net-core-3-0-preview-9/" TargetMode="External"/><Relationship Id="rId30" Type="http://schemas.openxmlformats.org/officeDocument/2006/relationships/hyperlink" Target="https://devblogs.microsoft.com/aspnet/asp-net-core-updates-in-net-core-3-1-preview-1/" TargetMode="External"/><Relationship Id="rId35" Type="http://schemas.openxmlformats.org/officeDocument/2006/relationships/hyperlink" Target="https://devblogs.microsoft.com/dotnet/announcing-entity-framework-core-3-0-preview-4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oslavpopovic/what-is-new-in-dotnet-core-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introducing-net-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tutorials/generate-consume-asynchronous-stre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devblogs.microsoft.com/dotnet/floating-point-parsing-and-formatting-improvements-in-net-core-3-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blogs.microsoft.com/dotnet/announcing-f-4-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nnouncements/issues/90" TargetMode="External"/><Relationship Id="rId2" Type="http://schemas.openxmlformats.org/officeDocument/2006/relationships/hyperlink" Target="https://github.com/dotnet/corefx/blob/master/src/System.Text.Json/docs/SerializerProgrammingModel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nnouncing-net-core-3-preview-4/#user-content-http2-sup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/>
              <a:t>What’s new in .NET Core 3.</a:t>
            </a:r>
            <a:r>
              <a:rPr lang="en-US" dirty="0"/>
              <a:t>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/>
              <a:t>Miroslav Popovic</a:t>
            </a:r>
            <a:br>
              <a:rPr lang="sr-Latn-BA" dirty="0"/>
            </a:br>
            <a:r>
              <a:rPr lang="sr-Latn-BA" dirty="0"/>
              <a:t>Technical Lead, Seavus d.o.o.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59" y="203200"/>
            <a:ext cx="2283178" cy="24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2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Build tools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.NET Core SDK is significantly smaller [</a:t>
            </a:r>
            <a:r>
              <a:rPr lang="sr-Latn-BA" dirty="0">
                <a:hlinkClick r:id="rId3"/>
              </a:rPr>
              <a:t>info</a:t>
            </a:r>
            <a:r>
              <a:rPr lang="sr-Latn-BA" dirty="0"/>
              <a:t>]</a:t>
            </a:r>
          </a:p>
          <a:p>
            <a:r>
              <a:rPr lang="en-US" dirty="0"/>
              <a:t>Dotnet build copies dependencies by default</a:t>
            </a:r>
          </a:p>
          <a:p>
            <a:pPr lvl="1"/>
            <a:r>
              <a:rPr lang="en-US" dirty="0"/>
              <a:t>no need for dotnet publish</a:t>
            </a:r>
            <a:endParaRPr lang="sr-Latn-BA" dirty="0"/>
          </a:p>
          <a:p>
            <a:r>
              <a:rPr lang="sr-Latn-BA" dirty="0"/>
              <a:t>Self-contained executable</a:t>
            </a:r>
          </a:p>
          <a:p>
            <a:r>
              <a:rPr lang="sr-Latn-BA" dirty="0">
                <a:hlinkClick r:id="rId4"/>
              </a:rPr>
              <a:t>ReadyToRun compilation</a:t>
            </a:r>
            <a:endParaRPr lang="sr-Latn-BA" dirty="0"/>
          </a:p>
          <a:p>
            <a:r>
              <a:rPr lang="sr-Latn-BA" dirty="0"/>
              <a:t>Assembly linking and trimming</a:t>
            </a:r>
            <a:endParaRPr lang="en-US" dirty="0"/>
          </a:p>
          <a:p>
            <a:r>
              <a:rPr lang="en-US" dirty="0">
                <a:hlinkClick r:id="rId5"/>
              </a:rPr>
              <a:t>Tiered compilation</a:t>
            </a:r>
            <a:r>
              <a:rPr lang="en-US" dirty="0"/>
              <a:t> on by default</a:t>
            </a:r>
          </a:p>
          <a:p>
            <a:r>
              <a:rPr lang="en-US" dirty="0"/>
              <a:t>ARM64 for Linux</a:t>
            </a:r>
            <a:r>
              <a:rPr lang="sr-Latn-BA" dirty="0"/>
              <a:t> - in nightly [</a:t>
            </a:r>
            <a:r>
              <a:rPr lang="sr-Latn-BA" dirty="0">
                <a:hlinkClick r:id="rId6"/>
              </a:rPr>
              <a:t>status</a:t>
            </a:r>
            <a:r>
              <a:rPr lang="sr-Latn-B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AssemblyDependencyResolver</a:t>
            </a:r>
            <a:r>
              <a:rPr lang="en-US" dirty="0"/>
              <a:t> [</a:t>
            </a:r>
            <a:r>
              <a:rPr lang="en-US" dirty="0">
                <a:hlinkClick r:id="rId3"/>
              </a:rPr>
              <a:t>samples</a:t>
            </a:r>
            <a:r>
              <a:rPr lang="en-US" dirty="0"/>
              <a:t>]</a:t>
            </a:r>
          </a:p>
          <a:p>
            <a:r>
              <a:rPr lang="en-US" dirty="0"/>
              <a:t>Assembly </a:t>
            </a:r>
            <a:r>
              <a:rPr lang="en-US" dirty="0" err="1"/>
              <a:t>Unloadability</a:t>
            </a:r>
            <a:r>
              <a:rPr lang="sr-Latn-BA" dirty="0"/>
              <a:t> [</a:t>
            </a:r>
            <a:r>
              <a:rPr lang="sr-Latn-BA" dirty="0">
                <a:hlinkClick r:id="rId4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sr-Latn-BA" dirty="0"/>
              <a:t>Windows Native Interop [</a:t>
            </a:r>
            <a:r>
              <a:rPr lang="sr-Latn-BA" dirty="0">
                <a:hlinkClick r:id="rId5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 err="1"/>
              <a:t>DLLMap</a:t>
            </a:r>
            <a:r>
              <a:rPr lang="en-US" dirty="0"/>
              <a:t> and Native image resolver events [</a:t>
            </a:r>
            <a:r>
              <a:rPr lang="en-US" dirty="0">
                <a:hlinkClick r:id="rId6"/>
              </a:rPr>
              <a:t>samples</a:t>
            </a:r>
            <a:r>
              <a:rPr lang="en-US" dirty="0"/>
              <a:t>]</a:t>
            </a:r>
          </a:p>
          <a:p>
            <a:r>
              <a:rPr lang="en-US" dirty="0"/>
              <a:t>Serial Port APIs supported on Linux</a:t>
            </a:r>
            <a:r>
              <a:rPr lang="sr-Latn-BA" dirty="0"/>
              <a:t> [</a:t>
            </a:r>
            <a:r>
              <a:rPr lang="sr-Latn-BA" dirty="0">
                <a:hlinkClick r:id="rId7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 err="1"/>
              <a:t>System.Devices.Gpio</a:t>
            </a:r>
            <a:r>
              <a:rPr lang="en-US" dirty="0"/>
              <a:t> - for </a:t>
            </a:r>
            <a:r>
              <a:rPr lang="en-US" dirty="0" err="1"/>
              <a:t>IoT</a:t>
            </a:r>
            <a:r>
              <a:rPr lang="en-US" dirty="0"/>
              <a:t> ports</a:t>
            </a:r>
            <a:r>
              <a:rPr lang="sr-Latn-BA" dirty="0"/>
              <a:t> [</a:t>
            </a:r>
            <a:r>
              <a:rPr lang="sr-Latn-BA" dirty="0">
                <a:hlinkClick r:id="rId8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/>
              <a:t>TLS 1.3 &amp; OpenSSL 1.1.1 on Linux</a:t>
            </a:r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AES-GCM &amp; AES-CCM</a:t>
            </a:r>
            <a:r>
              <a:rPr lang="sr-Latn-BA" dirty="0"/>
              <a:t> algorithms</a:t>
            </a:r>
            <a:endParaRPr lang="en-US" dirty="0"/>
          </a:p>
          <a:p>
            <a:pPr lvl="1"/>
            <a:r>
              <a:rPr lang="en-US" dirty="0"/>
              <a:t>Cryptographic key 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346670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Forms</a:t>
            </a:r>
            <a:r>
              <a:rPr lang="sr-Latn-BA" dirty="0"/>
              <a:t> </a:t>
            </a:r>
          </a:p>
          <a:p>
            <a:pPr lvl="1"/>
            <a:r>
              <a:rPr lang="en-US" dirty="0"/>
              <a:t>Designer is </a:t>
            </a:r>
            <a:r>
              <a:rPr lang="sr-Latn-BA" dirty="0"/>
              <a:t>in preview</a:t>
            </a:r>
          </a:p>
          <a:p>
            <a:pPr lvl="1"/>
            <a:r>
              <a:rPr lang="sr-Latn-BA" dirty="0">
                <a:hlinkClick r:id="rId3"/>
              </a:rPr>
              <a:t>Migrate Windows Forms apps to .NET Core 3.0</a:t>
            </a:r>
            <a:endParaRPr lang="en-US" dirty="0"/>
          </a:p>
          <a:p>
            <a:r>
              <a:rPr lang="en-US" dirty="0"/>
              <a:t>WPF</a:t>
            </a:r>
            <a:endParaRPr lang="sr-Latn-BA" dirty="0"/>
          </a:p>
          <a:p>
            <a:pPr lvl="1"/>
            <a:r>
              <a:rPr lang="sr-Latn-BA" dirty="0">
                <a:hlinkClick r:id="rId4"/>
              </a:rPr>
              <a:t>Migrate WPF apps to .NET Core 3.0</a:t>
            </a:r>
            <a:endParaRPr lang="sr-Latn-BA" dirty="0"/>
          </a:p>
          <a:p>
            <a:r>
              <a:rPr lang="sr-Latn-BA" dirty="0"/>
              <a:t>Migration tools</a:t>
            </a:r>
          </a:p>
          <a:p>
            <a:pPr lvl="1"/>
            <a:r>
              <a:rPr lang="en-US" dirty="0">
                <a:hlinkClick r:id="rId5"/>
              </a:rPr>
              <a:t>CsprojToVs2017</a:t>
            </a:r>
            <a:endParaRPr lang="sr-Latn-BA" dirty="0"/>
          </a:p>
          <a:p>
            <a:pPr lvl="1"/>
            <a:r>
              <a:rPr lang="sr-Latn-BA" dirty="0">
                <a:hlinkClick r:id="rId6"/>
              </a:rPr>
              <a:t>dotnet try-convert</a:t>
            </a:r>
            <a:endParaRPr lang="en-US" dirty="0"/>
          </a:p>
          <a:p>
            <a:r>
              <a:rPr lang="en-US" dirty="0" err="1"/>
              <a:t>WinUI</a:t>
            </a:r>
            <a:endParaRPr lang="sr-Latn-BA" dirty="0"/>
          </a:p>
          <a:p>
            <a:r>
              <a:rPr lang="en-US" dirty="0"/>
              <a:t>Open-source</a:t>
            </a:r>
          </a:p>
        </p:txBody>
      </p:sp>
    </p:spTree>
    <p:extLst>
      <p:ext uri="{BB962C8B-B14F-4D97-AF65-F5344CB8AC3E}">
        <p14:creationId xmlns:p14="http://schemas.microsoft.com/office/powerpoint/2010/main" val="156243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otnet</a:t>
            </a:r>
            <a:r>
              <a:rPr lang="en-US" dirty="0">
                <a:latin typeface="Consolas" panose="020B0609020204030204" pitchFamily="49" charset="0"/>
              </a:rPr>
              <a:t> new </a:t>
            </a:r>
            <a:r>
              <a:rPr lang="en-US" dirty="0" err="1">
                <a:latin typeface="Consolas" panose="020B0609020204030204" pitchFamily="49" charset="0"/>
              </a:rPr>
              <a:t>wpf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sr-Latn-BA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otnet</a:t>
            </a:r>
            <a:r>
              <a:rPr lang="en-US" dirty="0">
                <a:latin typeface="Consolas" panose="020B0609020204030204" pitchFamily="49" charset="0"/>
              </a:rPr>
              <a:t> new </a:t>
            </a:r>
            <a:r>
              <a:rPr lang="en-US" dirty="0" err="1">
                <a:latin typeface="Consolas" panose="020B0609020204030204" pitchFamily="49" charset="0"/>
              </a:rPr>
              <a:t>winforms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sr-Latn-BA" dirty="0"/>
              <a:t>.NET</a:t>
            </a:r>
            <a:r>
              <a:rPr lang="en-US" dirty="0"/>
              <a:t> </a:t>
            </a:r>
            <a:r>
              <a:rPr lang="sr-Latn-BA" dirty="0"/>
              <a:t>C</a:t>
            </a:r>
            <a:r>
              <a:rPr lang="en-US" dirty="0"/>
              <a:t>ore apps have .exe by default</a:t>
            </a:r>
          </a:p>
          <a:p>
            <a:r>
              <a:rPr lang="en-US" dirty="0"/>
              <a:t>MSIX Deployment for Desktop apps</a:t>
            </a:r>
            <a:endParaRPr lang="sr-Latn-BA" dirty="0"/>
          </a:p>
          <a:p>
            <a:r>
              <a:rPr lang="sr-Latn-BA" dirty="0">
                <a:hlinkClick r:id="rId2"/>
              </a:rPr>
              <a:t>WinForms Chart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058" y="1825625"/>
            <a:ext cx="5325942" cy="36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7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Blazor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templates in VS 2019</a:t>
            </a:r>
          </a:p>
          <a:p>
            <a:r>
              <a:rPr lang="en-US" dirty="0"/>
              <a:t>.razor files</a:t>
            </a:r>
          </a:p>
          <a:p>
            <a:r>
              <a:rPr lang="en-US" dirty="0"/>
              <a:t>Hosting on server and client (</a:t>
            </a:r>
            <a:r>
              <a:rPr lang="en-US" dirty="0" err="1"/>
              <a:t>Blazor</a:t>
            </a:r>
            <a:r>
              <a:rPr lang="en-US" dirty="0"/>
              <a:t>)</a:t>
            </a:r>
          </a:p>
          <a:p>
            <a:r>
              <a:rPr lang="en-US" dirty="0"/>
              <a:t>JavaScript interop - </a:t>
            </a:r>
            <a:r>
              <a:rPr lang="en-US" dirty="0" err="1"/>
              <a:t>IJSRuntime</a:t>
            </a:r>
            <a:r>
              <a:rPr lang="en-US" dirty="0"/>
              <a:t> interface</a:t>
            </a:r>
          </a:p>
          <a:p>
            <a:r>
              <a:rPr lang="en-US" dirty="0"/>
              <a:t>Class libraries for sharing components</a:t>
            </a:r>
          </a:p>
          <a:p>
            <a:r>
              <a:rPr lang="en-US" dirty="0"/>
              <a:t>MVC and Razor Pages integration</a:t>
            </a:r>
            <a:r>
              <a:rPr lang="sr-Latn-BA" dirty="0"/>
              <a:t> (</a:t>
            </a:r>
            <a:r>
              <a:rPr lang="en-US" dirty="0"/>
              <a:t>&lt;Counter&gt;</a:t>
            </a:r>
            <a:r>
              <a:rPr lang="sr-Latn-BA" dirty="0"/>
              <a:t>)</a:t>
            </a:r>
            <a:endParaRPr lang="en-US" dirty="0"/>
          </a:p>
          <a:p>
            <a:r>
              <a:rPr lang="en-US" dirty="0"/>
              <a:t>Server-side </a:t>
            </a:r>
            <a:r>
              <a:rPr lang="en-US" dirty="0" err="1"/>
              <a:t>prerendering</a:t>
            </a:r>
            <a:endParaRPr lang="sr-Latn-BA" dirty="0"/>
          </a:p>
          <a:p>
            <a:r>
              <a:rPr lang="sr-Latn-BA" dirty="0"/>
              <a:t>Reconnect interface</a:t>
            </a:r>
            <a:endParaRPr lang="en-US" dirty="0"/>
          </a:p>
          <a:p>
            <a:r>
              <a:rPr lang="en-US" dirty="0"/>
              <a:t>Integrated with Endpoint routing</a:t>
            </a:r>
          </a:p>
          <a:p>
            <a:r>
              <a:rPr lang="en-US" dirty="0"/>
              <a:t>Built in support for forms and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6" y="1394876"/>
            <a:ext cx="4237160" cy="268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70" y="4326523"/>
            <a:ext cx="2706784" cy="22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Endpoint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BA" dirty="0">
                <a:latin typeface="Consolas" panose="020B0609020204030204" pitchFamily="49" charset="0"/>
              </a:rPr>
              <a:t>app.UseRouting();</a:t>
            </a:r>
            <a:br>
              <a:rPr lang="sr-Latn-BA" dirty="0">
                <a:latin typeface="Consolas" panose="020B0609020204030204" pitchFamily="49" charset="0"/>
              </a:rPr>
            </a:b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app.UseAuthentication();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app.UseAuthorization();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app.UseCors();</a:t>
            </a:r>
            <a:br>
              <a:rPr lang="sr-Latn-BA" dirty="0">
                <a:latin typeface="Consolas" panose="020B0609020204030204" pitchFamily="49" charset="0"/>
              </a:rPr>
            </a:b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app.UseEndpoints(endpoints =&gt; 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{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endpoints.MapControllers();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endpoints.MapRazorPages();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endpoints.MapBlazorHub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endpoints.MapHub&lt;ChatHub&gt;(„hubs/chat“);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endpoints.MapGrpcService&lt;CalculatorService&gt;();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4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Json.NET removed from shared framework</a:t>
            </a:r>
            <a:endParaRPr lang="sr-Latn-BA" dirty="0"/>
          </a:p>
          <a:p>
            <a:pPr lvl="1"/>
            <a:r>
              <a:rPr lang="sr-Latn-BA" dirty="0"/>
              <a:t>System.Text.Json used by default</a:t>
            </a:r>
            <a:endParaRPr lang="en-US" dirty="0"/>
          </a:p>
          <a:p>
            <a:pPr lvl="1"/>
            <a:r>
              <a:rPr lang="en-US" dirty="0" err="1"/>
              <a:t>services.AddMvc</a:t>
            </a:r>
            <a:r>
              <a:rPr lang="en-US" dirty="0"/>
              <a:t>().</a:t>
            </a:r>
            <a:r>
              <a:rPr lang="en-US" dirty="0" err="1"/>
              <a:t>AddNewtonsoftJson</a:t>
            </a:r>
            <a:r>
              <a:rPr lang="en-US" dirty="0"/>
              <a:t>();</a:t>
            </a:r>
          </a:p>
          <a:p>
            <a:r>
              <a:rPr lang="en-US" dirty="0" err="1"/>
              <a:t>System.IO.Pipelines</a:t>
            </a:r>
            <a:r>
              <a:rPr lang="en-US" dirty="0"/>
              <a:t>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Generic host inside templates</a:t>
            </a:r>
            <a:r>
              <a:rPr lang="sr-Latn-BA" dirty="0"/>
              <a:t> [</a:t>
            </a:r>
            <a:r>
              <a:rPr lang="sr-Latn-BA" dirty="0">
                <a:hlinkClick r:id="rId3"/>
              </a:rPr>
              <a:t>docs</a:t>
            </a:r>
            <a:r>
              <a:rPr lang="sr-Latn-BA" dirty="0"/>
              <a:t>]</a:t>
            </a:r>
            <a:endParaRPr lang="en-US" dirty="0"/>
          </a:p>
          <a:p>
            <a:pPr lvl="1"/>
            <a:r>
              <a:rPr lang="en-US" dirty="0" err="1"/>
              <a:t>HostBuilder</a:t>
            </a:r>
            <a:r>
              <a:rPr lang="en-US" dirty="0"/>
              <a:t> instead </a:t>
            </a:r>
            <a:r>
              <a:rPr lang="en-US" dirty="0" err="1"/>
              <a:t>WebHostBuilder</a:t>
            </a:r>
            <a:endParaRPr lang="en-US" dirty="0"/>
          </a:p>
          <a:p>
            <a:r>
              <a:rPr lang="sr-Latn-BA" dirty="0"/>
              <a:t>More options for MVC service registration</a:t>
            </a:r>
          </a:p>
          <a:p>
            <a:pPr lvl="1"/>
            <a:r>
              <a:rPr lang="sr-Latn-BA" dirty="0"/>
              <a:t>AddControllers()</a:t>
            </a:r>
          </a:p>
          <a:p>
            <a:pPr lvl="1"/>
            <a:r>
              <a:rPr lang="sr-Latn-BA" dirty="0"/>
              <a:t>AddControllersWithViews()</a:t>
            </a:r>
          </a:p>
          <a:p>
            <a:pPr lvl="1"/>
            <a:r>
              <a:rPr lang="sr-Latn-BA" dirty="0"/>
              <a:t>AddRazorPages() </a:t>
            </a:r>
          </a:p>
          <a:p>
            <a:r>
              <a:rPr lang="sr-Latn-BA" dirty="0"/>
              <a:t>Certificate and Kerberos authentication</a:t>
            </a:r>
          </a:p>
          <a:p>
            <a:r>
              <a:rPr lang="sr-Latn-BA" dirty="0"/>
              <a:t>HTTP/2 by default in Kestrel</a:t>
            </a:r>
            <a:endParaRPr lang="en-US" dirty="0"/>
          </a:p>
          <a:p>
            <a:r>
              <a:rPr lang="en-US" dirty="0"/>
              <a:t>Templates cleanup</a:t>
            </a:r>
          </a:p>
        </p:txBody>
      </p:sp>
    </p:spTree>
    <p:extLst>
      <p:ext uri="{BB962C8B-B14F-4D97-AF65-F5344CB8AC3E}">
        <p14:creationId xmlns:p14="http://schemas.microsoft.com/office/powerpoint/2010/main" val="137433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templates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Upgraded Angular to version </a:t>
            </a:r>
            <a:r>
              <a:rPr lang="sr-Latn-BA" dirty="0"/>
              <a:t>8</a:t>
            </a:r>
            <a:endParaRPr lang="en-US" dirty="0"/>
          </a:p>
          <a:p>
            <a:r>
              <a:rPr lang="en-US" dirty="0"/>
              <a:t>SPA authentication with </a:t>
            </a:r>
            <a:r>
              <a:rPr lang="en-US" dirty="0" err="1"/>
              <a:t>IdentityServer</a:t>
            </a:r>
            <a:r>
              <a:rPr lang="en-US" dirty="0"/>
              <a:t> [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services.AddIdentityServer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AddApiAuthorization</a:t>
            </a:r>
            <a:r>
              <a:rPr lang="en-US" dirty="0"/>
              <a:t>&lt;</a:t>
            </a:r>
            <a:r>
              <a:rPr lang="en-US" dirty="0" err="1"/>
              <a:t>ApplicationUser</a:t>
            </a:r>
            <a:r>
              <a:rPr lang="en-US" dirty="0"/>
              <a:t>, </a:t>
            </a:r>
            <a:r>
              <a:rPr lang="en-US" dirty="0" err="1"/>
              <a:t>ApplicationDbContext</a:t>
            </a:r>
            <a:r>
              <a:rPr lang="en-US" dirty="0"/>
              <a:t>&gt;();</a:t>
            </a:r>
            <a:br>
              <a:rPr lang="sr-Latn-BA" dirty="0"/>
            </a:br>
            <a:r>
              <a:rPr lang="en-US" dirty="0" err="1"/>
              <a:t>services.AddAuthentication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AddIdentityServerJwt</a:t>
            </a:r>
            <a:r>
              <a:rPr lang="en-US" dirty="0"/>
              <a:t>();</a:t>
            </a:r>
            <a:endParaRPr lang="sr-Latn-BA" dirty="0"/>
          </a:p>
          <a:p>
            <a:pPr lvl="1"/>
            <a:r>
              <a:rPr lang="sr-Latn-BA" dirty="0"/>
              <a:t>app.UseAuthentication();</a:t>
            </a:r>
            <a:br>
              <a:rPr lang="sr-Latn-BA" dirty="0"/>
            </a:br>
            <a:r>
              <a:rPr lang="sr-Latn-BA" dirty="0"/>
              <a:t>app.UseIdentityServer();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and Languages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C</a:t>
            </a:r>
            <a:r>
              <a:rPr lang="en-US" dirty="0" err="1"/>
              <a:t>lient</a:t>
            </a:r>
            <a:r>
              <a:rPr lang="en-US" dirty="0"/>
              <a:t>-to-server streaming</a:t>
            </a:r>
            <a:r>
              <a:rPr lang="sr-Latn-BA" dirty="0"/>
              <a:t>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]</a:t>
            </a:r>
            <a:endParaRPr lang="sr-Latn-BA" dirty="0"/>
          </a:p>
          <a:p>
            <a:pPr lvl="1"/>
            <a:r>
              <a:rPr lang="sr-Latn-BA" dirty="0">
                <a:hlinkClick r:id="rId4"/>
              </a:rPr>
              <a:t>https://streamr.azurewebsites.net/</a:t>
            </a:r>
            <a:r>
              <a:rPr lang="sr-Latn-BA" dirty="0"/>
              <a:t> </a:t>
            </a:r>
          </a:p>
          <a:p>
            <a:r>
              <a:rPr lang="en-US" dirty="0"/>
              <a:t>Endpoint Routing support</a:t>
            </a:r>
            <a:endParaRPr lang="sr-Latn-BA" dirty="0"/>
          </a:p>
          <a:p>
            <a:r>
              <a:rPr lang="sr-Latn-BA" dirty="0"/>
              <a:t>Auto-reconnect for JavaScript and .NET clients</a:t>
            </a:r>
          </a:p>
          <a:p>
            <a:r>
              <a:rPr lang="en-US" dirty="0"/>
              <a:t>Long Polling for Java clients</a:t>
            </a:r>
            <a:endParaRPr lang="sr-Latn-BA" dirty="0"/>
          </a:p>
          <a:p>
            <a:pPr lvl="1"/>
            <a:r>
              <a:rPr lang="en-US" dirty="0"/>
              <a:t>if </a:t>
            </a:r>
            <a:r>
              <a:rPr lang="en-US" dirty="0" err="1"/>
              <a:t>WebSockets</a:t>
            </a:r>
            <a:r>
              <a:rPr lang="en-US" dirty="0"/>
              <a:t> aren’t supported</a:t>
            </a:r>
          </a:p>
        </p:txBody>
      </p:sp>
    </p:spTree>
    <p:extLst>
      <p:ext uri="{BB962C8B-B14F-4D97-AF65-F5344CB8AC3E}">
        <p14:creationId xmlns:p14="http://schemas.microsoft.com/office/powerpoint/2010/main" val="368618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Service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running background processes</a:t>
            </a:r>
          </a:p>
          <a:p>
            <a:pPr lvl="1"/>
            <a:r>
              <a:rPr lang="en-US" dirty="0"/>
              <a:t>Windows Service</a:t>
            </a:r>
            <a:r>
              <a:rPr lang="sr-Latn-BA" dirty="0"/>
              <a:t> or</a:t>
            </a:r>
            <a:r>
              <a:rPr lang="en-US" dirty="0"/>
              <a:t> Linux Daemon</a:t>
            </a:r>
          </a:p>
          <a:p>
            <a:r>
              <a:rPr lang="en-US" dirty="0"/>
              <a:t>Logging, DI, Configuration… </a:t>
            </a:r>
            <a:endParaRPr lang="sr-Latn-BA" dirty="0"/>
          </a:p>
          <a:p>
            <a:pPr lvl="1"/>
            <a:r>
              <a:rPr lang="en-US" dirty="0"/>
              <a:t>but without web dependencies</a:t>
            </a:r>
            <a:endParaRPr lang="sr-Latn-BA" dirty="0"/>
          </a:p>
          <a:p>
            <a:r>
              <a:rPr lang="sr-Latn-BA" dirty="0"/>
              <a:t>Microsoft.NET.Sdk.Worker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44" y="1415477"/>
            <a:ext cx="4773255" cy="32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HTTP/2 transport</a:t>
            </a:r>
          </a:p>
          <a:p>
            <a:r>
              <a:rPr lang="en-US" dirty="0"/>
              <a:t>Protocol Buffers</a:t>
            </a:r>
            <a:endParaRPr lang="sr-Latn-BA" dirty="0"/>
          </a:p>
          <a:p>
            <a:r>
              <a:rPr lang="sr-Latn-BA" dirty="0"/>
              <a:t>Design-time code generation</a:t>
            </a:r>
            <a:endParaRPr lang="en-US" dirty="0"/>
          </a:p>
          <a:p>
            <a:r>
              <a:rPr lang="en-US" dirty="0">
                <a:hlinkClick r:id="rId2"/>
              </a:rPr>
              <a:t>https://github.com/grpc/grpc-dotnet/</a:t>
            </a:r>
            <a:endParaRPr lang="en-US" dirty="0"/>
          </a:p>
          <a:p>
            <a:r>
              <a:rPr lang="en-US" dirty="0" err="1"/>
              <a:t>ServiceReference</a:t>
            </a:r>
            <a:r>
              <a:rPr lang="en-US" dirty="0"/>
              <a:t> tooling in VS</a:t>
            </a:r>
          </a:p>
          <a:p>
            <a:pPr lvl="1"/>
            <a:r>
              <a:rPr lang="en-US" dirty="0" err="1"/>
              <a:t>swagger.json</a:t>
            </a:r>
            <a:r>
              <a:rPr lang="en-US" dirty="0"/>
              <a:t> – </a:t>
            </a:r>
            <a:r>
              <a:rPr lang="en-US" dirty="0" err="1"/>
              <a:t>NSwag</a:t>
            </a:r>
            <a:endParaRPr lang="en-US" dirty="0"/>
          </a:p>
          <a:p>
            <a:pPr lvl="1"/>
            <a:r>
              <a:rPr lang="en-US" dirty="0"/>
              <a:t> .proto – </a:t>
            </a:r>
            <a:r>
              <a:rPr lang="en-US" dirty="0" err="1"/>
              <a:t>Grpc.Tools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47" y="1269476"/>
            <a:ext cx="4787153" cy="3266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847" y="4535711"/>
            <a:ext cx="4077474" cy="23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limits fix</a:t>
            </a:r>
            <a:endParaRPr lang="sr-Latn-BA" dirty="0"/>
          </a:p>
          <a:p>
            <a:r>
              <a:rPr lang="sr-Latn-BA" dirty="0"/>
              <a:t>Better CPU limits (--cpus)</a:t>
            </a:r>
            <a:endParaRPr lang="en-US" dirty="0"/>
          </a:p>
          <a:p>
            <a:r>
              <a:rPr lang="en-US" dirty="0"/>
              <a:t>Switch to Microsoft Container Registry (MCR)</a:t>
            </a:r>
          </a:p>
          <a:p>
            <a:pPr lvl="1"/>
            <a:r>
              <a:rPr lang="en-US" dirty="0"/>
              <a:t>FROM mcr.microsoft.com/dotnet/core/sdk:3.0</a:t>
            </a:r>
            <a:endParaRPr lang="sr-Latn-BA" dirty="0"/>
          </a:p>
          <a:p>
            <a:r>
              <a:rPr lang="sr-Latn-BA" dirty="0">
                <a:hlinkClick r:id="rId3"/>
              </a:rPr>
              <a:t>PowerShell Core</a:t>
            </a:r>
            <a:r>
              <a:rPr lang="sr-Latn-BA" dirty="0"/>
              <a:t> in SDK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415477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Other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1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EF 6.3 ported to .NET Core</a:t>
            </a:r>
          </a:p>
          <a:p>
            <a:r>
              <a:rPr lang="en-US" dirty="0"/>
              <a:t>Lots of </a:t>
            </a:r>
            <a:r>
              <a:rPr lang="en-US" dirty="0">
                <a:hlinkClick r:id="rId2"/>
              </a:rPr>
              <a:t>breaking changes</a:t>
            </a:r>
            <a:endParaRPr lang="en-US" dirty="0"/>
          </a:p>
          <a:p>
            <a:r>
              <a:rPr lang="en-US" dirty="0"/>
              <a:t>LINQ improvements</a:t>
            </a:r>
          </a:p>
          <a:p>
            <a:r>
              <a:rPr lang="en-US" dirty="0"/>
              <a:t>Cosmos DB support</a:t>
            </a:r>
          </a:p>
          <a:p>
            <a:r>
              <a:rPr lang="en-US" dirty="0"/>
              <a:t>C# 8 support 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async</a:t>
            </a:r>
            <a:r>
              <a:rPr lang="en-US" dirty="0"/>
              <a:t> streams and </a:t>
            </a:r>
            <a:r>
              <a:rPr lang="en-US" dirty="0" err="1"/>
              <a:t>nullable</a:t>
            </a:r>
            <a:r>
              <a:rPr lang="en-US" dirty="0"/>
              <a:t> reference types</a:t>
            </a:r>
          </a:p>
          <a:p>
            <a:r>
              <a:rPr lang="sr-Latn-BA" dirty="0"/>
              <a:t>Microsoft.Data.SqlClient</a:t>
            </a:r>
          </a:p>
          <a:p>
            <a:r>
              <a:rPr lang="en-US" dirty="0"/>
              <a:t>Database views reverse engineering</a:t>
            </a:r>
            <a:endParaRPr lang="sr-Latn-BA" dirty="0"/>
          </a:p>
          <a:p>
            <a:pPr lvl="1"/>
            <a:r>
              <a:rPr lang="en-US" dirty="0"/>
              <a:t>using </a:t>
            </a:r>
            <a:r>
              <a:rPr lang="en-US" strike="sngStrike" dirty="0"/>
              <a:t>Query types</a:t>
            </a:r>
            <a:r>
              <a:rPr lang="sr-Latn-BA" dirty="0"/>
              <a:t> Entities without keys</a:t>
            </a:r>
            <a:endParaRPr lang="en-US" dirty="0"/>
          </a:p>
          <a:p>
            <a:r>
              <a:rPr lang="en-US" dirty="0"/>
              <a:t>EF Core no longer part of ASP.NET Core shared framework</a:t>
            </a:r>
            <a:endParaRPr lang="sr-Latn-BA" dirty="0"/>
          </a:p>
          <a:p>
            <a:r>
              <a:rPr lang="en-US" dirty="0"/>
              <a:t>3.0 t</a:t>
            </a:r>
            <a:r>
              <a:rPr lang="sr-Latn-BA" dirty="0"/>
              <a:t>argets .NET Standard 2.1</a:t>
            </a:r>
            <a:endParaRPr lang="en-US" dirty="0"/>
          </a:p>
          <a:p>
            <a:r>
              <a:rPr lang="en-US" dirty="0"/>
              <a:t>3.1 targets .NET Standard 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Blazor WebAssembly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Full stack web development with C# and WebAssembly</a:t>
            </a:r>
          </a:p>
          <a:p>
            <a:r>
              <a:rPr lang="en-US" dirty="0">
                <a:hlinkClick r:id="rId3"/>
              </a:rPr>
              <a:t>https://blazor.net/</a:t>
            </a:r>
            <a:r>
              <a:rPr lang="sr-Latn-BA" dirty="0"/>
              <a:t> </a:t>
            </a:r>
          </a:p>
          <a:p>
            <a:r>
              <a:rPr lang="sr-Latn-BA" dirty="0"/>
              <a:t>In preview from April [</a:t>
            </a:r>
            <a:r>
              <a:rPr lang="sr-Latn-BA" dirty="0">
                <a:hlinkClick r:id="rId4"/>
              </a:rPr>
              <a:t>announcement</a:t>
            </a:r>
            <a:r>
              <a:rPr lang="sr-Latn-BA" dirty="0"/>
              <a:t>]</a:t>
            </a:r>
          </a:p>
          <a:p>
            <a:r>
              <a:rPr lang="en-US" dirty="0"/>
              <a:t>To </a:t>
            </a:r>
            <a:r>
              <a:rPr lang="en-US"/>
              <a:t>be released on May 2020</a:t>
            </a:r>
            <a:endParaRPr lang="sr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2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up…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.NET Core 2.2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ASP.NET Core: Saturating 10GbE at 7+ million request/s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33" y="2539975"/>
            <a:ext cx="579120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4" y="2539179"/>
            <a:ext cx="4317318" cy="1839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4" y="4890200"/>
            <a:ext cx="4403235" cy="1629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33" y="4442357"/>
            <a:ext cx="4281413" cy="20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5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Span&lt;T&gt;</a:t>
            </a:r>
          </a:p>
          <a:p>
            <a:r>
              <a:rPr lang="en-US" dirty="0"/>
              <a:t>Index and Range</a:t>
            </a:r>
          </a:p>
          <a:p>
            <a:r>
              <a:rPr lang="en-US" dirty="0" err="1"/>
              <a:t>IAsyncEnumerable</a:t>
            </a:r>
            <a:r>
              <a:rPr lang="en-US" dirty="0"/>
              <a:t>&lt;T&gt;</a:t>
            </a:r>
          </a:p>
          <a:p>
            <a:r>
              <a:rPr lang="en-US" dirty="0"/>
              <a:t>Reflection emit </a:t>
            </a:r>
            <a:r>
              <a:rPr lang="sr-Latn-BA" dirty="0"/>
              <a:t>and</a:t>
            </a:r>
            <a:r>
              <a:rPr lang="en-US" dirty="0"/>
              <a:t> capability APIs</a:t>
            </a:r>
          </a:p>
          <a:p>
            <a:r>
              <a:rPr lang="sr-Latn-BA" dirty="0"/>
              <a:t>Hardware Intrinsics API [</a:t>
            </a:r>
            <a:r>
              <a:rPr lang="sr-Latn-BA" dirty="0">
                <a:hlinkClick r:id="rId3"/>
              </a:rPr>
              <a:t>post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 err="1"/>
              <a:t>DbProviderFactories</a:t>
            </a:r>
            <a:endParaRPr lang="en-US" dirty="0"/>
          </a:p>
          <a:p>
            <a:r>
              <a:rPr lang="en-US" dirty="0"/>
              <a:t>No support in full .NET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11" y="575372"/>
            <a:ext cx="5079289" cy="25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.NET Core 3.0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https://aka.ms/aspnet/benchmarks</a:t>
            </a:r>
            <a:r>
              <a:rPr lang="sr-Latn-BA" dirty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65694" y="2475698"/>
            <a:ext cx="4788106" cy="1883935"/>
            <a:chOff x="838198" y="2584854"/>
            <a:chExt cx="4788106" cy="18839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584854"/>
              <a:ext cx="4746797" cy="151460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38198" y="4099457"/>
              <a:ext cx="478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BA" dirty="0"/>
                <a:t>6 minutes, 64 connections, 120.000.000 requests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2475698"/>
            <a:ext cx="4138840" cy="1967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683635"/>
            <a:ext cx="3917910" cy="18558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58" y="4683635"/>
            <a:ext cx="4058841" cy="18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27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BA" dirty="0">
                <a:hlinkClick r:id="rId2"/>
              </a:rPr>
              <a:t>What’s new in .NET Core 3.0</a:t>
            </a:r>
            <a:endParaRPr lang="sr-Latn-BA" dirty="0"/>
          </a:p>
          <a:p>
            <a:r>
              <a:rPr lang="en-US" dirty="0">
                <a:hlinkClick r:id="rId3"/>
              </a:rPr>
              <a:t>Announcing .NET Standard 2.1</a:t>
            </a:r>
            <a:endParaRPr lang="en-US" dirty="0"/>
          </a:p>
          <a:p>
            <a:r>
              <a:rPr lang="en-US" dirty="0">
                <a:hlinkClick r:id="rId4"/>
              </a:rPr>
              <a:t>Performance improvements in .NET Core 3.0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BA" dirty="0"/>
              <a:t>.NET Core</a:t>
            </a:r>
            <a:r>
              <a:rPr lang="en-US" dirty="0"/>
              <a:t> 3.0</a:t>
            </a:r>
            <a:r>
              <a:rPr lang="sr-Latn-BA" dirty="0"/>
              <a:t> announcements</a:t>
            </a:r>
          </a:p>
          <a:p>
            <a:pPr lvl="1"/>
            <a:r>
              <a:rPr lang="sr-Latn-BA" dirty="0"/>
              <a:t>Preview: </a:t>
            </a:r>
            <a:r>
              <a:rPr lang="en-US" dirty="0">
                <a:hlinkClick r:id="rId5"/>
              </a:rPr>
              <a:t>1</a:t>
            </a:r>
            <a:r>
              <a:rPr lang="sr-Latn-BA" dirty="0"/>
              <a:t>, </a:t>
            </a:r>
            <a:r>
              <a:rPr lang="en-US" dirty="0">
                <a:hlinkClick r:id="rId6"/>
              </a:rPr>
              <a:t>2</a:t>
            </a:r>
            <a:r>
              <a:rPr lang="sr-Latn-BA" dirty="0"/>
              <a:t>, </a:t>
            </a:r>
            <a:r>
              <a:rPr lang="en-US" dirty="0">
                <a:hlinkClick r:id="rId7"/>
              </a:rPr>
              <a:t>3</a:t>
            </a:r>
            <a:r>
              <a:rPr lang="sr-Latn-BA" dirty="0"/>
              <a:t>, </a:t>
            </a:r>
            <a:r>
              <a:rPr lang="sr-Latn-BA" dirty="0">
                <a:hlinkClick r:id="rId8"/>
              </a:rPr>
              <a:t>4</a:t>
            </a:r>
            <a:r>
              <a:rPr lang="sr-Latn-BA" dirty="0"/>
              <a:t>, </a:t>
            </a:r>
            <a:r>
              <a:rPr lang="sr-Latn-BA" dirty="0">
                <a:hlinkClick r:id="rId9"/>
              </a:rPr>
              <a:t>5</a:t>
            </a:r>
            <a:r>
              <a:rPr lang="sr-Latn-BA" dirty="0"/>
              <a:t>, </a:t>
            </a:r>
            <a:r>
              <a:rPr lang="sr-Latn-BA" dirty="0">
                <a:hlinkClick r:id="rId10"/>
              </a:rPr>
              <a:t>6</a:t>
            </a:r>
            <a:r>
              <a:rPr lang="sr-Latn-BA" dirty="0"/>
              <a:t>, </a:t>
            </a:r>
            <a:r>
              <a:rPr lang="sr-Latn-BA" dirty="0">
                <a:hlinkClick r:id="rId11"/>
              </a:rPr>
              <a:t>7</a:t>
            </a:r>
            <a:r>
              <a:rPr lang="en-US" dirty="0"/>
              <a:t>, </a:t>
            </a:r>
            <a:r>
              <a:rPr lang="en-US" dirty="0">
                <a:hlinkClick r:id="rId12"/>
              </a:rPr>
              <a:t>8</a:t>
            </a:r>
            <a:r>
              <a:rPr lang="en-US" dirty="0"/>
              <a:t>, </a:t>
            </a:r>
            <a:r>
              <a:rPr lang="en-US" dirty="0">
                <a:hlinkClick r:id="rId13"/>
              </a:rPr>
              <a:t>9</a:t>
            </a:r>
            <a:r>
              <a:rPr lang="en-US" dirty="0"/>
              <a:t>, </a:t>
            </a:r>
            <a:r>
              <a:rPr lang="en-US" dirty="0">
                <a:hlinkClick r:id="rId14"/>
              </a:rPr>
              <a:t>RC1</a:t>
            </a:r>
            <a:endParaRPr lang="sr-Latn-BA" dirty="0"/>
          </a:p>
          <a:p>
            <a:pPr lvl="1"/>
            <a:r>
              <a:rPr lang="sr-Latn-BA" dirty="0">
                <a:hlinkClick r:id="rId15"/>
              </a:rPr>
              <a:t>Final announcement</a:t>
            </a:r>
            <a:endParaRPr lang="en-US" dirty="0"/>
          </a:p>
          <a:p>
            <a:r>
              <a:rPr lang="en-US" dirty="0"/>
              <a:t>.NET Core 3.1</a:t>
            </a:r>
          </a:p>
          <a:p>
            <a:pPr lvl="1"/>
            <a:r>
              <a:rPr lang="en-US" dirty="0"/>
              <a:t>Preview: </a:t>
            </a:r>
            <a:r>
              <a:rPr lang="en-US" dirty="0">
                <a:hlinkClick r:id="rId16"/>
              </a:rPr>
              <a:t>1</a:t>
            </a:r>
            <a:r>
              <a:rPr lang="en-US" dirty="0"/>
              <a:t>, </a:t>
            </a:r>
            <a:r>
              <a:rPr lang="en-US" dirty="0">
                <a:hlinkClick r:id="rId17"/>
              </a:rPr>
              <a:t>2</a:t>
            </a:r>
            <a:r>
              <a:rPr lang="en-US" dirty="0"/>
              <a:t>, </a:t>
            </a:r>
            <a:r>
              <a:rPr lang="en-US" dirty="0">
                <a:hlinkClick r:id="rId18"/>
              </a:rPr>
              <a:t>3</a:t>
            </a:r>
            <a:endParaRPr lang="en-US" dirty="0"/>
          </a:p>
          <a:p>
            <a:pPr lvl="1"/>
            <a:r>
              <a:rPr lang="en-US" dirty="0">
                <a:hlinkClick r:id="rId19"/>
              </a:rPr>
              <a:t>Final announcement</a:t>
            </a:r>
            <a:endParaRPr lang="en-US" dirty="0"/>
          </a:p>
          <a:p>
            <a:r>
              <a:rPr lang="sr-Latn-BA" dirty="0"/>
              <a:t>ASP.NET Core </a:t>
            </a:r>
            <a:r>
              <a:rPr lang="en-US" dirty="0"/>
              <a:t>3.0 </a:t>
            </a:r>
            <a:r>
              <a:rPr lang="sr-Latn-BA" dirty="0"/>
              <a:t>announcements</a:t>
            </a:r>
          </a:p>
          <a:p>
            <a:pPr lvl="1"/>
            <a:r>
              <a:rPr lang="sr-Latn-BA" dirty="0"/>
              <a:t>Preview: </a:t>
            </a:r>
            <a:r>
              <a:rPr lang="en-US" dirty="0">
                <a:hlinkClick r:id="rId20"/>
              </a:rPr>
              <a:t>2</a:t>
            </a:r>
            <a:r>
              <a:rPr lang="sr-Latn-BA" dirty="0"/>
              <a:t>, </a:t>
            </a:r>
            <a:r>
              <a:rPr lang="en-US" dirty="0">
                <a:hlinkClick r:id="rId21"/>
              </a:rPr>
              <a:t>3</a:t>
            </a:r>
            <a:r>
              <a:rPr lang="sr-Latn-BA" dirty="0"/>
              <a:t>, </a:t>
            </a:r>
            <a:r>
              <a:rPr lang="sr-Latn-BA" dirty="0">
                <a:hlinkClick r:id="rId22"/>
              </a:rPr>
              <a:t>4</a:t>
            </a:r>
            <a:r>
              <a:rPr lang="sr-Latn-BA" dirty="0"/>
              <a:t>, </a:t>
            </a:r>
            <a:r>
              <a:rPr lang="sr-Latn-BA" dirty="0">
                <a:hlinkClick r:id="rId23"/>
              </a:rPr>
              <a:t>5</a:t>
            </a:r>
            <a:r>
              <a:rPr lang="sr-Latn-BA" dirty="0"/>
              <a:t>, </a:t>
            </a:r>
            <a:r>
              <a:rPr lang="sr-Latn-BA" dirty="0">
                <a:hlinkClick r:id="rId24"/>
              </a:rPr>
              <a:t>6</a:t>
            </a:r>
            <a:r>
              <a:rPr lang="sr-Latn-BA" dirty="0"/>
              <a:t>, </a:t>
            </a:r>
            <a:r>
              <a:rPr lang="sr-Latn-BA" dirty="0">
                <a:hlinkClick r:id="rId25"/>
              </a:rPr>
              <a:t>7</a:t>
            </a:r>
            <a:r>
              <a:rPr lang="en-US" dirty="0"/>
              <a:t>, </a:t>
            </a:r>
            <a:r>
              <a:rPr lang="en-US" dirty="0">
                <a:hlinkClick r:id="rId26"/>
              </a:rPr>
              <a:t>8</a:t>
            </a:r>
            <a:r>
              <a:rPr lang="en-US" dirty="0"/>
              <a:t>, </a:t>
            </a:r>
            <a:r>
              <a:rPr lang="en-US" dirty="0">
                <a:hlinkClick r:id="rId27"/>
              </a:rPr>
              <a:t>9</a:t>
            </a:r>
            <a:r>
              <a:rPr lang="en-US" dirty="0"/>
              <a:t>, </a:t>
            </a:r>
            <a:r>
              <a:rPr lang="en-US" dirty="0">
                <a:hlinkClick r:id="rId28"/>
              </a:rPr>
              <a:t>RC1</a:t>
            </a:r>
            <a:endParaRPr lang="sr-Latn-BA" dirty="0"/>
          </a:p>
          <a:p>
            <a:pPr lvl="1"/>
            <a:r>
              <a:rPr lang="sr-Latn-BA" dirty="0">
                <a:hlinkClick r:id="rId29"/>
              </a:rPr>
              <a:t>Final announcement</a:t>
            </a:r>
            <a:endParaRPr lang="en-US" dirty="0"/>
          </a:p>
          <a:p>
            <a:r>
              <a:rPr lang="en-US" dirty="0"/>
              <a:t>ASP.NET Core 3.1 announcements</a:t>
            </a:r>
          </a:p>
          <a:p>
            <a:pPr lvl="1"/>
            <a:r>
              <a:rPr lang="en-US" dirty="0"/>
              <a:t>Preview: </a:t>
            </a:r>
            <a:r>
              <a:rPr lang="en-US" dirty="0">
                <a:hlinkClick r:id="rId30"/>
              </a:rPr>
              <a:t>1</a:t>
            </a:r>
            <a:r>
              <a:rPr lang="en-US" dirty="0"/>
              <a:t>, </a:t>
            </a:r>
            <a:r>
              <a:rPr lang="en-US" dirty="0">
                <a:hlinkClick r:id="rId31"/>
              </a:rPr>
              <a:t>2</a:t>
            </a:r>
            <a:r>
              <a:rPr lang="en-US" dirty="0"/>
              <a:t>, </a:t>
            </a:r>
            <a:r>
              <a:rPr lang="en-US" dirty="0">
                <a:hlinkClick r:id="rId32"/>
              </a:rPr>
              <a:t>3</a:t>
            </a:r>
            <a:endParaRPr lang="en-US" dirty="0"/>
          </a:p>
          <a:p>
            <a:pPr lvl="1"/>
            <a:r>
              <a:rPr lang="en-US" dirty="0">
                <a:hlinkClick r:id="rId33"/>
              </a:rPr>
              <a:t>Final announcement</a:t>
            </a:r>
            <a:endParaRPr lang="en-US" dirty="0"/>
          </a:p>
          <a:p>
            <a:r>
              <a:rPr lang="sr-Latn-BA" dirty="0"/>
              <a:t>Entity Framework Core announcements</a:t>
            </a:r>
          </a:p>
          <a:p>
            <a:pPr lvl="1"/>
            <a:r>
              <a:rPr lang="en-US" dirty="0">
                <a:hlinkClick r:id="rId34"/>
              </a:rPr>
              <a:t>What is new in EF Core 3.0</a:t>
            </a:r>
            <a:endParaRPr lang="sr-Latn-BA" dirty="0"/>
          </a:p>
          <a:p>
            <a:pPr lvl="1"/>
            <a:r>
              <a:rPr lang="sr-Latn-BA" dirty="0"/>
              <a:t>Preview: </a:t>
            </a:r>
            <a:r>
              <a:rPr lang="sr-Latn-BA" dirty="0">
                <a:hlinkClick r:id="rId35"/>
              </a:rPr>
              <a:t>4</a:t>
            </a:r>
            <a:r>
              <a:rPr lang="sr-Latn-BA" dirty="0"/>
              <a:t>, </a:t>
            </a:r>
            <a:r>
              <a:rPr lang="sr-Latn-BA" dirty="0">
                <a:hlinkClick r:id="rId36"/>
              </a:rPr>
              <a:t>6</a:t>
            </a:r>
            <a:r>
              <a:rPr lang="en-US" dirty="0"/>
              <a:t>, </a:t>
            </a:r>
            <a:r>
              <a:rPr lang="en-US" dirty="0">
                <a:hlinkClick r:id="rId37"/>
              </a:rPr>
              <a:t>7</a:t>
            </a:r>
            <a:r>
              <a:rPr lang="en-US" dirty="0"/>
              <a:t>, </a:t>
            </a:r>
            <a:r>
              <a:rPr lang="en-US" dirty="0">
                <a:hlinkClick r:id="rId38"/>
              </a:rPr>
              <a:t>8</a:t>
            </a:r>
            <a:r>
              <a:rPr lang="en-US" dirty="0"/>
              <a:t>, </a:t>
            </a:r>
            <a:r>
              <a:rPr lang="en-US" dirty="0">
                <a:hlinkClick r:id="rId39"/>
              </a:rPr>
              <a:t>9</a:t>
            </a:r>
            <a:r>
              <a:rPr lang="en-US" dirty="0"/>
              <a:t>, </a:t>
            </a:r>
            <a:r>
              <a:rPr lang="en-US" dirty="0">
                <a:hlinkClick r:id="rId40"/>
              </a:rPr>
              <a:t>RC1</a:t>
            </a:r>
            <a:endParaRPr lang="sr-Latn-BA" dirty="0"/>
          </a:p>
          <a:p>
            <a:pPr lvl="1"/>
            <a:r>
              <a:rPr lang="en-US" dirty="0">
                <a:hlinkClick r:id="rId41"/>
              </a:rPr>
              <a:t>3.0 f</a:t>
            </a:r>
            <a:r>
              <a:rPr lang="sr-Latn-BA" dirty="0">
                <a:hlinkClick r:id="rId41"/>
              </a:rPr>
              <a:t>inal announcement</a:t>
            </a:r>
            <a:endParaRPr lang="en-US" dirty="0"/>
          </a:p>
          <a:p>
            <a:pPr lvl="1"/>
            <a:r>
              <a:rPr lang="en-US" dirty="0">
                <a:hlinkClick r:id="rId42"/>
              </a:rPr>
              <a:t>3.1 final announcement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85185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new features</a:t>
            </a:r>
          </a:p>
          <a:p>
            <a:r>
              <a:rPr lang="en-US" dirty="0"/>
              <a:t>Performance, performance, performance</a:t>
            </a:r>
          </a:p>
          <a:p>
            <a:r>
              <a:rPr lang="en-US" dirty="0"/>
              <a:t>Release</a:t>
            </a:r>
            <a:r>
              <a:rPr lang="sr-Latn-BA" dirty="0"/>
              <a:t>d</a:t>
            </a:r>
            <a:r>
              <a:rPr lang="en-US" dirty="0"/>
              <a:t> - </a:t>
            </a:r>
            <a:r>
              <a:rPr lang="sr-Latn-BA" dirty="0"/>
              <a:t>September 2019.</a:t>
            </a:r>
          </a:p>
          <a:p>
            <a:r>
              <a:rPr lang="en-US" dirty="0">
                <a:hlinkClick r:id="rId2"/>
              </a:rPr>
              <a:t>https://github.com/miroslavpopovic/what-is-new-in-dotnet-core-3</a:t>
            </a:r>
            <a:r>
              <a:rPr lang="sr-Latn-BA" dirty="0"/>
              <a:t> </a:t>
            </a:r>
          </a:p>
          <a:p>
            <a:endParaRPr lang="sr-Latn-BA" dirty="0"/>
          </a:p>
          <a:p>
            <a:r>
              <a:rPr lang="sr-Latn-BA" dirty="0"/>
              <a:t>And coming up next........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.NET 5!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0" y="1907702"/>
            <a:ext cx="9273970" cy="4942416"/>
          </a:xfrm>
        </p:spPr>
      </p:pic>
    </p:spTree>
    <p:extLst>
      <p:ext uri="{BB962C8B-B14F-4D97-AF65-F5344CB8AC3E}">
        <p14:creationId xmlns:p14="http://schemas.microsoft.com/office/powerpoint/2010/main" val="2381146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.NET 5!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2742"/>
            <a:ext cx="7312200" cy="4040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6902" y="5789130"/>
            <a:ext cx="7521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https://devblogs.microsoft.com/dotnet/introducing-net-5/</a:t>
            </a:r>
            <a:r>
              <a:rPr lang="sr-Latn-BA" sz="2400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2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15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and Range</a:t>
            </a:r>
          </a:p>
          <a:p>
            <a:r>
              <a:rPr lang="en-US" dirty="0" err="1"/>
              <a:t>Async</a:t>
            </a:r>
            <a:r>
              <a:rPr lang="en-US" dirty="0"/>
              <a:t> streams [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]</a:t>
            </a:r>
          </a:p>
          <a:p>
            <a:r>
              <a:rPr lang="en-US" dirty="0"/>
              <a:t>Using declarations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reader = </a:t>
            </a:r>
            <a:r>
              <a:rPr lang="en-US" dirty="0" err="1"/>
              <a:t>file.OpenText</a:t>
            </a:r>
            <a:r>
              <a:rPr lang="en-US" dirty="0"/>
              <a:t>();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Default implementation for interface members</a:t>
            </a:r>
          </a:p>
          <a:p>
            <a:r>
              <a:rPr lang="en-US" dirty="0"/>
              <a:t>IEEE 754-2008 floating point API improvements [</a:t>
            </a:r>
            <a:r>
              <a:rPr lang="en-US" dirty="0">
                <a:hlinkClick r:id="rId4"/>
              </a:rPr>
              <a:t>introduction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69" y="83831"/>
            <a:ext cx="3724031" cy="37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4.</a:t>
            </a:r>
            <a:r>
              <a:rPr lang="sr-Latn-BA" dirty="0"/>
              <a:t>7</a:t>
            </a:r>
            <a:r>
              <a:rPr lang="en-US" dirty="0"/>
              <a:t> [</a:t>
            </a:r>
            <a:r>
              <a:rPr lang="en-US" dirty="0">
                <a:hlinkClick r:id="rId2"/>
              </a:rPr>
              <a:t>announcement</a:t>
            </a:r>
            <a:r>
              <a:rPr lang="en-US" dirty="0"/>
              <a:t>]</a:t>
            </a:r>
            <a:endParaRPr lang="sr-Latn-BA" dirty="0"/>
          </a:p>
          <a:p>
            <a:r>
              <a:rPr lang="sr-Latn-BA" dirty="0"/>
              <a:t>F# Core targets .NET Standard 2.0</a:t>
            </a:r>
            <a:endParaRPr lang="en-US" dirty="0"/>
          </a:p>
          <a:p>
            <a:r>
              <a:rPr lang="en-US" dirty="0"/>
              <a:t>dotnet </a:t>
            </a:r>
            <a:r>
              <a:rPr lang="en-US" dirty="0" err="1"/>
              <a:t>fsi</a:t>
            </a:r>
            <a:r>
              <a:rPr lang="en-US" dirty="0"/>
              <a:t> - F# interactive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38" y="0"/>
            <a:ext cx="3970215" cy="39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BCL and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System.Text.Json</a:t>
            </a:r>
            <a:endParaRPr lang="en-US" dirty="0"/>
          </a:p>
          <a:p>
            <a:pPr lvl="1"/>
            <a:r>
              <a:rPr lang="en-US" dirty="0"/>
              <a:t>Utf8JsonReader</a:t>
            </a:r>
          </a:p>
          <a:p>
            <a:pPr lvl="1"/>
            <a:r>
              <a:rPr lang="en-US" dirty="0"/>
              <a:t>Utf8JsonWriter</a:t>
            </a:r>
          </a:p>
          <a:p>
            <a:pPr lvl="1"/>
            <a:r>
              <a:rPr lang="en-US" dirty="0" err="1"/>
              <a:t>JsonDocument</a:t>
            </a:r>
            <a:endParaRPr lang="sr-Latn-BA" dirty="0"/>
          </a:p>
          <a:p>
            <a:pPr lvl="1"/>
            <a:r>
              <a:rPr lang="sr-Latn-BA" dirty="0"/>
              <a:t>JsonSerializer [</a:t>
            </a:r>
            <a:r>
              <a:rPr lang="sr-Latn-BA" dirty="0">
                <a:hlinkClick r:id="rId2"/>
              </a:rPr>
              <a:t>info and 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>
                <a:hlinkClick r:id="rId3"/>
              </a:rPr>
              <a:t>Announcement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31" y="289168"/>
            <a:ext cx="2967891" cy="29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Span&lt;T&gt; and Memory&lt;T&gt; optimizations</a:t>
            </a:r>
          </a:p>
          <a:p>
            <a:r>
              <a:rPr lang="en-US" dirty="0"/>
              <a:t>String types optimized when used as keys with Dictionary&lt;</a:t>
            </a:r>
            <a:r>
              <a:rPr lang="en-US" dirty="0" err="1"/>
              <a:t>TKey</a:t>
            </a:r>
            <a:r>
              <a:rPr lang="en-US" dirty="0"/>
              <a:t>, TValue&gt;</a:t>
            </a:r>
          </a:p>
          <a:p>
            <a:r>
              <a:rPr lang="en-US" dirty="0" err="1"/>
              <a:t>HttpClient</a:t>
            </a:r>
            <a:endParaRPr lang="sr-Latn-BA" dirty="0"/>
          </a:p>
          <a:p>
            <a:pPr lvl="1"/>
            <a:r>
              <a:rPr lang="sr-Latn-BA" dirty="0"/>
              <a:t>Brotli compression</a:t>
            </a:r>
          </a:p>
          <a:p>
            <a:pPr lvl="1"/>
            <a:r>
              <a:rPr lang="sr-Latn-BA" dirty="0"/>
              <a:t>HTTP/2 [</a:t>
            </a:r>
            <a:r>
              <a:rPr lang="sr-Latn-BA" dirty="0">
                <a:hlinkClick r:id="rId3"/>
              </a:rPr>
              <a:t>announcement</a:t>
            </a:r>
            <a:r>
              <a:rPr lang="sr-Latn-BA" dirty="0"/>
              <a:t>]</a:t>
            </a:r>
          </a:p>
          <a:p>
            <a:r>
              <a:rPr lang="sr-Latn-BA" dirty="0"/>
              <a:t>Microsoft.Data.SqlClient</a:t>
            </a:r>
            <a:endParaRPr lang="en-US" dirty="0"/>
          </a:p>
          <a:p>
            <a:r>
              <a:rPr lang="en-US" dirty="0"/>
              <a:t>New networking primitives</a:t>
            </a:r>
          </a:p>
          <a:p>
            <a:pPr lvl="1"/>
            <a:r>
              <a:rPr lang="en-US" dirty="0" err="1"/>
              <a:t>System.Net.EndPoint</a:t>
            </a:r>
            <a:r>
              <a:rPr lang="en-US" dirty="0"/>
              <a:t>, </a:t>
            </a:r>
            <a:r>
              <a:rPr lang="en-US" dirty="0" err="1"/>
              <a:t>IConnectionListener</a:t>
            </a:r>
            <a:r>
              <a:rPr lang="en-US" dirty="0"/>
              <a:t>, </a:t>
            </a:r>
            <a:r>
              <a:rPr lang="en-US" dirty="0" err="1"/>
              <a:t>IConnectionListenerFactory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245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tools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dotnet tools</a:t>
            </a:r>
          </a:p>
          <a:p>
            <a:pPr lvl="1"/>
            <a:r>
              <a:rPr lang="en-US" dirty="0"/>
              <a:t>dotnet-</a:t>
            </a:r>
            <a:r>
              <a:rPr lang="en-US" dirty="0" err="1"/>
              <a:t>tools.json</a:t>
            </a:r>
            <a:endParaRPr lang="en-US" dirty="0"/>
          </a:p>
          <a:p>
            <a:pPr lvl="1"/>
            <a:r>
              <a:rPr lang="en-US" dirty="0"/>
              <a:t>dotnet new tool-manifest</a:t>
            </a:r>
          </a:p>
          <a:p>
            <a:pPr lvl="1"/>
            <a:r>
              <a:rPr lang="en-US" dirty="0"/>
              <a:t>dotnet tool list (-g)</a:t>
            </a:r>
          </a:p>
          <a:p>
            <a:pPr lvl="1"/>
            <a:r>
              <a:rPr lang="en-US" dirty="0"/>
              <a:t>dotnet tool restore / run / install / uninstall</a:t>
            </a:r>
          </a:p>
        </p:txBody>
      </p:sp>
    </p:spTree>
    <p:extLst>
      <p:ext uri="{BB962C8B-B14F-4D97-AF65-F5344CB8AC3E}">
        <p14:creationId xmlns:p14="http://schemas.microsoft.com/office/powerpoint/2010/main" val="19337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1403</Words>
  <Application>Microsoft Office PowerPoint</Application>
  <PresentationFormat>Widescreen</PresentationFormat>
  <Paragraphs>270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What’s new in .NET Core 3.x</vt:lpstr>
      <vt:lpstr>Standards and Languages</vt:lpstr>
      <vt:lpstr>.NET Standard 2.1</vt:lpstr>
      <vt:lpstr>C# 8</vt:lpstr>
      <vt:lpstr>F#</vt:lpstr>
      <vt:lpstr>.NET Core BCL and tools</vt:lpstr>
      <vt:lpstr>JSON</vt:lpstr>
      <vt:lpstr>BCL improvements</vt:lpstr>
      <vt:lpstr>.NET Core tools</vt:lpstr>
      <vt:lpstr>Build tools improvements</vt:lpstr>
      <vt:lpstr>.NET Core other</vt:lpstr>
      <vt:lpstr>Windows Desktop</vt:lpstr>
      <vt:lpstr>Windows Desktop</vt:lpstr>
      <vt:lpstr>Tools</vt:lpstr>
      <vt:lpstr>ASP.NET Core</vt:lpstr>
      <vt:lpstr>Blazor Server</vt:lpstr>
      <vt:lpstr>Endpoint routing</vt:lpstr>
      <vt:lpstr>ASP.NET Core</vt:lpstr>
      <vt:lpstr>SPA templates improvements</vt:lpstr>
      <vt:lpstr>SignalR improvements</vt:lpstr>
      <vt:lpstr>Templates</vt:lpstr>
      <vt:lpstr>Worker Service template</vt:lpstr>
      <vt:lpstr>gRPC template</vt:lpstr>
      <vt:lpstr>Docker</vt:lpstr>
      <vt:lpstr>Other</vt:lpstr>
      <vt:lpstr>Entity Framework Core</vt:lpstr>
      <vt:lpstr>Blazor WebAssembly</vt:lpstr>
      <vt:lpstr>Closing up…</vt:lpstr>
      <vt:lpstr>.NET Core 2.2 performance</vt:lpstr>
      <vt:lpstr>.NET Core 3.0 performance</vt:lpstr>
      <vt:lpstr>References</vt:lpstr>
      <vt:lpstr>Conclusion</vt:lpstr>
      <vt:lpstr>.NET 5!</vt:lpstr>
      <vt:lpstr>.NET 5!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.NET Core 3.0</dc:title>
  <dc:creator>Miroslav Popovic</dc:creator>
  <cp:lastModifiedBy>Miroslav Popovic</cp:lastModifiedBy>
  <cp:revision>195</cp:revision>
  <dcterms:created xsi:type="dcterms:W3CDTF">2019-02-27T20:14:15Z</dcterms:created>
  <dcterms:modified xsi:type="dcterms:W3CDTF">2019-12-11T13:17:36Z</dcterms:modified>
</cp:coreProperties>
</file>