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8" r:id="rId1"/>
  </p:sldMasterIdLst>
  <p:notesMasterIdLst>
    <p:notesMasterId r:id="rId11"/>
  </p:notesMasterIdLst>
  <p:handoutMasterIdLst>
    <p:handoutMasterId r:id="rId12"/>
  </p:handoutMasterIdLst>
  <p:sldIdLst>
    <p:sldId id="322" r:id="rId2"/>
    <p:sldId id="324" r:id="rId3"/>
    <p:sldId id="327" r:id="rId4"/>
    <p:sldId id="325" r:id="rId5"/>
    <p:sldId id="328" r:id="rId6"/>
    <p:sldId id="329" r:id="rId7"/>
    <p:sldId id="330" r:id="rId8"/>
    <p:sldId id="326" r:id="rId9"/>
    <p:sldId id="331" r:id="rId10"/>
  </p:sldIdLst>
  <p:sldSz cx="9906000" cy="6858000" type="A4"/>
  <p:notesSz cx="6731000" cy="9855200"/>
  <p:custDataLst>
    <p:tags r:id="rId13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rgbClr val="5CA717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5CA717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5CA717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5CA717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5CA717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500" kern="1200">
        <a:solidFill>
          <a:srgbClr val="5CA717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500" kern="1200">
        <a:solidFill>
          <a:srgbClr val="5CA717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500" kern="1200">
        <a:solidFill>
          <a:srgbClr val="5CA717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500" kern="1200">
        <a:solidFill>
          <a:srgbClr val="5CA717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FAF"/>
    <a:srgbClr val="D9D9D9"/>
    <a:srgbClr val="00AF52"/>
    <a:srgbClr val="006E51"/>
    <a:srgbClr val="A0CE67"/>
    <a:srgbClr val="F24F4F"/>
    <a:srgbClr val="8D909B"/>
    <a:srgbClr val="5CA717"/>
    <a:srgbClr val="000000"/>
    <a:srgbClr val="008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7143" autoAdjust="0"/>
  </p:normalViewPr>
  <p:slideViewPr>
    <p:cSldViewPr>
      <p:cViewPr varScale="1">
        <p:scale>
          <a:sx n="91" d="100"/>
          <a:sy n="91" d="100"/>
        </p:scale>
        <p:origin x="869" y="72"/>
      </p:cViewPr>
      <p:guideLst>
        <p:guide orient="horz" pos="2432"/>
        <p:guide pos="2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1.emf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824BCCC-FC18-493E-A3BA-C66CA3B407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Rockwell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31C04B7-C59F-4B4B-AAA3-B8876DFC5A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Rockwell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9D765E1E-7CAF-44EC-8997-CB01951FC22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Rockwell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FCB678AA-D969-463F-AC41-C8EEDDEB474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1pPr>
          </a:lstStyle>
          <a:p>
            <a:pPr>
              <a:defRPr/>
            </a:pPr>
            <a:fld id="{CABD01D7-52A5-4832-BD0B-1E7F01F0ECBE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4BCC549-4841-4FE6-B903-A226DF1423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Rockwell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26CAE59-A512-4637-A2B9-5DFFE42B2E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Rockwell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B635756-37E3-4B53-8A13-5A90CD2FD81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6913" y="739775"/>
            <a:ext cx="5338762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818421B-1929-4018-85C8-FCC680E1CD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1538"/>
            <a:ext cx="53848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1317640-CB53-41F5-8892-231A657207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Rockwell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C98FCB52-1C88-4E04-8C19-B55F56A07B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Rockwell" panose="02060603020205020403" pitchFamily="18" charset="0"/>
              </a:defRPr>
            </a:lvl1pPr>
          </a:lstStyle>
          <a:p>
            <a:pPr>
              <a:defRPr/>
            </a:pPr>
            <a:fld id="{688FE2EE-66F7-43AE-967E-3DB6EEB6F6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Rockwell" pitchFamily="1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2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85523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think-cell Slide" r:id="rId4" imgW="629" imgH="631" progId="TCLayout.ActiveDocument.1">
                  <p:embed/>
                </p:oleObj>
              </mc:Choice>
              <mc:Fallback>
                <p:oleObj name="think-cell Slide" r:id="rId4" imgW="629" imgH="631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7" descr="logo.bmp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93"/>
          <a:stretch>
            <a:fillRect/>
          </a:stretch>
        </p:blipFill>
        <p:spPr bwMode="auto">
          <a:xfrm>
            <a:off x="7905750" y="392113"/>
            <a:ext cx="158432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6346825"/>
            <a:ext cx="9893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19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33872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think-cell Slide" r:id="rId5" imgW="629" imgH="631" progId="TCLayout.ActiveDocument.1">
                  <p:embed/>
                </p:oleObj>
              </mc:Choice>
              <mc:Fallback>
                <p:oleObj name="think-cell Slide" r:id="rId5" imgW="629" imgH="631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80" y="274638"/>
            <a:ext cx="7920880" cy="338554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79575" y="6641817"/>
            <a:ext cx="137698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Data Science for Business AA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auto">
          <a:xfrm>
            <a:off x="9657203" y="6678751"/>
            <a:ext cx="125034" cy="86177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831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633716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think-cell Slide" r:id="rId6" imgW="629" imgH="631" progId="TCLayout.ActiveDocument.1">
                  <p:embed/>
                </p:oleObj>
              </mc:Choice>
              <mc:Fallback>
                <p:oleObj name="think-cell Slide" r:id="rId6" imgW="629" imgH="63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9"/>
          <p:cNvSpPr>
            <a:spLocks noChangeArrowheads="1"/>
          </p:cNvSpPr>
          <p:nvPr userDrawn="1"/>
        </p:nvSpPr>
        <p:spPr bwMode="auto">
          <a:xfrm>
            <a:off x="304800" y="152400"/>
            <a:ext cx="9601200" cy="6553200"/>
          </a:xfrm>
          <a:prstGeom prst="rect">
            <a:avLst/>
          </a:prstGeom>
          <a:noFill/>
          <a:ln w="22225">
            <a:solidFill>
              <a:srgbClr val="5CA717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>
                <a:solidFill>
                  <a:srgbClr val="5CA717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 eaLnBrk="0" hangingPunct="0">
              <a:defRPr sz="2500">
                <a:solidFill>
                  <a:srgbClr val="5CA717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 eaLnBrk="0" hangingPunct="0">
              <a:defRPr sz="2500">
                <a:solidFill>
                  <a:srgbClr val="5CA717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 eaLnBrk="0" hangingPunct="0">
              <a:defRPr sz="2500">
                <a:solidFill>
                  <a:srgbClr val="5CA717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 eaLnBrk="0" hangingPunct="0">
              <a:defRPr sz="2500">
                <a:solidFill>
                  <a:srgbClr val="5CA717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ts val="400"/>
              </a:spcAft>
              <a:defRPr sz="2500">
                <a:solidFill>
                  <a:srgbClr val="5CA717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ts val="400"/>
              </a:spcAft>
              <a:defRPr sz="2500">
                <a:solidFill>
                  <a:srgbClr val="5CA717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ts val="400"/>
              </a:spcAft>
              <a:defRPr sz="2500">
                <a:solidFill>
                  <a:srgbClr val="5CA717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ts val="400"/>
              </a:spcAft>
              <a:defRPr sz="2500">
                <a:solidFill>
                  <a:srgbClr val="5CA717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2" name="Picture 7" descr="logo.bmp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93"/>
          <a:stretch>
            <a:fillRect/>
          </a:stretch>
        </p:blipFill>
        <p:spPr bwMode="auto">
          <a:xfrm>
            <a:off x="8265368" y="274638"/>
            <a:ext cx="1224707" cy="75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218931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850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6E5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6E5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6E5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6E5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6E5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006E5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006E5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006E5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006E51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ts val="40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400050" indent="-215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628650" indent="-227013" algn="l" rtl="0" eaLnBrk="0" fontAlgn="base" hangingPunct="0">
        <a:spcBef>
          <a:spcPct val="20000"/>
        </a:spcBef>
        <a:spcAft>
          <a:spcPts val="40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835025" indent="-2047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050925" indent="-2143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1508125" indent="-21431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1965325" indent="-21431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2422525" indent="-21431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2879725" indent="-21431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e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slide" Target="slide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slide" Target="slide4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tags" Target="../tags/tag11.xml"/><Relationship Id="rId11" Type="http://schemas.openxmlformats.org/officeDocument/2006/relationships/image" Target="../media/image7.jpeg"/><Relationship Id="rId5" Type="http://schemas.openxmlformats.org/officeDocument/2006/relationships/tags" Target="../tags/tag10.xml"/><Relationship Id="rId10" Type="http://schemas.openxmlformats.org/officeDocument/2006/relationships/image" Target="../media/image1.emf"/><Relationship Id="rId4" Type="http://schemas.openxmlformats.org/officeDocument/2006/relationships/tags" Target="../tags/tag9.xml"/><Relationship Id="rId9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tags" Target="../tags/tag37.xml"/><Relationship Id="rId39" Type="http://schemas.openxmlformats.org/officeDocument/2006/relationships/tags" Target="../tags/tag50.xml"/><Relationship Id="rId21" Type="http://schemas.openxmlformats.org/officeDocument/2006/relationships/tags" Target="../tags/tag32.xml"/><Relationship Id="rId34" Type="http://schemas.openxmlformats.org/officeDocument/2006/relationships/tags" Target="../tags/tag45.xml"/><Relationship Id="rId42" Type="http://schemas.openxmlformats.org/officeDocument/2006/relationships/tags" Target="../tags/tag53.xml"/><Relationship Id="rId47" Type="http://schemas.openxmlformats.org/officeDocument/2006/relationships/tags" Target="../tags/tag58.xml"/><Relationship Id="rId50" Type="http://schemas.openxmlformats.org/officeDocument/2006/relationships/tags" Target="../tags/tag61.xml"/><Relationship Id="rId55" Type="http://schemas.openxmlformats.org/officeDocument/2006/relationships/image" Target="../media/image8.emf"/><Relationship Id="rId63" Type="http://schemas.openxmlformats.org/officeDocument/2006/relationships/image" Target="../media/image12.emf"/><Relationship Id="rId68" Type="http://schemas.openxmlformats.org/officeDocument/2006/relationships/oleObject" Target="../embeddings/oleObject14.bin"/><Relationship Id="rId7" Type="http://schemas.openxmlformats.org/officeDocument/2006/relationships/tags" Target="../tags/tag18.xml"/><Relationship Id="rId71" Type="http://schemas.openxmlformats.org/officeDocument/2006/relationships/image" Target="../media/image16.emf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9" Type="http://schemas.openxmlformats.org/officeDocument/2006/relationships/tags" Target="../tags/tag40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32" Type="http://schemas.openxmlformats.org/officeDocument/2006/relationships/tags" Target="../tags/tag43.xml"/><Relationship Id="rId37" Type="http://schemas.openxmlformats.org/officeDocument/2006/relationships/tags" Target="../tags/tag48.xml"/><Relationship Id="rId40" Type="http://schemas.openxmlformats.org/officeDocument/2006/relationships/tags" Target="../tags/tag51.xml"/><Relationship Id="rId45" Type="http://schemas.openxmlformats.org/officeDocument/2006/relationships/tags" Target="../tags/tag56.xml"/><Relationship Id="rId53" Type="http://schemas.openxmlformats.org/officeDocument/2006/relationships/image" Target="../media/image1.emf"/><Relationship Id="rId58" Type="http://schemas.openxmlformats.org/officeDocument/2006/relationships/oleObject" Target="../embeddings/oleObject9.bin"/><Relationship Id="rId66" Type="http://schemas.openxmlformats.org/officeDocument/2006/relationships/oleObject" Target="../embeddings/oleObject13.bin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tags" Target="../tags/tag39.xml"/><Relationship Id="rId36" Type="http://schemas.openxmlformats.org/officeDocument/2006/relationships/tags" Target="../tags/tag47.xml"/><Relationship Id="rId49" Type="http://schemas.openxmlformats.org/officeDocument/2006/relationships/tags" Target="../tags/tag60.xml"/><Relationship Id="rId57" Type="http://schemas.openxmlformats.org/officeDocument/2006/relationships/image" Target="../media/image9.emf"/><Relationship Id="rId61" Type="http://schemas.openxmlformats.org/officeDocument/2006/relationships/image" Target="../media/image11.emf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31" Type="http://schemas.openxmlformats.org/officeDocument/2006/relationships/tags" Target="../tags/tag42.xml"/><Relationship Id="rId44" Type="http://schemas.openxmlformats.org/officeDocument/2006/relationships/tags" Target="../tags/tag55.xml"/><Relationship Id="rId52" Type="http://schemas.openxmlformats.org/officeDocument/2006/relationships/oleObject" Target="../embeddings/oleObject6.bin"/><Relationship Id="rId60" Type="http://schemas.openxmlformats.org/officeDocument/2006/relationships/oleObject" Target="../embeddings/oleObject10.bin"/><Relationship Id="rId65" Type="http://schemas.openxmlformats.org/officeDocument/2006/relationships/image" Target="../media/image13.emf"/><Relationship Id="rId73" Type="http://schemas.openxmlformats.org/officeDocument/2006/relationships/image" Target="../media/image17.emf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tags" Target="../tags/tag38.xml"/><Relationship Id="rId30" Type="http://schemas.openxmlformats.org/officeDocument/2006/relationships/tags" Target="../tags/tag41.xml"/><Relationship Id="rId35" Type="http://schemas.openxmlformats.org/officeDocument/2006/relationships/tags" Target="../tags/tag46.xml"/><Relationship Id="rId43" Type="http://schemas.openxmlformats.org/officeDocument/2006/relationships/tags" Target="../tags/tag54.xml"/><Relationship Id="rId48" Type="http://schemas.openxmlformats.org/officeDocument/2006/relationships/tags" Target="../tags/tag59.xml"/><Relationship Id="rId56" Type="http://schemas.openxmlformats.org/officeDocument/2006/relationships/oleObject" Target="../embeddings/oleObject8.bin"/><Relationship Id="rId64" Type="http://schemas.openxmlformats.org/officeDocument/2006/relationships/oleObject" Target="../embeddings/oleObject12.bin"/><Relationship Id="rId69" Type="http://schemas.openxmlformats.org/officeDocument/2006/relationships/image" Target="../media/image15.emf"/><Relationship Id="rId8" Type="http://schemas.openxmlformats.org/officeDocument/2006/relationships/tags" Target="../tags/tag19.xml"/><Relationship Id="rId51" Type="http://schemas.openxmlformats.org/officeDocument/2006/relationships/slideLayout" Target="../slideLayouts/slideLayout2.xml"/><Relationship Id="rId72" Type="http://schemas.openxmlformats.org/officeDocument/2006/relationships/oleObject" Target="../embeddings/oleObject16.bin"/><Relationship Id="rId3" Type="http://schemas.openxmlformats.org/officeDocument/2006/relationships/tags" Target="../tags/tag14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tags" Target="../tags/tag36.xml"/><Relationship Id="rId33" Type="http://schemas.openxmlformats.org/officeDocument/2006/relationships/tags" Target="../tags/tag44.xml"/><Relationship Id="rId38" Type="http://schemas.openxmlformats.org/officeDocument/2006/relationships/tags" Target="../tags/tag49.xml"/><Relationship Id="rId46" Type="http://schemas.openxmlformats.org/officeDocument/2006/relationships/tags" Target="../tags/tag57.xml"/><Relationship Id="rId59" Type="http://schemas.openxmlformats.org/officeDocument/2006/relationships/image" Target="../media/image10.emf"/><Relationship Id="rId67" Type="http://schemas.openxmlformats.org/officeDocument/2006/relationships/image" Target="../media/image14.emf"/><Relationship Id="rId20" Type="http://schemas.openxmlformats.org/officeDocument/2006/relationships/tags" Target="../tags/tag31.xml"/><Relationship Id="rId41" Type="http://schemas.openxmlformats.org/officeDocument/2006/relationships/tags" Target="../tags/tag52.xml"/><Relationship Id="rId54" Type="http://schemas.openxmlformats.org/officeDocument/2006/relationships/oleObject" Target="../embeddings/oleObject7.bin"/><Relationship Id="rId62" Type="http://schemas.openxmlformats.org/officeDocument/2006/relationships/oleObject" Target="../embeddings/oleObject11.bin"/><Relationship Id="rId70" Type="http://schemas.openxmlformats.org/officeDocument/2006/relationships/oleObject" Target="../embeddings/oleObject15.bin"/><Relationship Id="rId1" Type="http://schemas.openxmlformats.org/officeDocument/2006/relationships/vmlDrawing" Target="../drawings/vmlDrawing6.vml"/><Relationship Id="rId6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slide" Target="slide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slide" Target="slide2.xml"/><Relationship Id="rId2" Type="http://schemas.openxmlformats.org/officeDocument/2006/relationships/tags" Target="../tags/tag62.xml"/><Relationship Id="rId1" Type="http://schemas.openxmlformats.org/officeDocument/2006/relationships/vmlDrawing" Target="../drawings/vmlDrawing7.vml"/><Relationship Id="rId6" Type="http://schemas.openxmlformats.org/officeDocument/2006/relationships/tags" Target="../tags/tag66.xml"/><Relationship Id="rId11" Type="http://schemas.openxmlformats.org/officeDocument/2006/relationships/image" Target="../media/image7.jpeg"/><Relationship Id="rId5" Type="http://schemas.openxmlformats.org/officeDocument/2006/relationships/tags" Target="../tags/tag65.xml"/><Relationship Id="rId10" Type="http://schemas.openxmlformats.org/officeDocument/2006/relationships/image" Target="../media/image1.emf"/><Relationship Id="rId4" Type="http://schemas.openxmlformats.org/officeDocument/2006/relationships/tags" Target="../tags/tag64.xml"/><Relationship Id="rId9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0.png"/><Relationship Id="rId2" Type="http://schemas.openxmlformats.org/officeDocument/2006/relationships/tags" Target="../tags/tag68.xml"/><Relationship Id="rId16" Type="http://schemas.openxmlformats.org/officeDocument/2006/relationships/image" Target="../media/image19.png"/><Relationship Id="rId1" Type="http://schemas.openxmlformats.org/officeDocument/2006/relationships/vmlDrawing" Target="../drawings/vmlDrawing8.v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image" Target="../media/image18.png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4.png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3.png"/><Relationship Id="rId2" Type="http://schemas.openxmlformats.org/officeDocument/2006/relationships/tags" Target="../tags/tag78.xml"/><Relationship Id="rId16" Type="http://schemas.openxmlformats.org/officeDocument/2006/relationships/image" Target="../media/image22.png"/><Relationship Id="rId1" Type="http://schemas.openxmlformats.org/officeDocument/2006/relationships/vmlDrawing" Target="../drawings/vmlDrawing9.v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5" Type="http://schemas.openxmlformats.org/officeDocument/2006/relationships/image" Target="../media/image19.png"/><Relationship Id="rId10" Type="http://schemas.openxmlformats.org/officeDocument/2006/relationships/tags" Target="../tags/tag86.xml"/><Relationship Id="rId19" Type="http://schemas.openxmlformats.org/officeDocument/2006/relationships/image" Target="../media/image25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26" Type="http://schemas.openxmlformats.org/officeDocument/2006/relationships/tags" Target="../tags/tag112.xml"/><Relationship Id="rId39" Type="http://schemas.openxmlformats.org/officeDocument/2006/relationships/tags" Target="../tags/tag125.xml"/><Relationship Id="rId21" Type="http://schemas.openxmlformats.org/officeDocument/2006/relationships/tags" Target="../tags/tag107.xml"/><Relationship Id="rId34" Type="http://schemas.openxmlformats.org/officeDocument/2006/relationships/tags" Target="../tags/tag120.xml"/><Relationship Id="rId42" Type="http://schemas.openxmlformats.org/officeDocument/2006/relationships/tags" Target="../tags/tag128.xml"/><Relationship Id="rId47" Type="http://schemas.openxmlformats.org/officeDocument/2006/relationships/tags" Target="../tags/tag133.xml"/><Relationship Id="rId50" Type="http://schemas.openxmlformats.org/officeDocument/2006/relationships/slideLayout" Target="../slideLayouts/slideLayout2.xml"/><Relationship Id="rId55" Type="http://schemas.openxmlformats.org/officeDocument/2006/relationships/oleObject" Target="../embeddings/oleObject22.bin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5" Type="http://schemas.openxmlformats.org/officeDocument/2006/relationships/tags" Target="../tags/tag111.xml"/><Relationship Id="rId33" Type="http://schemas.openxmlformats.org/officeDocument/2006/relationships/tags" Target="../tags/tag119.xml"/><Relationship Id="rId38" Type="http://schemas.openxmlformats.org/officeDocument/2006/relationships/tags" Target="../tags/tag124.xml"/><Relationship Id="rId46" Type="http://schemas.openxmlformats.org/officeDocument/2006/relationships/tags" Target="../tags/tag132.xml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20" Type="http://schemas.openxmlformats.org/officeDocument/2006/relationships/tags" Target="../tags/tag106.xml"/><Relationship Id="rId29" Type="http://schemas.openxmlformats.org/officeDocument/2006/relationships/tags" Target="../tags/tag115.xml"/><Relationship Id="rId41" Type="http://schemas.openxmlformats.org/officeDocument/2006/relationships/tags" Target="../tags/tag127.xml"/><Relationship Id="rId54" Type="http://schemas.openxmlformats.org/officeDocument/2006/relationships/image" Target="../media/image26.emf"/><Relationship Id="rId1" Type="http://schemas.openxmlformats.org/officeDocument/2006/relationships/vmlDrawing" Target="../drawings/vmlDrawing10.v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tags" Target="../tags/tag110.xml"/><Relationship Id="rId32" Type="http://schemas.openxmlformats.org/officeDocument/2006/relationships/tags" Target="../tags/tag118.xml"/><Relationship Id="rId37" Type="http://schemas.openxmlformats.org/officeDocument/2006/relationships/tags" Target="../tags/tag123.xml"/><Relationship Id="rId40" Type="http://schemas.openxmlformats.org/officeDocument/2006/relationships/tags" Target="../tags/tag126.xml"/><Relationship Id="rId45" Type="http://schemas.openxmlformats.org/officeDocument/2006/relationships/tags" Target="../tags/tag131.xml"/><Relationship Id="rId53" Type="http://schemas.openxmlformats.org/officeDocument/2006/relationships/oleObject" Target="../embeddings/oleObject21.bin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23" Type="http://schemas.openxmlformats.org/officeDocument/2006/relationships/tags" Target="../tags/tag109.xml"/><Relationship Id="rId28" Type="http://schemas.openxmlformats.org/officeDocument/2006/relationships/tags" Target="../tags/tag114.xml"/><Relationship Id="rId36" Type="http://schemas.openxmlformats.org/officeDocument/2006/relationships/tags" Target="../tags/tag122.xml"/><Relationship Id="rId49" Type="http://schemas.openxmlformats.org/officeDocument/2006/relationships/tags" Target="../tags/tag135.xml"/><Relationship Id="rId10" Type="http://schemas.openxmlformats.org/officeDocument/2006/relationships/tags" Target="../tags/tag96.xml"/><Relationship Id="rId19" Type="http://schemas.openxmlformats.org/officeDocument/2006/relationships/tags" Target="../tags/tag105.xml"/><Relationship Id="rId31" Type="http://schemas.openxmlformats.org/officeDocument/2006/relationships/tags" Target="../tags/tag117.xml"/><Relationship Id="rId44" Type="http://schemas.openxmlformats.org/officeDocument/2006/relationships/tags" Target="../tags/tag130.xml"/><Relationship Id="rId52" Type="http://schemas.openxmlformats.org/officeDocument/2006/relationships/image" Target="../media/image1.emf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tags" Target="../tags/tag108.xml"/><Relationship Id="rId27" Type="http://schemas.openxmlformats.org/officeDocument/2006/relationships/tags" Target="../tags/tag113.xml"/><Relationship Id="rId30" Type="http://schemas.openxmlformats.org/officeDocument/2006/relationships/tags" Target="../tags/tag116.xml"/><Relationship Id="rId35" Type="http://schemas.openxmlformats.org/officeDocument/2006/relationships/tags" Target="../tags/tag121.xml"/><Relationship Id="rId43" Type="http://schemas.openxmlformats.org/officeDocument/2006/relationships/tags" Target="../tags/tag129.xml"/><Relationship Id="rId48" Type="http://schemas.openxmlformats.org/officeDocument/2006/relationships/tags" Target="../tags/tag134.xml"/><Relationship Id="rId56" Type="http://schemas.openxmlformats.org/officeDocument/2006/relationships/image" Target="../media/image27.emf"/><Relationship Id="rId8" Type="http://schemas.openxmlformats.org/officeDocument/2006/relationships/tags" Target="../tags/tag94.xml"/><Relationship Id="rId51" Type="http://schemas.openxmlformats.org/officeDocument/2006/relationships/oleObject" Target="../embeddings/oleObject20.bin"/><Relationship Id="rId3" Type="http://schemas.openxmlformats.org/officeDocument/2006/relationships/tags" Target="../tags/tag8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slide" Target="slide4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slide" Target="slide2.xml"/><Relationship Id="rId2" Type="http://schemas.openxmlformats.org/officeDocument/2006/relationships/tags" Target="../tags/tag136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40.xml"/><Relationship Id="rId11" Type="http://schemas.openxmlformats.org/officeDocument/2006/relationships/image" Target="../media/image7.jpeg"/><Relationship Id="rId5" Type="http://schemas.openxmlformats.org/officeDocument/2006/relationships/tags" Target="../tags/tag139.xml"/><Relationship Id="rId10" Type="http://schemas.openxmlformats.org/officeDocument/2006/relationships/image" Target="../media/image1.emf"/><Relationship Id="rId4" Type="http://schemas.openxmlformats.org/officeDocument/2006/relationships/tags" Target="../tags/tag138.xml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26" Type="http://schemas.openxmlformats.org/officeDocument/2006/relationships/image" Target="../media/image1.emf"/><Relationship Id="rId3" Type="http://schemas.openxmlformats.org/officeDocument/2006/relationships/tags" Target="../tags/tag143.xml"/><Relationship Id="rId21" Type="http://schemas.openxmlformats.org/officeDocument/2006/relationships/tags" Target="../tags/tag161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oleObject" Target="../embeddings/oleObject24.bin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tags" Target="../tags/tag160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28" Type="http://schemas.openxmlformats.org/officeDocument/2006/relationships/image" Target="../media/image28.emf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tags" Target="../tags/tag162.xml"/><Relationship Id="rId27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11057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think-cell Slide" r:id="rId5" imgW="629" imgH="631" progId="TCLayout.ActiveDocument.1">
                  <p:embed/>
                </p:oleObj>
              </mc:Choice>
              <mc:Fallback>
                <p:oleObj name="think-cell Slide" r:id="rId5" imgW="629" imgH="63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87" name="Picture 31" descr="Resultado de imagem para yahoo acquisition of tumblr">
            <a:extLst>
              <a:ext uri="{FF2B5EF4-FFF2-40B4-BE49-F238E27FC236}">
                <a16:creationId xmlns:a16="http://schemas.microsoft.com/office/drawing/2014/main" id="{19C1918D-BFB7-46A4-9BFB-385F34E8D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2"/>
          <a:stretch/>
        </p:blipFill>
        <p:spPr bwMode="auto">
          <a:xfrm>
            <a:off x="0" y="1418396"/>
            <a:ext cx="9906000" cy="532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E5D099-38E2-4D1C-B102-27870A239C55}"/>
              </a:ext>
            </a:extLst>
          </p:cNvPr>
          <p:cNvSpPr/>
          <p:nvPr/>
        </p:nvSpPr>
        <p:spPr bwMode="auto">
          <a:xfrm rot="5400000">
            <a:off x="3130488" y="-2099272"/>
            <a:ext cx="3645024" cy="9906000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100000">
                <a:srgbClr val="FFFFFF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rgbClr val="5CA717"/>
              </a:solidFill>
              <a:effectLst/>
              <a:uLnTx/>
              <a:uFillTx/>
              <a:latin typeface="Arial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AD3995-2F2F-4A7B-A646-4CB81AE10A09}"/>
              </a:ext>
            </a:extLst>
          </p:cNvPr>
          <p:cNvSpPr/>
          <p:nvPr/>
        </p:nvSpPr>
        <p:spPr bwMode="auto">
          <a:xfrm rot="5400000">
            <a:off x="4437392" y="-4437392"/>
            <a:ext cx="1031216" cy="9906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rgbClr val="5CA717"/>
              </a:solidFill>
              <a:effectLst/>
              <a:uLnTx/>
              <a:uFillTx/>
              <a:latin typeface="Arial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6411"/>
            <a:ext cx="9909176" cy="51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0" y="0"/>
            <a:ext cx="2288704" cy="6346410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100000">
                <a:srgbClr val="FFFFFF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rgbClr val="5CA717"/>
              </a:solidFill>
              <a:effectLst/>
              <a:uLnTx/>
              <a:uFillTx/>
              <a:latin typeface="Arial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1431415"/>
            <a:ext cx="6969224" cy="1383004"/>
          </a:xfrm>
          <a:prstGeom prst="rect">
            <a:avLst/>
          </a:prstGeom>
          <a:solidFill>
            <a:srgbClr val="FFFFFF">
              <a:alpha val="7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rgbClr val="5CA717"/>
              </a:solidFill>
              <a:effectLst/>
              <a:uLnTx/>
              <a:uFillTx/>
              <a:latin typeface="Arial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07262" y="1491975"/>
            <a:ext cx="9144446" cy="126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>
                <a:ea typeface="ＭＳ Ｐゴシック" panose="020B0600070205080204" pitchFamily="34" charset="-128"/>
              </a:rPr>
              <a:t>Yahoo's Acquisition of Tumblr</a:t>
            </a:r>
            <a:br>
              <a:rPr lang="en-US" altLang="en-US" sz="2800" b="1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34" charset="-128"/>
              </a:rPr>
              <a:t>Data Science for Business AA</a:t>
            </a:r>
            <a:b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34" charset="-128"/>
              </a:rPr>
            </a:br>
            <a:br>
              <a:rPr lang="pt-PT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34" charset="-128"/>
              </a:rPr>
            </a:br>
            <a:r>
              <a:rPr lang="pt-PT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34" charset="-128"/>
              </a:rPr>
              <a:t>Joana Ribeiro | </a:t>
            </a:r>
            <a:r>
              <a:rPr lang="pt-PT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34" charset="-128"/>
              </a:rPr>
              <a:t>Miroslav</a:t>
            </a:r>
            <a:r>
              <a:rPr lang="pt-PT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34" charset="-128"/>
              </a:rPr>
              <a:t> Sala | Ricardo Ferreira | Sara Ricardo | </a:t>
            </a:r>
            <a:r>
              <a:rPr lang="pt-PT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34" charset="-128"/>
              </a:rPr>
              <a:t>Slava</a:t>
            </a:r>
            <a:r>
              <a:rPr lang="pt-PT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pt-PT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34" charset="-128"/>
              </a:rPr>
              <a:t>Kholodov</a:t>
            </a:r>
            <a:endParaRPr lang="pt-PT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142" name="Picture 46" descr="Resultado de imagem para insea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359591"/>
            <a:ext cx="1799630" cy="96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88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8AF1EE1C-35DA-49A4-8E2F-47B384E3FE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77681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think-cell Slide" r:id="rId9" imgW="629" imgH="631" progId="TCLayout.ActiveDocument.1">
                  <p:embed/>
                </p:oleObj>
              </mc:Choice>
              <mc:Fallback>
                <p:oleObj name="think-cell Slide" r:id="rId9" imgW="629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A2BEB156-BE44-4C49-BA39-DA482996418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kumimoji="0" lang="en-US" sz="1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sym typeface="Arial" panose="020B0604020202020204" pitchFamily="34" charset="0"/>
            </a:endParaRPr>
          </a:p>
        </p:txBody>
      </p:sp>
      <p:pic>
        <p:nvPicPr>
          <p:cNvPr id="29" name="Picture 9" descr="Question 2">
            <a:extLst>
              <a:ext uri="{FF2B5EF4-FFF2-40B4-BE49-F238E27FC236}">
                <a16:creationId xmlns:a16="http://schemas.microsoft.com/office/drawing/2014/main" id="{7EB4B101-5870-40D4-9DD5-9B7DE0FAAD46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11"/>
          <a:srcRect r="6549"/>
          <a:stretch/>
        </p:blipFill>
        <p:spPr bwMode="auto">
          <a:xfrm>
            <a:off x="4546950" y="1052736"/>
            <a:ext cx="5359050" cy="532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E021-8366-494C-B1C2-111904AE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questions to address</a:t>
            </a:r>
          </a:p>
        </p:txBody>
      </p:sp>
      <p:sp>
        <p:nvSpPr>
          <p:cNvPr id="14" name="Text Placeholder 2">
            <a:extLst/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98449" y="2276475"/>
            <a:ext cx="6338888" cy="823913"/>
          </a:xfrm>
          <a:prstGeom prst="rect">
            <a:avLst/>
          </a:prstGeom>
          <a:solidFill>
            <a:schemeClr val="tx2"/>
          </a:solidFill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2075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Pct val="125000"/>
              <a:buFont typeface="+mj-lt"/>
              <a:buAutoNum type="arabicPeriod"/>
            </a:pPr>
            <a:r>
              <a:rPr lang="en-US" altLang="en-US" sz="1800" b="1" dirty="0">
                <a:solidFill>
                  <a:schemeClr val="bg1"/>
                </a:solidFill>
              </a:rPr>
              <a:t>Valuation through historical data</a:t>
            </a:r>
          </a:p>
        </p:txBody>
      </p:sp>
      <p:sp>
        <p:nvSpPr>
          <p:cNvPr id="13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4C057EA1-3131-4E38-A09C-E40CB7D32E0B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98449" y="3100388"/>
            <a:ext cx="6338888" cy="82232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0488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2"/>
            </a:pPr>
            <a:r>
              <a:rPr lang="en-US" altLang="en-US" sz="1800" dirty="0"/>
              <a:t>Forecast through time series</a:t>
            </a:r>
          </a:p>
        </p:txBody>
      </p:sp>
      <p:sp>
        <p:nvSpPr>
          <p:cNvPr id="16" name="Text Placeholder 2">
            <a:hlinkClick r:id="rId13" action="ppaction://hlinksldjump"/>
            <a:extLst>
              <a:ext uri="{FF2B5EF4-FFF2-40B4-BE49-F238E27FC236}">
                <a16:creationId xmlns:a16="http://schemas.microsoft.com/office/drawing/2014/main" id="{E3B8B2C1-C3C7-4860-A0CA-B953988DE485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98449" y="3922713"/>
            <a:ext cx="6338888" cy="823913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2075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3"/>
            </a:pPr>
            <a:r>
              <a:rPr lang="en-US" altLang="en-US" sz="1800" dirty="0"/>
              <a:t>Valuation through time series</a:t>
            </a:r>
          </a:p>
        </p:txBody>
      </p:sp>
    </p:spTree>
    <p:extLst>
      <p:ext uri="{BB962C8B-B14F-4D97-AF65-F5344CB8AC3E}">
        <p14:creationId xmlns:p14="http://schemas.microsoft.com/office/powerpoint/2010/main" val="193446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Object 66" hidden="1">
            <a:extLst>
              <a:ext uri="{FF2B5EF4-FFF2-40B4-BE49-F238E27FC236}">
                <a16:creationId xmlns:a16="http://schemas.microsoft.com/office/drawing/2014/main" id="{A7C4E09C-8B63-4C18-8DCA-768058C01C8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88422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1" name="think-cell Slide" r:id="rId52" imgW="629" imgH="631" progId="TCLayout.ActiveDocument.1">
                  <p:embed/>
                </p:oleObj>
              </mc:Choice>
              <mc:Fallback>
                <p:oleObj name="think-cell Slide" r:id="rId52" imgW="629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 hidden="1">
            <a:extLst>
              <a:ext uri="{FF2B5EF4-FFF2-40B4-BE49-F238E27FC236}">
                <a16:creationId xmlns:a16="http://schemas.microsoft.com/office/drawing/2014/main" id="{7373B0DE-A84F-405A-955A-E7933129671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kumimoji="0" lang="pt-PT" sz="12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sym typeface="Arial" panose="020B0604020202020204" pitchFamily="34" charset="0"/>
            </a:endParaRPr>
          </a:p>
        </p:txBody>
      </p:sp>
      <p:sp>
        <p:nvSpPr>
          <p:cNvPr id="147" name="Rectangle 3">
            <a:extLst>
              <a:ext uri="{FF2B5EF4-FFF2-40B4-BE49-F238E27FC236}">
                <a16:creationId xmlns:a16="http://schemas.microsoft.com/office/drawing/2014/main" id="{6B42710D-50DF-4341-BE6E-A24BA6FCA52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36462" y="4101899"/>
            <a:ext cx="8065064" cy="11529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b="1" dirty="0"/>
          </a:p>
        </p:txBody>
      </p:sp>
      <p:sp>
        <p:nvSpPr>
          <p:cNvPr id="104" name="Rectangle 3">
            <a:extLst>
              <a:ext uri="{FF2B5EF4-FFF2-40B4-BE49-F238E27FC236}">
                <a16:creationId xmlns:a16="http://schemas.microsoft.com/office/drawing/2014/main" id="{71F43F43-B8A1-46FD-8F96-54C908BD581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40438" y="4136432"/>
            <a:ext cx="1152675" cy="2244764"/>
          </a:xfrm>
          <a:prstGeom prst="rect">
            <a:avLst/>
          </a:prstGeom>
          <a:solidFill>
            <a:schemeClr val="accent1">
              <a:lumMod val="40000"/>
              <a:lumOff val="60000"/>
              <a:alpha val="69804"/>
            </a:schemeClr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b="1" dirty="0"/>
          </a:p>
        </p:txBody>
      </p:sp>
      <p:sp>
        <p:nvSpPr>
          <p:cNvPr id="105" name="Rectangle 3">
            <a:extLst>
              <a:ext uri="{FF2B5EF4-FFF2-40B4-BE49-F238E27FC236}">
                <a16:creationId xmlns:a16="http://schemas.microsoft.com/office/drawing/2014/main" id="{FF0EAF31-A751-407F-8A31-040E002377E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40438" y="1783887"/>
            <a:ext cx="1152675" cy="2244764"/>
          </a:xfrm>
          <a:prstGeom prst="rect">
            <a:avLst/>
          </a:prstGeom>
          <a:solidFill>
            <a:schemeClr val="accent1">
              <a:lumMod val="40000"/>
              <a:lumOff val="60000"/>
              <a:alpha val="69804"/>
            </a:schemeClr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22C9DE-0F8C-4D3E-B77A-57BA3C29B7CB}"/>
              </a:ext>
            </a:extLst>
          </p:cNvPr>
          <p:cNvSpPr txBox="1"/>
          <p:nvPr/>
        </p:nvSpPr>
        <p:spPr>
          <a:xfrm>
            <a:off x="6040438" y="1533525"/>
            <a:ext cx="1152675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/>
              <a:t>USA</a:t>
            </a:r>
          </a:p>
        </p:txBody>
      </p:sp>
      <p:graphicFrame>
        <p:nvGraphicFramePr>
          <p:cNvPr id="90" name="Object 89">
            <a:extLst>
              <a:ext uri="{FF2B5EF4-FFF2-40B4-BE49-F238E27FC236}">
                <a16:creationId xmlns:a16="http://schemas.microsoft.com/office/drawing/2014/main" id="{4616487A-60B5-40B8-B98C-3A51536A3128}"/>
              </a:ext>
            </a:extLst>
          </p:cNvPr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046710321"/>
              </p:ext>
            </p:extLst>
          </p:nvPr>
        </p:nvGraphicFramePr>
        <p:xfrm>
          <a:off x="5981700" y="1638300"/>
          <a:ext cx="1379348" cy="130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2" name="Chart" r:id="rId54" imgW="1379348" imgH="1302862" progId="MSGraph.Chart.8">
                  <p:embed followColorScheme="full"/>
                </p:oleObj>
              </mc:Choice>
              <mc:Fallback>
                <p:oleObj name="Chart" r:id="rId54" imgW="1379348" imgH="1302862" progId="MSGraph.Chart.8">
                  <p:embed followColorScheme="full"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F3D25BFF-84DE-4E3B-A932-AACC915C55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5981700" y="1638300"/>
                        <a:ext cx="1379348" cy="130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 Placeholder 2">
            <a:extLst>
              <a:ext uri="{FF2B5EF4-FFF2-40B4-BE49-F238E27FC236}">
                <a16:creationId xmlns:a16="http://schemas.microsoft.com/office/drawing/2014/main" id="{ABF1538A-EE9C-457C-9F87-134BEBE0BA0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745288" y="2201863"/>
            <a:ext cx="2492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3DC489E-18BF-497D-B016-DB6333179AD3}" type="datetime'''8''''''''''''''''''''''''''''''''''''''''''''''''.''''5'">
              <a:rPr lang="pt-PT" altLang="en-US" sz="1200"/>
              <a:pPr/>
              <a:t>8.5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graphicFrame>
        <p:nvGraphicFramePr>
          <p:cNvPr id="106" name="Object 105">
            <a:extLst>
              <a:ext uri="{FF2B5EF4-FFF2-40B4-BE49-F238E27FC236}">
                <a16:creationId xmlns:a16="http://schemas.microsoft.com/office/drawing/2014/main" id="{D102DFB4-3308-44FA-9904-1BEA5AF08DAD}"/>
              </a:ext>
            </a:extLst>
          </p:cNvPr>
          <p:cNvGraphicFramePr>
            <a:graphicFrameLocks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511291217"/>
              </p:ext>
            </p:extLst>
          </p:nvPr>
        </p:nvGraphicFramePr>
        <p:xfrm>
          <a:off x="5981700" y="2819400"/>
          <a:ext cx="1379348" cy="131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3" name="Chart" r:id="rId56" imgW="1379348" imgH="1310430" progId="MSGraph.Chart.8">
                  <p:embed followColorScheme="full"/>
                </p:oleObj>
              </mc:Choice>
              <mc:Fallback>
                <p:oleObj name="Chart" r:id="rId56" imgW="1379348" imgH="1310430" progId="MSGraph.Chart.8">
                  <p:embed followColorScheme="full"/>
                  <p:pic>
                    <p:nvPicPr>
                      <p:cNvPr id="90" name="Object 89">
                        <a:extLst>
                          <a:ext uri="{FF2B5EF4-FFF2-40B4-BE49-F238E27FC236}">
                            <a16:creationId xmlns:a16="http://schemas.microsoft.com/office/drawing/2014/main" id="{4616487A-60B5-40B8-B98C-3A51536A31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5981700" y="2819400"/>
                        <a:ext cx="1379348" cy="1310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1C1A47E7-3CDE-4F41-9A69-2059AA1B6454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562725" y="3394075"/>
            <a:ext cx="2492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3DBDCCC-94F1-4767-8C4F-3E5E563061D4}" type="datetime'''''''''''''''''''''''''''''''''''''''6''.''0'''''''''''">
              <a:rPr lang="pt-PT" altLang="en-US" sz="1200"/>
              <a:pPr/>
              <a:t>6.0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graphicFrame>
        <p:nvGraphicFramePr>
          <p:cNvPr id="108" name="Object 107">
            <a:extLst>
              <a:ext uri="{FF2B5EF4-FFF2-40B4-BE49-F238E27FC236}">
                <a16:creationId xmlns:a16="http://schemas.microsoft.com/office/drawing/2014/main" id="{56F573C9-664F-411A-AAAA-23B67BB62195}"/>
              </a:ext>
            </a:extLst>
          </p:cNvPr>
          <p:cNvGraphicFramePr>
            <a:graphicFrameLocks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392174045"/>
              </p:ext>
            </p:extLst>
          </p:nvPr>
        </p:nvGraphicFramePr>
        <p:xfrm>
          <a:off x="5981700" y="4000500"/>
          <a:ext cx="1379348" cy="132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4" name="Chart" r:id="rId58" imgW="1379348" imgH="1326195" progId="MSGraph.Chart.8">
                  <p:embed followColorScheme="full"/>
                </p:oleObj>
              </mc:Choice>
              <mc:Fallback>
                <p:oleObj name="Chart" r:id="rId58" imgW="1379348" imgH="1326195" progId="MSGraph.Chart.8">
                  <p:embed followColorScheme="full"/>
                  <p:pic>
                    <p:nvPicPr>
                      <p:cNvPr id="90" name="Object 89">
                        <a:extLst>
                          <a:ext uri="{FF2B5EF4-FFF2-40B4-BE49-F238E27FC236}">
                            <a16:creationId xmlns:a16="http://schemas.microsoft.com/office/drawing/2014/main" id="{4616487A-60B5-40B8-B98C-3A51536A31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5981700" y="4000500"/>
                        <a:ext cx="1379348" cy="1326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1766BF49-7B46-402F-AC74-AC5E2F78D43F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6127750" y="4591050"/>
            <a:ext cx="2492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B51D7C5-4FE3-459A-B3C2-95715EE17864}" type="datetime'''''''''''''''0''''''.''''''''''''1'''''''''''''">
              <a:rPr lang="pt-PT" altLang="en-US" sz="1200"/>
              <a:pPr/>
              <a:t>0.1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graphicFrame>
        <p:nvGraphicFramePr>
          <p:cNvPr id="110" name="Object 109">
            <a:extLst>
              <a:ext uri="{FF2B5EF4-FFF2-40B4-BE49-F238E27FC236}">
                <a16:creationId xmlns:a16="http://schemas.microsoft.com/office/drawing/2014/main" id="{03672356-A394-403A-8F44-63B72D85EEFE}"/>
              </a:ext>
            </a:extLst>
          </p:cNvPr>
          <p:cNvGraphicFramePr>
            <a:graphicFrameLocks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05016558"/>
              </p:ext>
            </p:extLst>
          </p:nvPr>
        </p:nvGraphicFramePr>
        <p:xfrm>
          <a:off x="5981700" y="5181600"/>
          <a:ext cx="1379348" cy="130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5" name="Chart" r:id="rId60" imgW="1379348" imgH="1302862" progId="MSGraph.Chart.8">
                  <p:embed followColorScheme="full"/>
                </p:oleObj>
              </mc:Choice>
              <mc:Fallback>
                <p:oleObj name="Chart" r:id="rId60" imgW="1379348" imgH="1302862" progId="MSGraph.Chart.8">
                  <p:embed followColorScheme="full"/>
                  <p:pic>
                    <p:nvPicPr>
                      <p:cNvPr id="106" name="Object 105">
                        <a:extLst>
                          <a:ext uri="{FF2B5EF4-FFF2-40B4-BE49-F238E27FC236}">
                            <a16:creationId xmlns:a16="http://schemas.microsoft.com/office/drawing/2014/main" id="{D102DFB4-3308-44FA-9904-1BEA5AF08D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981700" y="5181600"/>
                        <a:ext cx="1379348" cy="130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C38696F2-3B92-44E2-8E53-795E0D6D0D11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6121400" y="5741988"/>
            <a:ext cx="3381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pt-PT" altLang="en-US" sz="1200" dirty="0"/>
              <a:t>&lt;</a:t>
            </a:r>
            <a:fld id="{AA0BDBF7-AE80-47EA-B168-1E3230B29CE7}" type="datetime'''''''''''0'''''''''''''">
              <a:rPr lang="pt-PT" altLang="en-US" sz="1200" smtClean="0"/>
              <a:pPr/>
              <a:t>0</a:t>
            </a:fld>
            <a:r>
              <a:rPr lang="pt-PT" altLang="en-US" sz="1200" dirty="0"/>
              <a:t>.1</a:t>
            </a:r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9A0A4-4A38-4DA5-9136-3A489948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74638"/>
            <a:ext cx="7920880" cy="677108"/>
          </a:xfrm>
        </p:spPr>
        <p:txBody>
          <a:bodyPr/>
          <a:lstStyle/>
          <a:p>
            <a:pPr marL="447675"/>
            <a:r>
              <a:rPr lang="en-US" dirty="0"/>
              <a:t>Tumblr’s valuation is extremely sensitive to the growth assumption of its future audience (USD 0.9-63.7 billion)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E03D4B-8679-4DB4-AFB9-73C5658850CD}"/>
              </a:ext>
            </a:extLst>
          </p:cNvPr>
          <p:cNvSpPr/>
          <p:nvPr/>
        </p:nvSpPr>
        <p:spPr bwMode="auto">
          <a:xfrm>
            <a:off x="272480" y="274638"/>
            <a:ext cx="338400" cy="338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4D5A12-2F07-4CC8-A39D-F01DDA1ABE2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373063" y="1782763"/>
            <a:ext cx="1115489" cy="22447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Average monthly rate since inception (last 37 months)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6926C9B-736D-41DF-8BCE-F45AB9B61324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73063" y="4135307"/>
            <a:ext cx="1115489" cy="22447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Average monthly rate of the last 12 months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C3A52B4-E4F4-43A3-BFCB-83DAD0489BD1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1576388" y="1782763"/>
            <a:ext cx="1321972" cy="108608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Approach #1: </a:t>
            </a:r>
            <a:r>
              <a:rPr lang="en-US" sz="1200" b="1" dirty="0" err="1"/>
              <a:t>straightline</a:t>
            </a:r>
            <a:r>
              <a:rPr lang="en-US" sz="1200" b="1" dirty="0"/>
              <a:t> decline in US audience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BEB0D8-3E8B-40A5-93B7-C9865799345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576388" y="2941442"/>
            <a:ext cx="1321972" cy="108608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Approach #2: US growth rate in line with historical rate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05ED8D4-B810-483F-A846-F794859DFAAC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576388" y="4135307"/>
            <a:ext cx="1321972" cy="108608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Approach #1: </a:t>
            </a:r>
            <a:r>
              <a:rPr lang="en-US" sz="1200" b="1" dirty="0" err="1"/>
              <a:t>straightline</a:t>
            </a:r>
            <a:r>
              <a:rPr lang="en-US" sz="1200" b="1" dirty="0"/>
              <a:t> decline in US audience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B8BDD2C-C51E-46B8-B952-36739299479C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576388" y="5293986"/>
            <a:ext cx="1321972" cy="108608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Approach #2: US growth rate in line with historical 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91045D-AFC4-4D9C-A608-3CB11B24A3BB}"/>
              </a:ext>
            </a:extLst>
          </p:cNvPr>
          <p:cNvSpPr txBox="1"/>
          <p:nvPr/>
        </p:nvSpPr>
        <p:spPr>
          <a:xfrm>
            <a:off x="2984500" y="1116013"/>
            <a:ext cx="173025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tx2"/>
                </a:solidFill>
              </a:rPr>
              <a:t>Monthly growth rate</a:t>
            </a: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CAGR. Percentage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DEA1B4-C592-4DBE-A5D8-53ED415FBB13}"/>
              </a:ext>
            </a:extLst>
          </p:cNvPr>
          <p:cNvCxnSpPr/>
          <p:nvPr/>
        </p:nvCxnSpPr>
        <p:spPr bwMode="auto">
          <a:xfrm>
            <a:off x="2984500" y="1508864"/>
            <a:ext cx="1730251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90445C-FE6F-4809-B271-C476E58F9EFF}"/>
              </a:ext>
            </a:extLst>
          </p:cNvPr>
          <p:cNvCxnSpPr/>
          <p:nvPr/>
        </p:nvCxnSpPr>
        <p:spPr bwMode="auto">
          <a:xfrm>
            <a:off x="2984500" y="1740567"/>
            <a:ext cx="1730251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Rectangle 3">
            <a:extLst>
              <a:ext uri="{FF2B5EF4-FFF2-40B4-BE49-F238E27FC236}">
                <a16:creationId xmlns:a16="http://schemas.microsoft.com/office/drawing/2014/main" id="{903A4B1C-AAE4-430F-A4AD-29E3F1CA861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4800600" y="4136432"/>
            <a:ext cx="1152675" cy="2244764"/>
          </a:xfrm>
          <a:prstGeom prst="rect">
            <a:avLst/>
          </a:prstGeom>
          <a:solidFill>
            <a:schemeClr val="accent1">
              <a:lumMod val="40000"/>
              <a:lumOff val="60000"/>
              <a:alpha val="69804"/>
            </a:schemeClr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b="1" dirty="0"/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12759CFC-DB79-4C7D-8B78-F95E2B46CE02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800600" y="1783887"/>
            <a:ext cx="1152675" cy="2244764"/>
          </a:xfrm>
          <a:prstGeom prst="rect">
            <a:avLst/>
          </a:prstGeom>
          <a:solidFill>
            <a:schemeClr val="accent1">
              <a:lumMod val="40000"/>
              <a:lumOff val="60000"/>
              <a:alpha val="69804"/>
            </a:schemeClr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3E49D7-73B6-459B-8CB9-DEF8BF44595B}"/>
              </a:ext>
            </a:extLst>
          </p:cNvPr>
          <p:cNvSpPr txBox="1"/>
          <p:nvPr/>
        </p:nvSpPr>
        <p:spPr>
          <a:xfrm>
            <a:off x="4800601" y="1533525"/>
            <a:ext cx="1152675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Worldwide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EFFE69-988F-4F39-9C6B-F4BFEBE21A05}"/>
              </a:ext>
            </a:extLst>
          </p:cNvPr>
          <p:cNvSpPr txBox="1"/>
          <p:nvPr/>
        </p:nvSpPr>
        <p:spPr>
          <a:xfrm>
            <a:off x="4800600" y="1116013"/>
            <a:ext cx="23918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tx2"/>
                </a:solidFill>
              </a:rPr>
              <a:t>Tumblr’s users in 2022</a:t>
            </a:r>
            <a:r>
              <a:rPr lang="en-US" sz="1200" b="1" baseline="30000" dirty="0">
                <a:solidFill>
                  <a:schemeClr val="tx2"/>
                </a:solidFill>
              </a:rPr>
              <a:t>2</a:t>
            </a: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Billion. Estimated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B23565-DBFB-48A4-B970-8F7F58E43C97}"/>
              </a:ext>
            </a:extLst>
          </p:cNvPr>
          <p:cNvCxnSpPr/>
          <p:nvPr/>
        </p:nvCxnSpPr>
        <p:spPr bwMode="auto">
          <a:xfrm>
            <a:off x="4800600" y="1508864"/>
            <a:ext cx="239185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3ADD0C-2ED5-40A7-A0FD-BD48A46A8603}"/>
              </a:ext>
            </a:extLst>
          </p:cNvPr>
          <p:cNvCxnSpPr/>
          <p:nvPr/>
        </p:nvCxnSpPr>
        <p:spPr bwMode="auto">
          <a:xfrm>
            <a:off x="4800600" y="1740567"/>
            <a:ext cx="239185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Rectangle 3">
            <a:extLst>
              <a:ext uri="{FF2B5EF4-FFF2-40B4-BE49-F238E27FC236}">
                <a16:creationId xmlns:a16="http://schemas.microsoft.com/office/drawing/2014/main" id="{589A3872-E9D0-4EBD-91A9-F7E0222B0E9F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>
          <a:xfrm>
            <a:off x="2984500" y="4135235"/>
            <a:ext cx="821874" cy="2244764"/>
          </a:xfrm>
          <a:prstGeom prst="rect">
            <a:avLst/>
          </a:prstGeom>
          <a:solidFill>
            <a:schemeClr val="accent1">
              <a:lumMod val="40000"/>
              <a:lumOff val="60000"/>
              <a:alpha val="69804"/>
            </a:schemeClr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b="1" dirty="0"/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E91D18B0-8494-4308-B4F0-F4D44566B311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>
          <a:xfrm>
            <a:off x="2984500" y="1782690"/>
            <a:ext cx="821874" cy="2244764"/>
          </a:xfrm>
          <a:prstGeom prst="rect">
            <a:avLst/>
          </a:prstGeom>
          <a:solidFill>
            <a:schemeClr val="accent1">
              <a:lumMod val="40000"/>
              <a:lumOff val="60000"/>
              <a:alpha val="69804"/>
            </a:schemeClr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4140AB-0B50-4B70-86E5-9C3BBC7DB0AF}"/>
              </a:ext>
            </a:extLst>
          </p:cNvPr>
          <p:cNvSpPr txBox="1">
            <a:spLocks/>
          </p:cNvSpPr>
          <p:nvPr/>
        </p:nvSpPr>
        <p:spPr>
          <a:xfrm>
            <a:off x="2984500" y="1550988"/>
            <a:ext cx="821874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Worldwide</a:t>
            </a:r>
          </a:p>
        </p:txBody>
      </p:sp>
      <p:sp>
        <p:nvSpPr>
          <p:cNvPr id="36" name="Oval 33">
            <a:extLst>
              <a:ext uri="{FF2B5EF4-FFF2-40B4-BE49-F238E27FC236}">
                <a16:creationId xmlns:a16="http://schemas.microsoft.com/office/drawing/2014/main" id="{5C950410-CD8A-430F-A824-9BDDC9393E7A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3072275" y="2768020"/>
            <a:ext cx="646325" cy="27410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0" tIns="0" rIns="0" bIns="0" rtlCol="0" anchor="ctr" anchorCtr="1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None/>
            </a:pPr>
            <a:r>
              <a:rPr lang="pt-PT" sz="1200" dirty="0"/>
              <a:t>5.47%</a:t>
            </a: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id="{3131D0CD-28D3-4E19-98CA-E110F2C32D15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072275" y="5120564"/>
            <a:ext cx="646325" cy="27410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0" tIns="0" rIns="0" bIns="0" rtlCol="0" anchor="ctr" anchorCtr="1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None/>
            </a:pPr>
            <a:r>
              <a:rPr lang="pt-PT" sz="1200" dirty="0"/>
              <a:t>1.52%</a:t>
            </a:r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03148D95-0EEC-4B62-BEC1-ADC392F94F47}"/>
              </a:ext>
            </a:extLst>
          </p:cNvPr>
          <p:cNvSpPr txBox="1">
            <a:spLocks/>
          </p:cNvSpPr>
          <p:nvPr>
            <p:custDataLst>
              <p:tags r:id="rId27"/>
            </p:custDataLst>
          </p:nvPr>
        </p:nvSpPr>
        <p:spPr>
          <a:xfrm>
            <a:off x="3892550" y="4135235"/>
            <a:ext cx="821874" cy="1086086"/>
          </a:xfrm>
          <a:prstGeom prst="rect">
            <a:avLst/>
          </a:prstGeom>
          <a:solidFill>
            <a:schemeClr val="accent1">
              <a:lumMod val="40000"/>
              <a:lumOff val="60000"/>
              <a:alpha val="69804"/>
            </a:schemeClr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b="1" dirty="0"/>
          </a:p>
        </p:txBody>
      </p:sp>
      <p:sp>
        <p:nvSpPr>
          <p:cNvPr id="97" name="Rectangle 3">
            <a:extLst>
              <a:ext uri="{FF2B5EF4-FFF2-40B4-BE49-F238E27FC236}">
                <a16:creationId xmlns:a16="http://schemas.microsoft.com/office/drawing/2014/main" id="{3C1864F8-F874-40D9-8EB5-553EE6048BB9}"/>
              </a:ext>
            </a:extLst>
          </p:cNvPr>
          <p:cNvSpPr txBox="1">
            <a:spLocks/>
          </p:cNvSpPr>
          <p:nvPr>
            <p:custDataLst>
              <p:tags r:id="rId28"/>
            </p:custDataLst>
          </p:nvPr>
        </p:nvSpPr>
        <p:spPr>
          <a:xfrm>
            <a:off x="3892550" y="1782690"/>
            <a:ext cx="821874" cy="1086086"/>
          </a:xfrm>
          <a:prstGeom prst="rect">
            <a:avLst/>
          </a:prstGeom>
          <a:solidFill>
            <a:schemeClr val="accent1">
              <a:lumMod val="40000"/>
              <a:lumOff val="60000"/>
              <a:alpha val="69804"/>
            </a:schemeClr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b="1" dirty="0"/>
          </a:p>
        </p:txBody>
      </p:sp>
      <p:sp>
        <p:nvSpPr>
          <p:cNvPr id="98" name="Rectangle 3">
            <a:extLst>
              <a:ext uri="{FF2B5EF4-FFF2-40B4-BE49-F238E27FC236}">
                <a16:creationId xmlns:a16="http://schemas.microsoft.com/office/drawing/2014/main" id="{EB71B666-BFD6-4FA3-ADBF-5449B29C683B}"/>
              </a:ext>
            </a:extLst>
          </p:cNvPr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3892550" y="5293913"/>
            <a:ext cx="821874" cy="1086086"/>
          </a:xfrm>
          <a:prstGeom prst="rect">
            <a:avLst/>
          </a:prstGeom>
          <a:solidFill>
            <a:schemeClr val="accent1">
              <a:lumMod val="40000"/>
              <a:lumOff val="60000"/>
              <a:alpha val="69804"/>
            </a:schemeClr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b="1" dirty="0"/>
          </a:p>
        </p:txBody>
      </p:sp>
      <p:sp>
        <p:nvSpPr>
          <p:cNvPr id="99" name="Rectangle 3">
            <a:extLst>
              <a:ext uri="{FF2B5EF4-FFF2-40B4-BE49-F238E27FC236}">
                <a16:creationId xmlns:a16="http://schemas.microsoft.com/office/drawing/2014/main" id="{2DC47378-842D-4350-968E-16B02C141957}"/>
              </a:ext>
            </a:extLst>
          </p:cNvPr>
          <p:cNvSpPr txBox="1">
            <a:spLocks/>
          </p:cNvSpPr>
          <p:nvPr>
            <p:custDataLst>
              <p:tags r:id="rId30"/>
            </p:custDataLst>
          </p:nvPr>
        </p:nvSpPr>
        <p:spPr>
          <a:xfrm>
            <a:off x="3892550" y="2941368"/>
            <a:ext cx="821874" cy="1086086"/>
          </a:xfrm>
          <a:prstGeom prst="rect">
            <a:avLst/>
          </a:prstGeom>
          <a:solidFill>
            <a:schemeClr val="accent1">
              <a:lumMod val="40000"/>
              <a:lumOff val="60000"/>
              <a:alpha val="69804"/>
            </a:schemeClr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7D5576-D019-4DC9-B86D-BA7B3A89BCD9}"/>
              </a:ext>
            </a:extLst>
          </p:cNvPr>
          <p:cNvSpPr txBox="1"/>
          <p:nvPr/>
        </p:nvSpPr>
        <p:spPr>
          <a:xfrm>
            <a:off x="3892550" y="1550988"/>
            <a:ext cx="821874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USA</a:t>
            </a:r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B79E8E13-0283-470A-B970-BB4B4D933828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3980325" y="2188681"/>
            <a:ext cx="646325" cy="27410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0" tIns="0" rIns="0" bIns="0" rtlCol="0" anchor="ctr" anchorCtr="1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None/>
            </a:pPr>
            <a:r>
              <a:rPr lang="pt-PT" sz="1200" dirty="0"/>
              <a:t>N.a.</a:t>
            </a:r>
            <a:r>
              <a:rPr lang="pt-PT" sz="1200" baseline="30000" dirty="0"/>
              <a:t>1</a:t>
            </a:r>
          </a:p>
        </p:txBody>
      </p:sp>
      <p:sp>
        <p:nvSpPr>
          <p:cNvPr id="37" name="Oval 33">
            <a:extLst>
              <a:ext uri="{FF2B5EF4-FFF2-40B4-BE49-F238E27FC236}">
                <a16:creationId xmlns:a16="http://schemas.microsoft.com/office/drawing/2014/main" id="{50175175-CF05-4762-8D96-5BA6713FC882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3980325" y="3347360"/>
            <a:ext cx="646325" cy="27410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0" tIns="0" rIns="0" bIns="0" rtlCol="0" anchor="ctr" anchorCtr="1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None/>
            </a:pPr>
            <a:r>
              <a:rPr lang="pt-PT" sz="1200" dirty="0"/>
              <a:t>4.56%</a:t>
            </a:r>
          </a:p>
        </p:txBody>
      </p:sp>
      <p:sp>
        <p:nvSpPr>
          <p:cNvPr id="39" name="Oval 33">
            <a:extLst>
              <a:ext uri="{FF2B5EF4-FFF2-40B4-BE49-F238E27FC236}">
                <a16:creationId xmlns:a16="http://schemas.microsoft.com/office/drawing/2014/main" id="{59753329-C49D-4C03-90A1-F5E31F3AF659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3980325" y="4541225"/>
            <a:ext cx="646325" cy="27410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0" tIns="0" rIns="0" bIns="0" rtlCol="0" anchor="ctr" anchorCtr="1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None/>
            </a:pPr>
            <a:r>
              <a:rPr lang="pt-PT" sz="1200" dirty="0"/>
              <a:t>N.a.</a:t>
            </a:r>
            <a:r>
              <a:rPr lang="pt-PT" sz="1200" baseline="30000" dirty="0"/>
              <a:t>1</a:t>
            </a:r>
            <a:endParaRPr lang="pt-PT" sz="1200" dirty="0"/>
          </a:p>
        </p:txBody>
      </p:sp>
      <p:sp>
        <p:nvSpPr>
          <p:cNvPr id="41" name="Oval 33">
            <a:extLst>
              <a:ext uri="{FF2B5EF4-FFF2-40B4-BE49-F238E27FC236}">
                <a16:creationId xmlns:a16="http://schemas.microsoft.com/office/drawing/2014/main" id="{6AA7026E-C842-411F-927D-CFC9A54C6D55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3980325" y="5699904"/>
            <a:ext cx="646325" cy="27410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0" tIns="0" rIns="0" bIns="0" rtlCol="0" anchor="ctr" anchorCtr="1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None/>
            </a:pPr>
            <a:r>
              <a:rPr lang="pt-PT" sz="1200" dirty="0"/>
              <a:t>-0.02%</a:t>
            </a:r>
          </a:p>
        </p:txBody>
      </p: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12B98354-CF3B-471E-8638-F36B7132C721}"/>
              </a:ext>
            </a:extLst>
          </p:cNvPr>
          <p:cNvGraphicFramePr>
            <a:graphicFrameLocks/>
          </p:cNvGraphicFramePr>
          <p:nvPr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1960674701"/>
              </p:ext>
            </p:extLst>
          </p:nvPr>
        </p:nvGraphicFramePr>
        <p:xfrm>
          <a:off x="4724400" y="2247900"/>
          <a:ext cx="1379348" cy="130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6" name="Chart" r:id="rId62" imgW="1379348" imgH="1302862" progId="MSGraph.Chart.8">
                  <p:embed followColorScheme="full"/>
                </p:oleObj>
              </mc:Choice>
              <mc:Fallback>
                <p:oleObj name="Chart" r:id="rId62" imgW="1379348" imgH="130286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4724400" y="2247900"/>
                        <a:ext cx="1379348" cy="130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B35C274-A960-4689-96C9-2B7ED3D3F416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5618163" y="2811463"/>
            <a:ext cx="3333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03A7575-DCF8-4B5D-9F6E-691656A6B51C}" type="datetime'''''''''''''''''''''''''''''''''''''47.''''''''''''3'">
              <a:rPr lang="pt-PT" altLang="en-US" sz="1200"/>
              <a:pPr/>
              <a:t>47.3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F3D25BFF-84DE-4E3B-A932-AACC915C5547}"/>
              </a:ext>
            </a:extLst>
          </p:cNvPr>
          <p:cNvGraphicFramePr>
            <a:graphicFrameLocks/>
          </p:cNvGraphicFramePr>
          <p:nvPr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1347981029"/>
              </p:ext>
            </p:extLst>
          </p:nvPr>
        </p:nvGraphicFramePr>
        <p:xfrm>
          <a:off x="4724400" y="4610100"/>
          <a:ext cx="1379348" cy="132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7" name="Chart" r:id="rId64" imgW="1379348" imgH="1326195" progId="MSGraph.Chart.8">
                  <p:embed followColorScheme="full"/>
                </p:oleObj>
              </mc:Choice>
              <mc:Fallback>
                <p:oleObj name="Chart" r:id="rId64" imgW="1379348" imgH="1326195" progId="MSGraph.Chart.8">
                  <p:embed followColorScheme="full"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12B98354-CF3B-471E-8638-F36B7132C7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4724400" y="4610100"/>
                        <a:ext cx="1379348" cy="1326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97850C4F-F2BA-4D09-81BA-AADABE55F9C5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4946650" y="5200650"/>
            <a:ext cx="2492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39E2F6E-8319-41FD-9754-A22AD2F4E53B}" type="datetime'''''''''''''''0.''''''''''7'''''''''''''''''''''''''''''''">
              <a:rPr lang="pt-PT" altLang="en-US" sz="1200"/>
              <a:pPr/>
              <a:t>0.7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CB8D31DD-A642-4B3B-9E00-859818CEF141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 rot="4479914">
            <a:off x="4851400" y="2870200"/>
            <a:ext cx="1054152" cy="72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b="1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4EF00E5-01B9-470D-9203-C67A29ACB103}"/>
              </a:ext>
            </a:extLst>
          </p:cNvPr>
          <p:cNvGrpSpPr/>
          <p:nvPr/>
        </p:nvGrpSpPr>
        <p:grpSpPr>
          <a:xfrm rot="4479914">
            <a:off x="4851400" y="2870200"/>
            <a:ext cx="1054152" cy="72000"/>
            <a:chOff x="5321424" y="1597987"/>
            <a:chExt cx="2376264" cy="231703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9380997-168C-4AC5-B312-7BBFFECB50D8}"/>
                </a:ext>
              </a:extLst>
            </p:cNvPr>
            <p:cNvCxnSpPr/>
            <p:nvPr/>
          </p:nvCxnSpPr>
          <p:spPr bwMode="auto">
            <a:xfrm>
              <a:off x="5321424" y="1597987"/>
              <a:ext cx="237626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3E66957-6578-4C75-82CA-8BB4DFD6F3F8}"/>
                </a:ext>
              </a:extLst>
            </p:cNvPr>
            <p:cNvCxnSpPr/>
            <p:nvPr/>
          </p:nvCxnSpPr>
          <p:spPr bwMode="auto">
            <a:xfrm>
              <a:off x="5321424" y="1829690"/>
              <a:ext cx="237626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5" name="5. Source">
            <a:extLst>
              <a:ext uri="{FF2B5EF4-FFF2-40B4-BE49-F238E27FC236}">
                <a16:creationId xmlns:a16="http://schemas.microsoft.com/office/drawing/2014/main" id="{1DD0E7D8-6F42-4D3E-8716-9C273341F763}"/>
              </a:ext>
            </a:extLst>
          </p:cNvPr>
          <p:cNvSpPr txBox="1"/>
          <p:nvPr/>
        </p:nvSpPr>
        <p:spPr>
          <a:xfrm>
            <a:off x="119063" y="6395596"/>
            <a:ext cx="8001000" cy="36933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marL="87313" indent="-87313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	Not applicable, as growth rate depends on the evolution of the worldwide population and the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straightline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decline until Facebook’s 18% is reached in 2022 (from 33% in 2013)</a:t>
            </a:r>
          </a:p>
          <a:p>
            <a:pPr marL="87313" indent="-87313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	Monthly average</a:t>
            </a:r>
          </a:p>
          <a:p>
            <a:pPr marL="87313" indent="-87313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	Taking into account the same assumptions for people-to-user equivalency, revenue per user and cash margin</a:t>
            </a:r>
          </a:p>
        </p:txBody>
      </p:sp>
      <p:graphicFrame>
        <p:nvGraphicFramePr>
          <p:cNvPr id="116" name="Object 115">
            <a:extLst>
              <a:ext uri="{FF2B5EF4-FFF2-40B4-BE49-F238E27FC236}">
                <a16:creationId xmlns:a16="http://schemas.microsoft.com/office/drawing/2014/main" id="{C0B8C629-E849-49E6-9F11-324BA6863312}"/>
              </a:ext>
            </a:extLst>
          </p:cNvPr>
          <p:cNvGraphicFramePr>
            <a:graphicFrameLocks/>
          </p:cNvGraphicFramePr>
          <p:nvPr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2403892602"/>
              </p:ext>
            </p:extLst>
          </p:nvPr>
        </p:nvGraphicFramePr>
        <p:xfrm>
          <a:off x="7162800" y="1638300"/>
          <a:ext cx="2133836" cy="130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8" name="Chart" r:id="rId66" imgW="2133836" imgH="1302862" progId="MSGraph.Chart.8">
                  <p:embed followColorScheme="full"/>
                </p:oleObj>
              </mc:Choice>
              <mc:Fallback>
                <p:oleObj name="Chart" r:id="rId66" imgW="2133836" imgH="1302862" progId="MSGraph.Chart.8">
                  <p:embed followColorScheme="full"/>
                  <p:pic>
                    <p:nvPicPr>
                      <p:cNvPr id="90" name="Object 89">
                        <a:extLst>
                          <a:ext uri="{FF2B5EF4-FFF2-40B4-BE49-F238E27FC236}">
                            <a16:creationId xmlns:a16="http://schemas.microsoft.com/office/drawing/2014/main" id="{4616487A-60B5-40B8-B98C-3A51536A31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7162800" y="1638300"/>
                        <a:ext cx="2133836" cy="130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4559AD18-D068-42AD-8FDE-BD0A3167D26A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9221788" y="2201863"/>
            <a:ext cx="3333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4C8D7A4-8DAE-43C8-8BDB-45317E7C36D8}" type="datetime'6''''''''''''''''''3''''''''''.''''7'">
              <a:rPr lang="pt-PT" altLang="en-US" sz="1200"/>
              <a:pPr/>
              <a:t>63.7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graphicFrame>
        <p:nvGraphicFramePr>
          <p:cNvPr id="118" name="Object 117">
            <a:extLst>
              <a:ext uri="{FF2B5EF4-FFF2-40B4-BE49-F238E27FC236}">
                <a16:creationId xmlns:a16="http://schemas.microsoft.com/office/drawing/2014/main" id="{97C83CD2-F7C1-4D9D-8B95-C2CD9392EEA7}"/>
              </a:ext>
            </a:extLst>
          </p:cNvPr>
          <p:cNvGraphicFramePr>
            <a:graphicFrameLocks/>
          </p:cNvGraphicFramePr>
          <p:nvPr>
            <p:custDataLst>
              <p:tags r:id="rId42"/>
            </p:custDataLst>
            <p:extLst>
              <p:ext uri="{D42A27DB-BD31-4B8C-83A1-F6EECF244321}">
                <p14:modId xmlns:p14="http://schemas.microsoft.com/office/powerpoint/2010/main" val="36034104"/>
              </p:ext>
            </p:extLst>
          </p:nvPr>
        </p:nvGraphicFramePr>
        <p:xfrm>
          <a:off x="7162800" y="2819400"/>
          <a:ext cx="2133836" cy="131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9" name="Chart" r:id="rId68" imgW="2133836" imgH="1310430" progId="MSGraph.Chart.8">
                  <p:embed followColorScheme="full"/>
                </p:oleObj>
              </mc:Choice>
              <mc:Fallback>
                <p:oleObj name="Chart" r:id="rId68" imgW="2133836" imgH="1310430" progId="MSGraph.Chart.8">
                  <p:embed followColorScheme="full"/>
                  <p:pic>
                    <p:nvPicPr>
                      <p:cNvPr id="106" name="Object 105">
                        <a:extLst>
                          <a:ext uri="{FF2B5EF4-FFF2-40B4-BE49-F238E27FC236}">
                            <a16:creationId xmlns:a16="http://schemas.microsoft.com/office/drawing/2014/main" id="{D102DFB4-3308-44FA-9904-1BEA5AF08D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7162800" y="2819400"/>
                        <a:ext cx="2133836" cy="1310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3705AB32-74F7-494B-90F2-0A013EF776DF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8993188" y="3394075"/>
            <a:ext cx="3333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C8CCDE3-9885-4201-9E6C-2FD87EA1B6A9}" type="datetime'''''''''''''''''5''''6''''''.''''''''''3'''''''">
              <a:rPr lang="pt-PT" altLang="en-US" sz="1200"/>
              <a:pPr/>
              <a:t>56.3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graphicFrame>
        <p:nvGraphicFramePr>
          <p:cNvPr id="120" name="Object 119">
            <a:extLst>
              <a:ext uri="{FF2B5EF4-FFF2-40B4-BE49-F238E27FC236}">
                <a16:creationId xmlns:a16="http://schemas.microsoft.com/office/drawing/2014/main" id="{D36C5B4F-CCED-4EBF-9B4A-F3DA7E8AD9A5}"/>
              </a:ext>
            </a:extLst>
          </p:cNvPr>
          <p:cNvGraphicFramePr>
            <a:graphicFrameLocks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605749452"/>
              </p:ext>
            </p:extLst>
          </p:nvPr>
        </p:nvGraphicFramePr>
        <p:xfrm>
          <a:off x="7162800" y="4000500"/>
          <a:ext cx="1379348" cy="132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0" name="Chart" r:id="rId70" imgW="1379348" imgH="1326195" progId="MSGraph.Chart.8">
                  <p:embed followColorScheme="full"/>
                </p:oleObj>
              </mc:Choice>
              <mc:Fallback>
                <p:oleObj name="Chart" r:id="rId70" imgW="1379348" imgH="1326195" progId="MSGraph.Chart.8">
                  <p:embed followColorScheme="full"/>
                  <p:pic>
                    <p:nvPicPr>
                      <p:cNvPr id="108" name="Object 107">
                        <a:extLst>
                          <a:ext uri="{FF2B5EF4-FFF2-40B4-BE49-F238E27FC236}">
                            <a16:creationId xmlns:a16="http://schemas.microsoft.com/office/drawing/2014/main" id="{56F573C9-664F-411A-AAAA-23B67BB621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7162800" y="4000500"/>
                        <a:ext cx="1379348" cy="1326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2214129D-1870-45D5-8558-B515B40F483D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8353425" y="4591050"/>
            <a:ext cx="2492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75E1B0D-7EFA-463F-979A-75AF73176FA2}" type="datetime'''''''''''1''''''''.''''''''''''''''''''''2''''''''''''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graphicFrame>
        <p:nvGraphicFramePr>
          <p:cNvPr id="122" name="Object 121">
            <a:extLst>
              <a:ext uri="{FF2B5EF4-FFF2-40B4-BE49-F238E27FC236}">
                <a16:creationId xmlns:a16="http://schemas.microsoft.com/office/drawing/2014/main" id="{7273E142-EB9C-4374-BCE2-A6DE8114955B}"/>
              </a:ext>
            </a:extLst>
          </p:cNvPr>
          <p:cNvGraphicFramePr>
            <a:graphicFrameLocks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2968251582"/>
              </p:ext>
            </p:extLst>
          </p:nvPr>
        </p:nvGraphicFramePr>
        <p:xfrm>
          <a:off x="7162800" y="5181600"/>
          <a:ext cx="1379348" cy="130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1" name="Chart" r:id="rId72" imgW="1379348" imgH="1302862" progId="MSGraph.Chart.8">
                  <p:embed followColorScheme="full"/>
                </p:oleObj>
              </mc:Choice>
              <mc:Fallback>
                <p:oleObj name="Chart" r:id="rId72" imgW="1379348" imgH="1302862" progId="MSGraph.Chart.8">
                  <p:embed followColorScheme="full"/>
                  <p:pic>
                    <p:nvPicPr>
                      <p:cNvPr id="110" name="Object 109">
                        <a:extLst>
                          <a:ext uri="{FF2B5EF4-FFF2-40B4-BE49-F238E27FC236}">
                            <a16:creationId xmlns:a16="http://schemas.microsoft.com/office/drawing/2014/main" id="{03672356-A394-403A-8F44-63B72D85EE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7162800" y="5181600"/>
                        <a:ext cx="1379348" cy="130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Text Placeholder 2">
            <a:extLst>
              <a:ext uri="{FF2B5EF4-FFF2-40B4-BE49-F238E27FC236}">
                <a16:creationId xmlns:a16="http://schemas.microsoft.com/office/drawing/2014/main" id="{F2C403B0-AA81-4853-9813-1C12B4BC8AD9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8102600" y="5741988"/>
            <a:ext cx="2492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9050" tIns="0" rIns="1905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EA02A05-6279-494F-A0E0-9831F33BA0EE}" type="datetime'''''''0''''''''''.''''''''''''''''''''''''''''''9'''''''''''">
              <a:rPr lang="pt-PT" altLang="en-US" sz="1200" smtClean="0"/>
              <a:pPr/>
              <a:t>0.9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127" name="Rectangle 3">
            <a:extLst>
              <a:ext uri="{FF2B5EF4-FFF2-40B4-BE49-F238E27FC236}">
                <a16:creationId xmlns:a16="http://schemas.microsoft.com/office/drawing/2014/main" id="{AD79F0FE-AA26-491F-A292-C072A8F6F733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 rot="4479914">
            <a:off x="8202613" y="2290763"/>
            <a:ext cx="1054152" cy="72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b="1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85F2C30-C4A0-4958-AA5E-1B66FD00DDAE}"/>
              </a:ext>
            </a:extLst>
          </p:cNvPr>
          <p:cNvGrpSpPr/>
          <p:nvPr/>
        </p:nvGrpSpPr>
        <p:grpSpPr>
          <a:xfrm rot="4479914">
            <a:off x="8202613" y="2290763"/>
            <a:ext cx="1054152" cy="72000"/>
            <a:chOff x="5321424" y="1597987"/>
            <a:chExt cx="2376264" cy="231703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4B98C24-A61C-4993-A1D3-E695F6B26E12}"/>
                </a:ext>
              </a:extLst>
            </p:cNvPr>
            <p:cNvCxnSpPr/>
            <p:nvPr/>
          </p:nvCxnSpPr>
          <p:spPr bwMode="auto">
            <a:xfrm>
              <a:off x="5321424" y="1597987"/>
              <a:ext cx="237626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35FA379-2694-4398-A825-A95D3A2B7C04}"/>
                </a:ext>
              </a:extLst>
            </p:cNvPr>
            <p:cNvCxnSpPr/>
            <p:nvPr/>
          </p:nvCxnSpPr>
          <p:spPr bwMode="auto">
            <a:xfrm>
              <a:off x="5321424" y="1829690"/>
              <a:ext cx="237626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3" name="Rectangle 3">
            <a:extLst>
              <a:ext uri="{FF2B5EF4-FFF2-40B4-BE49-F238E27FC236}">
                <a16:creationId xmlns:a16="http://schemas.microsoft.com/office/drawing/2014/main" id="{717503A8-06A6-46BB-9FF9-9572FD63B1F6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 rot="4479914">
            <a:off x="8202613" y="3449638"/>
            <a:ext cx="1054152" cy="72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b="1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5FDD122-8A83-466D-9F34-E70C3A6FA398}"/>
              </a:ext>
            </a:extLst>
          </p:cNvPr>
          <p:cNvGrpSpPr/>
          <p:nvPr/>
        </p:nvGrpSpPr>
        <p:grpSpPr>
          <a:xfrm rot="4479914">
            <a:off x="8202613" y="3449638"/>
            <a:ext cx="1054152" cy="72000"/>
            <a:chOff x="5321424" y="1597987"/>
            <a:chExt cx="2376264" cy="231703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1601082-8E9B-405C-813A-8E7260410FAF}"/>
                </a:ext>
              </a:extLst>
            </p:cNvPr>
            <p:cNvCxnSpPr/>
            <p:nvPr/>
          </p:nvCxnSpPr>
          <p:spPr bwMode="auto">
            <a:xfrm>
              <a:off x="5321424" y="1597987"/>
              <a:ext cx="237626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E9F1795-EB01-42B8-9F29-AE44B54E42D3}"/>
                </a:ext>
              </a:extLst>
            </p:cNvPr>
            <p:cNvCxnSpPr/>
            <p:nvPr/>
          </p:nvCxnSpPr>
          <p:spPr bwMode="auto">
            <a:xfrm>
              <a:off x="5321424" y="1829690"/>
              <a:ext cx="237626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2E4AFDC2-D2D9-4765-90EE-E3E8A77C4835}"/>
              </a:ext>
            </a:extLst>
          </p:cNvPr>
          <p:cNvSpPr txBox="1">
            <a:spLocks/>
          </p:cNvSpPr>
          <p:nvPr/>
        </p:nvSpPr>
        <p:spPr>
          <a:xfrm>
            <a:off x="7278688" y="1347788"/>
            <a:ext cx="228291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tx2"/>
                </a:solidFill>
              </a:rPr>
              <a:t>Tumblr’s valuation</a:t>
            </a:r>
            <a:r>
              <a:rPr lang="en-US" sz="1200" b="1" baseline="30000" dirty="0">
                <a:solidFill>
                  <a:schemeClr val="tx2"/>
                </a:solidFill>
              </a:rPr>
              <a:t>3</a:t>
            </a: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USD Billion. Estimated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FF8EBA4-7758-41FA-9779-7748FB9CDB42}"/>
              </a:ext>
            </a:extLst>
          </p:cNvPr>
          <p:cNvCxnSpPr>
            <a:cxnSpLocks/>
          </p:cNvCxnSpPr>
          <p:nvPr/>
        </p:nvCxnSpPr>
        <p:spPr bwMode="auto">
          <a:xfrm>
            <a:off x="7278688" y="1740638"/>
            <a:ext cx="228291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Rectangle 3">
            <a:extLst>
              <a:ext uri="{FF2B5EF4-FFF2-40B4-BE49-F238E27FC236}">
                <a16:creationId xmlns:a16="http://schemas.microsoft.com/office/drawing/2014/main" id="{1452A3CF-9A61-45A7-9799-9EEA5DFDFE17}"/>
              </a:ext>
            </a:extLst>
          </p:cNvPr>
          <p:cNvSpPr txBox="1">
            <a:spLocks/>
          </p:cNvSpPr>
          <p:nvPr>
            <p:custDataLst>
              <p:tags r:id="rId50"/>
            </p:custDataLst>
          </p:nvPr>
        </p:nvSpPr>
        <p:spPr>
          <a:xfrm>
            <a:off x="8480263" y="1057477"/>
            <a:ext cx="122400" cy="12311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E0294CB-68C6-4E55-AE2D-05F8FC3A2164}"/>
              </a:ext>
            </a:extLst>
          </p:cNvPr>
          <p:cNvSpPr txBox="1">
            <a:spLocks/>
          </p:cNvSpPr>
          <p:nvPr/>
        </p:nvSpPr>
        <p:spPr>
          <a:xfrm>
            <a:off x="8658344" y="1057477"/>
            <a:ext cx="153421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GB"/>
            </a:defPPr>
            <a:lvl1pPr marL="87313" indent="-87313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used by Yahoo!</a:t>
            </a:r>
          </a:p>
        </p:txBody>
      </p:sp>
    </p:spTree>
    <p:extLst>
      <p:ext uri="{BB962C8B-B14F-4D97-AF65-F5344CB8AC3E}">
        <p14:creationId xmlns:p14="http://schemas.microsoft.com/office/powerpoint/2010/main" val="91183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8AF1EE1C-35DA-49A4-8E2F-47B384E3FE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01472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think-cell Slide" r:id="rId9" imgW="629" imgH="631" progId="TCLayout.ActiveDocument.1">
                  <p:embed/>
                </p:oleObj>
              </mc:Choice>
              <mc:Fallback>
                <p:oleObj name="think-cell Slide" r:id="rId9" imgW="629" imgH="631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8AF1EE1C-35DA-49A4-8E2F-47B384E3F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A2BEB156-BE44-4C49-BA39-DA482996418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kumimoji="0" lang="en-US" sz="1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sym typeface="Arial" panose="020B0604020202020204" pitchFamily="34" charset="0"/>
            </a:endParaRPr>
          </a:p>
        </p:txBody>
      </p:sp>
      <p:pic>
        <p:nvPicPr>
          <p:cNvPr id="33" name="Picture 9" descr="Question 2">
            <a:extLst>
              <a:ext uri="{FF2B5EF4-FFF2-40B4-BE49-F238E27FC236}">
                <a16:creationId xmlns:a16="http://schemas.microsoft.com/office/drawing/2014/main" id="{AD1B7536-C9AD-44A8-AA17-6F4BFE1E1E25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11"/>
          <a:srcRect r="6549"/>
          <a:stretch/>
        </p:blipFill>
        <p:spPr bwMode="auto">
          <a:xfrm>
            <a:off x="4546950" y="1052736"/>
            <a:ext cx="5359050" cy="532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E021-8366-494C-B1C2-111904AE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questions to address</a:t>
            </a:r>
          </a:p>
        </p:txBody>
      </p:sp>
      <p:sp>
        <p:nvSpPr>
          <p:cNvPr id="40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F60CDA60-3672-4D5D-A6DC-8298ABF84E6C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98449" y="2276475"/>
            <a:ext cx="6338888" cy="823913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2075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/>
            </a:pPr>
            <a:r>
              <a:rPr lang="en-US" altLang="en-US" sz="1800" dirty="0"/>
              <a:t>Valuation through historical data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848823AF-0C8D-4908-BE33-230470FABE1A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98449" y="3100388"/>
            <a:ext cx="6338888" cy="822325"/>
          </a:xfrm>
          <a:prstGeom prst="rect">
            <a:avLst/>
          </a:prstGeom>
          <a:solidFill>
            <a:schemeClr val="tx2"/>
          </a:solidFill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0488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Pct val="125000"/>
              <a:buFont typeface="+mj-lt"/>
              <a:buAutoNum type="arabicPeriod" startAt="2"/>
            </a:pPr>
            <a:r>
              <a:rPr lang="en-US" altLang="en-US" sz="1800" b="1" dirty="0">
                <a:solidFill>
                  <a:schemeClr val="bg1"/>
                </a:solidFill>
              </a:rPr>
              <a:t>Forecast through time series</a:t>
            </a:r>
          </a:p>
        </p:txBody>
      </p:sp>
      <p:sp>
        <p:nvSpPr>
          <p:cNvPr id="55" name="Text Placeholder 2">
            <a:hlinkClick r:id="rId13" action="ppaction://hlinksldjump"/>
            <a:extLst>
              <a:ext uri="{FF2B5EF4-FFF2-40B4-BE49-F238E27FC236}">
                <a16:creationId xmlns:a16="http://schemas.microsoft.com/office/drawing/2014/main" id="{062B2FC6-13B7-42B4-A8A8-994D19831DA6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98449" y="3922713"/>
            <a:ext cx="6338888" cy="823913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2075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3"/>
            </a:pPr>
            <a:r>
              <a:rPr lang="en-US" altLang="en-US" sz="1800" dirty="0"/>
              <a:t>Valuation through time series</a:t>
            </a:r>
          </a:p>
        </p:txBody>
      </p:sp>
    </p:spTree>
    <p:extLst>
      <p:ext uri="{BB962C8B-B14F-4D97-AF65-F5344CB8AC3E}">
        <p14:creationId xmlns:p14="http://schemas.microsoft.com/office/powerpoint/2010/main" val="302722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5F04890-97C3-478A-A048-04141E8539D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10542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think-cell Slide" r:id="rId13" imgW="629" imgH="631" progId="TCLayout.ActiveDocument.1">
                  <p:embed/>
                </p:oleObj>
              </mc:Choice>
              <mc:Fallback>
                <p:oleObj name="think-cell Slide" r:id="rId13" imgW="629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1DC2745-6151-4859-BD29-7C32D1B0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74638"/>
            <a:ext cx="7992888" cy="677108"/>
          </a:xfrm>
        </p:spPr>
        <p:txBody>
          <a:bodyPr/>
          <a:lstStyle/>
          <a:p>
            <a:pPr marL="447675"/>
            <a:r>
              <a:rPr lang="en-US" dirty="0"/>
              <a:t>When building the model to forecast Tumblr’s future users, we took into account the most realistic trend (1/2)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29073-0F75-425C-B126-F37F82E43FB7}"/>
              </a:ext>
            </a:extLst>
          </p:cNvPr>
          <p:cNvSpPr/>
          <p:nvPr/>
        </p:nvSpPr>
        <p:spPr bwMode="auto">
          <a:xfrm>
            <a:off x="272480" y="274638"/>
            <a:ext cx="338400" cy="338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200" b="1" dirty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pt-PT" sz="2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87603A7-2F69-4B4A-936B-BB7EFB5EDEF7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070523" y="1052736"/>
            <a:ext cx="7416824" cy="55171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47AD524-8862-4DE1-B6DB-59E1C9A720B7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18654" y="1472246"/>
            <a:ext cx="1891820" cy="5025967"/>
          </a:xfrm>
          <a:prstGeom prst="homePlate">
            <a:avLst>
              <a:gd name="adj" fmla="val 11608"/>
            </a:avLst>
          </a:prstGeom>
          <a:solidFill>
            <a:schemeClr val="bg2"/>
          </a:solidFill>
          <a:ln w="19050">
            <a:noFill/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Approach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Define different </a:t>
            </a:r>
            <a:r>
              <a:rPr lang="en-US" sz="1200" b="1" dirty="0"/>
              <a:t>time series </a:t>
            </a:r>
            <a:r>
              <a:rPr lang="en-US" sz="1200" dirty="0"/>
              <a:t>for worldwide and USA based on Tumblr’s historical monthly users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Create forecast models, namely:</a:t>
            </a:r>
          </a:p>
          <a:p>
            <a:pPr marL="360363"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200" b="1" dirty="0"/>
              <a:t>Exponential smoothing models </a:t>
            </a:r>
            <a:r>
              <a:rPr lang="en-US" sz="1200" dirty="0"/>
              <a:t>(e.g., </a:t>
            </a:r>
            <a:r>
              <a:rPr lang="en-US" sz="1200" dirty="0" err="1"/>
              <a:t>AAN</a:t>
            </a:r>
            <a:r>
              <a:rPr lang="en-US" sz="1200" dirty="0"/>
              <a:t>, MMN, </a:t>
            </a:r>
            <a:r>
              <a:rPr lang="en-US" sz="1200" dirty="0" err="1"/>
              <a:t>AAZ</a:t>
            </a:r>
            <a:r>
              <a:rPr lang="en-US" sz="1200" dirty="0"/>
              <a:t>, </a:t>
            </a:r>
            <a:r>
              <a:rPr lang="en-US" sz="1200" dirty="0" err="1"/>
              <a:t>MMZ</a:t>
            </a:r>
            <a:r>
              <a:rPr lang="en-US" sz="1200" dirty="0"/>
              <a:t>)</a:t>
            </a:r>
          </a:p>
          <a:p>
            <a:pPr marL="360363"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200" b="1" dirty="0" err="1"/>
              <a:t>TBATS</a:t>
            </a:r>
            <a:r>
              <a:rPr lang="en-US" sz="1200" b="1" dirty="0"/>
              <a:t> model</a:t>
            </a:r>
          </a:p>
          <a:p>
            <a:pPr marL="360363"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200" b="1" dirty="0"/>
              <a:t>ARIMA model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Assess quality of the </a:t>
            </a:r>
            <a:r>
              <a:rPr lang="en-US" sz="1200" b="1" dirty="0"/>
              <a:t>forecasts </a:t>
            </a:r>
            <a:r>
              <a:rPr lang="en-US" sz="1200" dirty="0"/>
              <a:t>based on “damped” vs. “</a:t>
            </a:r>
            <a:r>
              <a:rPr lang="en-US" sz="1200" dirty="0" err="1"/>
              <a:t>straightline</a:t>
            </a:r>
            <a:r>
              <a:rPr lang="en-US" sz="1200" dirty="0"/>
              <a:t>” trend and AIC. Argument for damped forecast – market saturation.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4D506B8-219A-44CE-BD64-C8F66429E11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070523" y="1052736"/>
            <a:ext cx="7416824" cy="257369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vert="horz" wrap="square" lIns="36000" tIns="36000" rIns="36000" bIns="36000" rtlCol="0" anchor="ctr" anchorCtr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Forecast models of Tumblr’s users. Worldwide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73EF2F-7AF0-46E0-A4D3-00CCBC1686EE}"/>
              </a:ext>
            </a:extLst>
          </p:cNvPr>
          <p:cNvGrpSpPr/>
          <p:nvPr/>
        </p:nvGrpSpPr>
        <p:grpSpPr>
          <a:xfrm>
            <a:off x="2380735" y="1342153"/>
            <a:ext cx="3443587" cy="257369"/>
            <a:chOff x="2380735" y="1342153"/>
            <a:chExt cx="4619938" cy="257369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4C5BE5B9-457F-485E-B7C7-06317C187BED}"/>
                </a:ext>
              </a:extLst>
            </p:cNvPr>
            <p:cNvSpPr txBox="1">
              <a:spLocks/>
            </p:cNvSpPr>
            <p:nvPr>
              <p:custDataLst>
                <p:tags r:id="rId11"/>
              </p:custDataLst>
            </p:nvPr>
          </p:nvSpPr>
          <p:spPr>
            <a:xfrm>
              <a:off x="2380735" y="1342153"/>
              <a:ext cx="4619938" cy="25736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lIns="36000" tIns="36000" rIns="36000" bIns="36000" rtlCol="0" anchor="t" anchorCtr="0">
              <a:sp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en-US" sz="1200" b="1" dirty="0"/>
                <a:t>Exponential smoothing model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392E4-160D-4183-8CD2-2784BDFF4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80735" y="1599522"/>
              <a:ext cx="461993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EC489D-78D1-47CC-AEBF-B975B1A99FD7}"/>
              </a:ext>
            </a:extLst>
          </p:cNvPr>
          <p:cNvGrpSpPr/>
          <p:nvPr/>
        </p:nvGrpSpPr>
        <p:grpSpPr>
          <a:xfrm>
            <a:off x="5939220" y="1342153"/>
            <a:ext cx="3443588" cy="257369"/>
            <a:chOff x="2610882" y="1342153"/>
            <a:chExt cx="4619938" cy="257369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FED9EC46-40FD-48BA-95F2-63A50D14506E}"/>
                </a:ext>
              </a:extLst>
            </p:cNvPr>
            <p:cNvSpPr txBox="1">
              <a:spLocks/>
            </p:cNvSpPr>
            <p:nvPr>
              <p:custDataLst>
                <p:tags r:id="rId10"/>
              </p:custDataLst>
            </p:nvPr>
          </p:nvSpPr>
          <p:spPr>
            <a:xfrm>
              <a:off x="2610882" y="1342153"/>
              <a:ext cx="4619938" cy="25736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lIns="36000" tIns="36000" rIns="36000" bIns="36000" rtlCol="0" anchor="t" anchorCtr="0">
              <a:sp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en-US" sz="1200" b="1" dirty="0"/>
                <a:t>Other models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DD45A85-7802-43A2-BBA6-5623BEAC55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10882" y="1599522"/>
              <a:ext cx="461993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A7148C8C-13B1-4200-B730-66EB12BEBE4F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380734" y="1628799"/>
            <a:ext cx="3443588" cy="2398238"/>
          </a:xfrm>
          <a:prstGeom prst="rect">
            <a:avLst/>
          </a:prstGeom>
          <a:solidFill>
            <a:schemeClr val="accent1">
              <a:lumMod val="40000"/>
              <a:lumOff val="60000"/>
              <a:alpha val="69804"/>
            </a:schemeClr>
          </a:solidFill>
          <a:ln w="19050">
            <a:noFill/>
          </a:ln>
        </p:spPr>
        <p:txBody>
          <a:bodyPr vert="horz" lIns="36000" tIns="36000" rIns="36000" bIns="36000" rtlCol="0" anchor="t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Additive – ETS(</a:t>
            </a:r>
            <a:r>
              <a:rPr lang="en-US" sz="1200" b="1" dirty="0" err="1"/>
              <a:t>A,Ad,N</a:t>
            </a:r>
            <a:r>
              <a:rPr lang="en-US" sz="1200" b="1" dirty="0"/>
              <a:t>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05D8F3D-6FB5-4803-A4B6-302A73ABAAC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380734" y="4099984"/>
            <a:ext cx="3443588" cy="2398238"/>
          </a:xfrm>
          <a:prstGeom prst="rect">
            <a:avLst/>
          </a:prstGeom>
          <a:solidFill>
            <a:schemeClr val="accent1">
              <a:lumMod val="40000"/>
              <a:lumOff val="60000"/>
              <a:alpha val="69804"/>
            </a:schemeClr>
          </a:solidFill>
          <a:ln w="19050">
            <a:noFill/>
          </a:ln>
        </p:spPr>
        <p:txBody>
          <a:bodyPr vert="horz" lIns="36000" tIns="36000" rIns="0" bIns="36000" rtlCol="0" anchor="t" anchorCtr="0">
            <a:noAutofit/>
          </a:bodyPr>
          <a:lstStyle>
            <a:defPPr>
              <a:defRPr lang="en-GB"/>
            </a:defPPr>
            <a:lvl1pPr marL="0" lvl="0" indent="0">
              <a:spcBef>
                <a:spcPct val="20000"/>
              </a:spcBef>
              <a:spcAft>
                <a:spcPts val="400"/>
              </a:spcAft>
              <a:buNone/>
              <a:defRPr sz="12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/>
              <a:t>Multiplicative – ETS(</a:t>
            </a:r>
            <a:r>
              <a:rPr lang="en-US" dirty="0" err="1"/>
              <a:t>M,Md,N</a:t>
            </a:r>
            <a:r>
              <a:rPr lang="en-US" dirty="0"/>
              <a:t>)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628A598-4C3C-4714-916F-B462888F6F09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5939220" y="1628799"/>
            <a:ext cx="3443588" cy="2398238"/>
          </a:xfrm>
          <a:prstGeom prst="rect">
            <a:avLst/>
          </a:prstGeom>
          <a:solidFill>
            <a:schemeClr val="accent1">
              <a:lumMod val="40000"/>
              <a:lumOff val="60000"/>
              <a:alpha val="69804"/>
            </a:schemeClr>
          </a:solidFill>
          <a:ln w="19050">
            <a:noFill/>
          </a:ln>
        </p:spPr>
        <p:txBody>
          <a:bodyPr vert="horz" lIns="36000" tIns="36000" rIns="36000" bIns="36000" rtlCol="0" anchor="t" anchorCtr="0">
            <a:noAutofit/>
          </a:bodyPr>
          <a:lstStyle>
            <a:defPPr>
              <a:defRPr lang="en-GB"/>
            </a:defPPr>
            <a:lvl1pPr marL="0" lvl="0" indent="0">
              <a:spcBef>
                <a:spcPct val="20000"/>
              </a:spcBef>
              <a:spcAft>
                <a:spcPts val="400"/>
              </a:spcAft>
              <a:buNone/>
              <a:defRPr sz="12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err="1"/>
              <a:t>TBATS</a:t>
            </a:r>
            <a:r>
              <a:rPr lang="en-US" dirty="0"/>
              <a:t> model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02B1DD44-FC2B-420C-BB7F-C47486784BA6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5939220" y="4099984"/>
            <a:ext cx="3443588" cy="2398238"/>
          </a:xfrm>
          <a:prstGeom prst="rect">
            <a:avLst/>
          </a:prstGeom>
          <a:solidFill>
            <a:schemeClr val="accent1">
              <a:lumMod val="40000"/>
              <a:lumOff val="60000"/>
              <a:alpha val="69804"/>
            </a:schemeClr>
          </a:solidFill>
          <a:ln w="19050">
            <a:noFill/>
          </a:ln>
        </p:spPr>
        <p:txBody>
          <a:bodyPr vert="horz" lIns="36000" tIns="36000" rIns="36000" bIns="36000" rtlCol="0" anchor="t" anchorCtr="0">
            <a:noAutofit/>
          </a:bodyPr>
          <a:lstStyle>
            <a:defPPr>
              <a:defRPr lang="en-GB"/>
            </a:defPPr>
            <a:lvl1pPr marL="0" lvl="0" indent="0">
              <a:spcBef>
                <a:spcPct val="20000"/>
              </a:spcBef>
              <a:spcAft>
                <a:spcPts val="400"/>
              </a:spcAft>
              <a:buNone/>
              <a:defRPr sz="12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/>
              <a:t>ARIMA model (with drift)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4942CF7-FFC0-47AE-A4F4-7616DCA5DE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3394" r="5506"/>
          <a:stretch/>
        </p:blipFill>
        <p:spPr>
          <a:xfrm>
            <a:off x="2733846" y="1897224"/>
            <a:ext cx="2737365" cy="22012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AB1AA55-7427-4EFF-83C3-1D4AE29F327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594" r="6082"/>
          <a:stretch/>
        </p:blipFill>
        <p:spPr>
          <a:xfrm>
            <a:off x="2742184" y="4348065"/>
            <a:ext cx="2720689" cy="222154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71E3248-02D8-4462-92CD-679F3D36E60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9758" r="6082" b="1"/>
          <a:stretch/>
        </p:blipFill>
        <p:spPr>
          <a:xfrm>
            <a:off x="6292614" y="6309320"/>
            <a:ext cx="2720689" cy="2602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78128FF-6F84-4812-BC3A-34987AF5F384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592" r="5648"/>
          <a:stretch/>
        </p:blipFill>
        <p:spPr>
          <a:xfrm>
            <a:off x="6292614" y="4348064"/>
            <a:ext cx="2733198" cy="222154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46D5AF-2559-4659-BAC7-7824CD330997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3393" r="5648"/>
          <a:stretch/>
        </p:blipFill>
        <p:spPr>
          <a:xfrm>
            <a:off x="6292614" y="1897224"/>
            <a:ext cx="2733198" cy="220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6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5F04890-97C3-478A-A048-04141E8539D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think-cell Slide" r:id="rId13" imgW="629" imgH="631" progId="TCLayout.ActiveDocument.1">
                  <p:embed/>
                </p:oleObj>
              </mc:Choice>
              <mc:Fallback>
                <p:oleObj name="think-cell Slide" r:id="rId13" imgW="629" imgH="63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F5F04890-97C3-478A-A048-04141E8539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1DC2745-6151-4859-BD29-7C32D1B0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74638"/>
            <a:ext cx="7992888" cy="677108"/>
          </a:xfrm>
        </p:spPr>
        <p:txBody>
          <a:bodyPr/>
          <a:lstStyle/>
          <a:p>
            <a:pPr marL="447675"/>
            <a:r>
              <a:rPr lang="en-US" dirty="0"/>
              <a:t>When building the model to forecast Tumblr’s future users, we took into account the most realistic trend (2/2)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29073-0F75-425C-B126-F37F82E43FB7}"/>
              </a:ext>
            </a:extLst>
          </p:cNvPr>
          <p:cNvSpPr/>
          <p:nvPr/>
        </p:nvSpPr>
        <p:spPr bwMode="auto">
          <a:xfrm>
            <a:off x="272480" y="274638"/>
            <a:ext cx="338400" cy="338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200" b="1" dirty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pt-PT" sz="2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87603A7-2F69-4B4A-936B-BB7EFB5EDEF7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070523" y="1052736"/>
            <a:ext cx="7416824" cy="55171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4D506B8-219A-44CE-BD64-C8F66429E11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70523" y="1052736"/>
            <a:ext cx="7416824" cy="257369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vert="horz" wrap="square" lIns="36000" tIns="36000" rIns="36000" bIns="36000" rtlCol="0" anchor="ctr" anchorCtr="0">
            <a:sp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Forecast models of Tumblr’s users. USA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73EF2F-7AF0-46E0-A4D3-00CCBC1686EE}"/>
              </a:ext>
            </a:extLst>
          </p:cNvPr>
          <p:cNvGrpSpPr/>
          <p:nvPr/>
        </p:nvGrpSpPr>
        <p:grpSpPr>
          <a:xfrm>
            <a:off x="2380735" y="1342153"/>
            <a:ext cx="3443587" cy="257369"/>
            <a:chOff x="2380735" y="1342153"/>
            <a:chExt cx="4619938" cy="257369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4C5BE5B9-457F-485E-B7C7-06317C187BED}"/>
                </a:ext>
              </a:extLst>
            </p:cNvPr>
            <p:cNvSpPr txBox="1">
              <a:spLocks/>
            </p:cNvSpPr>
            <p:nvPr>
              <p:custDataLst>
                <p:tags r:id="rId11"/>
              </p:custDataLst>
            </p:nvPr>
          </p:nvSpPr>
          <p:spPr>
            <a:xfrm>
              <a:off x="2380735" y="1342153"/>
              <a:ext cx="4619938" cy="25736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lIns="36000" tIns="36000" rIns="36000" bIns="36000" rtlCol="0" anchor="t" anchorCtr="0">
              <a:sp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en-US" sz="1200" b="1" dirty="0"/>
                <a:t>Exponential smoothing model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392E4-160D-4183-8CD2-2784BDFF4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80735" y="1599522"/>
              <a:ext cx="461993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EC489D-78D1-47CC-AEBF-B975B1A99FD7}"/>
              </a:ext>
            </a:extLst>
          </p:cNvPr>
          <p:cNvGrpSpPr/>
          <p:nvPr/>
        </p:nvGrpSpPr>
        <p:grpSpPr>
          <a:xfrm>
            <a:off x="5939220" y="1342153"/>
            <a:ext cx="3443588" cy="257369"/>
            <a:chOff x="2610882" y="1342153"/>
            <a:chExt cx="4619938" cy="257369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FED9EC46-40FD-48BA-95F2-63A50D14506E}"/>
                </a:ext>
              </a:extLst>
            </p:cNvPr>
            <p:cNvSpPr txBox="1">
              <a:spLocks/>
            </p:cNvSpPr>
            <p:nvPr>
              <p:custDataLst>
                <p:tags r:id="rId10"/>
              </p:custDataLst>
            </p:nvPr>
          </p:nvSpPr>
          <p:spPr>
            <a:xfrm>
              <a:off x="2610882" y="1342153"/>
              <a:ext cx="4619938" cy="25736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lIns="36000" tIns="36000" rIns="36000" bIns="36000" rtlCol="0" anchor="t" anchorCtr="0">
              <a:sp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en-US" sz="1200" b="1" dirty="0"/>
                <a:t>Other models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DD45A85-7802-43A2-BBA6-5623BEAC55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10882" y="1599522"/>
              <a:ext cx="461993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A7148C8C-13B1-4200-B730-66EB12BEBE4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380734" y="1628799"/>
            <a:ext cx="3443588" cy="2398238"/>
          </a:xfrm>
          <a:prstGeom prst="rect">
            <a:avLst/>
          </a:prstGeom>
          <a:solidFill>
            <a:schemeClr val="accent1">
              <a:lumMod val="40000"/>
              <a:lumOff val="60000"/>
              <a:alpha val="69804"/>
            </a:schemeClr>
          </a:solidFill>
          <a:ln w="19050">
            <a:noFill/>
          </a:ln>
        </p:spPr>
        <p:txBody>
          <a:bodyPr vert="horz" lIns="36000" tIns="36000" rIns="36000" bIns="36000" rtlCol="0" anchor="t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Additive – ETS(</a:t>
            </a:r>
            <a:r>
              <a:rPr lang="en-US" sz="1200" b="1" dirty="0" err="1"/>
              <a:t>A,Ad,N</a:t>
            </a:r>
            <a:r>
              <a:rPr lang="en-US" sz="1200" b="1" dirty="0"/>
              <a:t>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05D8F3D-6FB5-4803-A4B6-302A73ABAACF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380734" y="4099984"/>
            <a:ext cx="3443588" cy="2398238"/>
          </a:xfrm>
          <a:prstGeom prst="rect">
            <a:avLst/>
          </a:prstGeom>
          <a:solidFill>
            <a:schemeClr val="accent1">
              <a:lumMod val="40000"/>
              <a:lumOff val="60000"/>
              <a:alpha val="69804"/>
            </a:schemeClr>
          </a:solidFill>
          <a:ln w="19050">
            <a:noFill/>
          </a:ln>
        </p:spPr>
        <p:txBody>
          <a:bodyPr vert="horz" lIns="36000" tIns="36000" rIns="0" bIns="36000" rtlCol="0" anchor="t" anchorCtr="0">
            <a:noAutofit/>
          </a:bodyPr>
          <a:lstStyle>
            <a:defPPr>
              <a:defRPr lang="en-GB"/>
            </a:defPPr>
            <a:lvl1pPr marL="0" lvl="0" indent="0">
              <a:spcBef>
                <a:spcPct val="20000"/>
              </a:spcBef>
              <a:spcAft>
                <a:spcPts val="400"/>
              </a:spcAft>
              <a:buNone/>
              <a:defRPr sz="12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/>
              <a:t>Multiplicative – ETS(</a:t>
            </a:r>
            <a:r>
              <a:rPr lang="en-US" dirty="0" err="1"/>
              <a:t>M,Md,N</a:t>
            </a:r>
            <a:r>
              <a:rPr lang="en-US" dirty="0"/>
              <a:t>)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628A598-4C3C-4714-916F-B462888F6F09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939220" y="1628799"/>
            <a:ext cx="3443588" cy="2398238"/>
          </a:xfrm>
          <a:prstGeom prst="rect">
            <a:avLst/>
          </a:prstGeom>
          <a:solidFill>
            <a:schemeClr val="accent1">
              <a:lumMod val="40000"/>
              <a:lumOff val="60000"/>
              <a:alpha val="69804"/>
            </a:schemeClr>
          </a:solidFill>
          <a:ln w="19050">
            <a:noFill/>
          </a:ln>
        </p:spPr>
        <p:txBody>
          <a:bodyPr vert="horz" lIns="36000" tIns="36000" rIns="36000" bIns="36000" rtlCol="0" anchor="t" anchorCtr="0">
            <a:noAutofit/>
          </a:bodyPr>
          <a:lstStyle>
            <a:defPPr>
              <a:defRPr lang="en-GB"/>
            </a:defPPr>
            <a:lvl1pPr marL="0" lvl="0" indent="0">
              <a:spcBef>
                <a:spcPct val="20000"/>
              </a:spcBef>
              <a:spcAft>
                <a:spcPts val="400"/>
              </a:spcAft>
              <a:buNone/>
              <a:defRPr sz="12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err="1"/>
              <a:t>TBATS</a:t>
            </a:r>
            <a:r>
              <a:rPr lang="en-US" dirty="0"/>
              <a:t> model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02B1DD44-FC2B-420C-BB7F-C47486784BA6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5939220" y="4099984"/>
            <a:ext cx="3443588" cy="2398238"/>
          </a:xfrm>
          <a:prstGeom prst="rect">
            <a:avLst/>
          </a:prstGeom>
          <a:solidFill>
            <a:schemeClr val="accent1">
              <a:lumMod val="40000"/>
              <a:lumOff val="60000"/>
              <a:alpha val="69804"/>
            </a:schemeClr>
          </a:solidFill>
          <a:ln w="19050">
            <a:noFill/>
          </a:ln>
        </p:spPr>
        <p:txBody>
          <a:bodyPr vert="horz" lIns="36000" tIns="36000" rIns="36000" bIns="36000" rtlCol="0" anchor="t" anchorCtr="0">
            <a:noAutofit/>
          </a:bodyPr>
          <a:lstStyle>
            <a:defPPr>
              <a:defRPr lang="en-GB"/>
            </a:defPPr>
            <a:lvl1pPr marL="0" lvl="0" indent="0">
              <a:spcBef>
                <a:spcPct val="20000"/>
              </a:spcBef>
              <a:spcAft>
                <a:spcPts val="400"/>
              </a:spcAft>
              <a:buNone/>
              <a:defRPr sz="12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/>
              <a:t>ARIMA model (with drift)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71E3248-02D8-4462-92CD-679F3D36E60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9758" r="6082" b="1"/>
          <a:stretch/>
        </p:blipFill>
        <p:spPr>
          <a:xfrm>
            <a:off x="6292614" y="6309320"/>
            <a:ext cx="2720689" cy="2602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999751-30C7-4A89-896E-45381EFF3F6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061" r="5792"/>
          <a:stretch/>
        </p:blipFill>
        <p:spPr>
          <a:xfrm>
            <a:off x="2742184" y="4385388"/>
            <a:ext cx="2729027" cy="21842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12732C-460F-4BD7-9D80-01F89287718D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909" r="5505"/>
          <a:stretch/>
        </p:blipFill>
        <p:spPr>
          <a:xfrm>
            <a:off x="2733846" y="1884926"/>
            <a:ext cx="2737365" cy="22135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FF6404-D952-49B3-ACF8-9AC6D748E3F6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909" r="6080"/>
          <a:stretch/>
        </p:blipFill>
        <p:spPr>
          <a:xfrm>
            <a:off x="6292614" y="1884926"/>
            <a:ext cx="2720689" cy="22135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8F2EDC7-9BF9-4080-9D80-8AF38363628F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061" r="6080"/>
          <a:stretch/>
        </p:blipFill>
        <p:spPr>
          <a:xfrm>
            <a:off x="6292614" y="4385388"/>
            <a:ext cx="2720689" cy="2184224"/>
          </a:xfrm>
          <a:prstGeom prst="rect">
            <a:avLst/>
          </a:prstGeom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6AF7EAE3-524C-48E7-B8F9-8F1A5A97A7E7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418654" y="1472246"/>
            <a:ext cx="1891820" cy="5025967"/>
          </a:xfrm>
          <a:prstGeom prst="homePlate">
            <a:avLst>
              <a:gd name="adj" fmla="val 11608"/>
            </a:avLst>
          </a:prstGeom>
          <a:solidFill>
            <a:schemeClr val="bg2"/>
          </a:solidFill>
          <a:ln w="19050">
            <a:noFill/>
          </a:ln>
        </p:spPr>
        <p:txBody>
          <a:bodyPr vert="horz" wrap="square" lIns="72000" tIns="36000" rIns="72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Approach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Define different </a:t>
            </a:r>
            <a:r>
              <a:rPr lang="en-US" sz="1200" b="1" dirty="0"/>
              <a:t>time series </a:t>
            </a:r>
            <a:r>
              <a:rPr lang="en-US" sz="1200" dirty="0"/>
              <a:t>for worldwide and USA based on Tumblr’s historical monthly users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Create forecast models, namely:</a:t>
            </a:r>
          </a:p>
          <a:p>
            <a:pPr marL="360363"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200" b="1" dirty="0"/>
              <a:t>Exponential smoothing models </a:t>
            </a:r>
            <a:r>
              <a:rPr lang="en-US" sz="1200" dirty="0"/>
              <a:t>(e.g., </a:t>
            </a:r>
            <a:r>
              <a:rPr lang="en-US" sz="1200" dirty="0" err="1"/>
              <a:t>AAN</a:t>
            </a:r>
            <a:r>
              <a:rPr lang="en-US" sz="1200" dirty="0"/>
              <a:t>, MMN, </a:t>
            </a:r>
            <a:r>
              <a:rPr lang="en-US" sz="1200" dirty="0" err="1"/>
              <a:t>AAZ</a:t>
            </a:r>
            <a:r>
              <a:rPr lang="en-US" sz="1200" dirty="0"/>
              <a:t>, </a:t>
            </a:r>
            <a:r>
              <a:rPr lang="en-US" sz="1200" dirty="0" err="1"/>
              <a:t>MMZ</a:t>
            </a:r>
            <a:r>
              <a:rPr lang="en-US" sz="1200" dirty="0"/>
              <a:t>)</a:t>
            </a:r>
          </a:p>
          <a:p>
            <a:pPr marL="360363"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200" b="1" dirty="0" err="1"/>
              <a:t>TBATS</a:t>
            </a:r>
            <a:r>
              <a:rPr lang="en-US" sz="1200" b="1" dirty="0"/>
              <a:t> model</a:t>
            </a:r>
          </a:p>
          <a:p>
            <a:pPr marL="360363"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200" b="1" dirty="0"/>
              <a:t>ARIMA model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Assess quality of the </a:t>
            </a:r>
            <a:r>
              <a:rPr lang="en-US" sz="1200" b="1" dirty="0"/>
              <a:t>forecasts </a:t>
            </a:r>
            <a:r>
              <a:rPr lang="en-US" sz="1200" dirty="0"/>
              <a:t>based on “damped” vs. “</a:t>
            </a:r>
            <a:r>
              <a:rPr lang="en-US" sz="1200" dirty="0" err="1"/>
              <a:t>straightline</a:t>
            </a:r>
            <a:r>
              <a:rPr lang="en-US" sz="1200" dirty="0"/>
              <a:t>” trend and AIC. Argument for damped forecast – market saturation.</a:t>
            </a:r>
          </a:p>
        </p:txBody>
      </p:sp>
    </p:spTree>
    <p:extLst>
      <p:ext uri="{BB962C8B-B14F-4D97-AF65-F5344CB8AC3E}">
        <p14:creationId xmlns:p14="http://schemas.microsoft.com/office/powerpoint/2010/main" val="216568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>
            <a:extLst>
              <a:ext uri="{FF2B5EF4-FFF2-40B4-BE49-F238E27FC236}">
                <a16:creationId xmlns:a16="http://schemas.microsoft.com/office/drawing/2014/main" id="{95D60414-3BFF-4476-A17F-5DB3EFFBF97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48618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think-cell Slide" r:id="rId51" imgW="629" imgH="631" progId="TCLayout.ActiveDocument.1">
                  <p:embed/>
                </p:oleObj>
              </mc:Choice>
              <mc:Fallback>
                <p:oleObj name="think-cell Slide" r:id="rId51" imgW="629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47026CB3-5D3D-4C28-9580-73731EECF13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</a:pPr>
            <a:endParaRPr kumimoji="0" lang="pt-PT" sz="12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n-lt"/>
              <a:sym typeface="+mn-lt"/>
            </a:endParaRPr>
          </a:p>
        </p:txBody>
      </p:sp>
      <p:sp>
        <p:nvSpPr>
          <p:cNvPr id="183" name="Rectangle 3">
            <a:extLst>
              <a:ext uri="{FF2B5EF4-FFF2-40B4-BE49-F238E27FC236}">
                <a16:creationId xmlns:a16="http://schemas.microsoft.com/office/drawing/2014/main" id="{C8456E6B-CFE7-470B-A1BC-AFBC2A18810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79968" y="1782763"/>
            <a:ext cx="7546582" cy="22447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5" name="Rectangle 3">
            <a:extLst>
              <a:ext uri="{FF2B5EF4-FFF2-40B4-BE49-F238E27FC236}">
                <a16:creationId xmlns:a16="http://schemas.microsoft.com/office/drawing/2014/main" id="{2F20F271-BFFD-4E10-81BE-CF5C8532FE3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79968" y="4135307"/>
            <a:ext cx="7546582" cy="22447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602A34-D9E4-4941-B892-274D2EEE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74638"/>
            <a:ext cx="7992888" cy="677108"/>
          </a:xfrm>
        </p:spPr>
        <p:txBody>
          <a:bodyPr/>
          <a:lstStyle/>
          <a:p>
            <a:pPr marL="447675"/>
            <a:r>
              <a:rPr lang="en-US" dirty="0"/>
              <a:t>The forecasted figures for both US and </a:t>
            </a:r>
            <a:r>
              <a:rPr lang="en-US" dirty="0" err="1"/>
              <a:t>RoW</a:t>
            </a:r>
            <a:r>
              <a:rPr lang="en-US" dirty="0"/>
              <a:t> show a significant gap vs. the model used by Yahoo!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CF482B-A060-4455-9714-6762A75E29FF}"/>
              </a:ext>
            </a:extLst>
          </p:cNvPr>
          <p:cNvSpPr/>
          <p:nvPr/>
        </p:nvSpPr>
        <p:spPr bwMode="auto">
          <a:xfrm>
            <a:off x="272480" y="274638"/>
            <a:ext cx="338400" cy="338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200" b="1" dirty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pt-PT" sz="2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3BD671-7A82-42A1-84DC-934F46EB2E9B}"/>
              </a:ext>
            </a:extLst>
          </p:cNvPr>
          <p:cNvSpPr txBox="1">
            <a:spLocks/>
          </p:cNvSpPr>
          <p:nvPr/>
        </p:nvSpPr>
        <p:spPr>
          <a:xfrm>
            <a:off x="272480" y="955168"/>
            <a:ext cx="7992888" cy="49244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6E5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6E5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6E5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6E5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006E5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006E5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006E5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006E51"/>
                </a:solidFill>
                <a:latin typeface="Arial" charset="0"/>
              </a:defRPr>
            </a:lvl9pPr>
          </a:lstStyle>
          <a:p>
            <a:pPr marL="447675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Gap between new forecast models vs. model used by Yahoo!</a:t>
            </a:r>
          </a:p>
          <a:p>
            <a:pPr marL="447675"/>
            <a:r>
              <a:rPr lang="en-US" sz="1600" b="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Population</a:t>
            </a:r>
            <a:r>
              <a:rPr lang="en-US" sz="1600" b="0" kern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600" b="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Million</a:t>
            </a:r>
          </a:p>
        </p:txBody>
      </p:sp>
      <p:sp>
        <p:nvSpPr>
          <p:cNvPr id="9" name="5. Source">
            <a:extLst>
              <a:ext uri="{FF2B5EF4-FFF2-40B4-BE49-F238E27FC236}">
                <a16:creationId xmlns:a16="http://schemas.microsoft.com/office/drawing/2014/main" id="{2F0F30EA-9715-4357-B55C-43DB9DC4C056}"/>
              </a:ext>
            </a:extLst>
          </p:cNvPr>
          <p:cNvSpPr txBox="1"/>
          <p:nvPr/>
        </p:nvSpPr>
        <p:spPr>
          <a:xfrm>
            <a:off x="119063" y="6641817"/>
            <a:ext cx="8001000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marL="87313" indent="-87313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	Annual average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0C467F5-1D78-4604-BD71-DA94E9974664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2354263" y="2482850"/>
            <a:ext cx="664368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5FD4169-39CC-48CF-A9EA-91AD4A142E11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2354263" y="2765425"/>
            <a:ext cx="664368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D208BB-806D-444D-8C9C-A99F262A74B8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2354263" y="1919288"/>
            <a:ext cx="664368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7235988-F3E3-4BA4-BC59-CB8CF02CCF04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2354263" y="3336925"/>
            <a:ext cx="664368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94210D2-C6CA-4ADC-8943-DD5DF05CA744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2354263" y="3054350"/>
            <a:ext cx="664368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AA23D3E-7EA0-4528-9FA7-7B5B46D4681A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2354263" y="3619500"/>
            <a:ext cx="664368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52141C1-3EC9-48E4-870E-B845950B5F2C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2354263" y="3900488"/>
            <a:ext cx="664368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D5817EE4-2AAE-4824-A85D-F146B1164082}"/>
              </a:ext>
            </a:extLst>
          </p:cNvPr>
          <p:cNvGraphicFramePr>
            <a:graphicFrameLocks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246679623"/>
              </p:ext>
            </p:extLst>
          </p:nvPr>
        </p:nvGraphicFramePr>
        <p:xfrm>
          <a:off x="2247900" y="1790701"/>
          <a:ext cx="6835071" cy="220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Chart" r:id="rId53" imgW="6835071" imgH="2209695" progId="MSGraph.Chart.8">
                  <p:embed followColorScheme="full"/>
                </p:oleObj>
              </mc:Choice>
              <mc:Fallback>
                <p:oleObj name="Chart" r:id="rId53" imgW="6835071" imgH="2209695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2247900" y="1790701"/>
                        <a:ext cx="6835071" cy="2209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57D32811-C9A5-43E1-A6EF-70B035F38313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981200" y="2400300"/>
            <a:ext cx="303213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8EA401ED-604E-4E3C-A205-217781596C77}" type="datetime'''''''''''-''1''''''''''0''''''''''''''''''''''0''''''''''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-100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A5148B40-2E81-41EA-951E-41B56F398CA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1981200" y="2682875"/>
            <a:ext cx="303213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15CA45D3-2473-452A-9CF6-D6FCB06B453A}" type="datetime'''''-''''''''''''''''''''''2''0''''''''''0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-200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BD7CE9B2-4FB3-436E-9A18-42605C5947F3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1981200" y="2971800"/>
            <a:ext cx="303213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B4BBB593-8379-4212-8C76-E2CC95142602}" type="datetime'''-''''''''''3''''''''''0''''''''''''0''''''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-300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0546E893-1031-43AE-8AE6-124DB181CC16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200275" y="2119313"/>
            <a:ext cx="84138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E8B12CA8-A4DF-47EF-BB37-3021C90707A3}" type="datetime'''''''0''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570DEA69-D0EE-471B-9778-55CA13BA454F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1981200" y="3254375"/>
            <a:ext cx="303213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6057D379-A482-49BB-857F-C48D1E3BD29F}" type="datetime'-''''''''''''4''''''''''''''''''''''''''''00''''''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-400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563646FA-CC86-4799-84D5-011272DC03EB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2032000" y="1836738"/>
            <a:ext cx="252413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E34CB3E8-22B0-4901-9D0C-3415F84F3456}" type="datetime'''''''''''''10''''''''''''''0''''''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100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CA4E4008-06AC-41D8-BEAB-AB3830C43F28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1981200" y="3536950"/>
            <a:ext cx="303213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38DE2E9E-0870-4DA7-AE26-9F1C080AD09B}" type="datetime'''''''-''''''''''''''''''''''5''''''''''00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-500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FEADF2EB-529E-4B40-A02D-6C3D263FA2D6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1981200" y="3817938"/>
            <a:ext cx="303213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F94DC664-615D-468B-AA32-59641D9B6441}" type="datetime'''''''-6''''0''''''''''''''''''''0''''''''''''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-600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BA8FB77-8327-4605-A451-0ACDCCFE6F6F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8743950" y="1128713"/>
            <a:ext cx="28575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183DD35-121C-43AC-82FD-C82DFB12A1EB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8743950" y="1339850"/>
            <a:ext cx="285750" cy="0"/>
          </a:xfrm>
          <a:prstGeom prst="line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CA3B6C5-A72E-4CC8-BFD8-66BC13433C2B}"/>
              </a:ext>
            </a:extLst>
          </p:cNvPr>
          <p:cNvCxnSpPr/>
          <p:nvPr>
            <p:custDataLst>
              <p:tags r:id="rId24"/>
            </p:custDataLst>
          </p:nvPr>
        </p:nvCxnSpPr>
        <p:spPr bwMode="gray">
          <a:xfrm>
            <a:off x="7923213" y="1339850"/>
            <a:ext cx="28575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E9ECC35-72B2-4722-8BC0-B253BBC1E719}"/>
              </a:ext>
            </a:extLst>
          </p:cNvPr>
          <p:cNvCxnSpPr/>
          <p:nvPr>
            <p:custDataLst>
              <p:tags r:id="rId25"/>
            </p:custDataLst>
          </p:nvPr>
        </p:nvCxnSpPr>
        <p:spPr bwMode="gray">
          <a:xfrm>
            <a:off x="7923213" y="1128713"/>
            <a:ext cx="28575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Diamond 103">
            <a:extLst>
              <a:ext uri="{FF2B5EF4-FFF2-40B4-BE49-F238E27FC236}">
                <a16:creationId xmlns:a16="http://schemas.microsoft.com/office/drawing/2014/main" id="{01970DB4-B6DB-44F5-8347-F5F01EEF28AB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8032750" y="1306513"/>
            <a:ext cx="66675" cy="66675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P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32CBFE49-8906-400D-992D-9855C5EB5902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8032750" y="1095375"/>
            <a:ext cx="66675" cy="66675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P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70BA15-2217-4117-B56D-B47120850C57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8853488" y="1095375"/>
            <a:ext cx="66675" cy="6667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P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0517C77-8D0B-4F09-8257-6FFBCE89FC41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8853488" y="1306513"/>
            <a:ext cx="66675" cy="66675"/>
          </a:xfrm>
          <a:prstGeom prst="ellipse">
            <a:avLst/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P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4D16A415-D162-4D6F-ABE3-B353EA030056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8310563" y="1282700"/>
            <a:ext cx="230188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83BF928-49B7-4873-8CDC-6877D769DAAC}" type="datetime'''''''''''M''''''''''''''''''''''M''''Z'''''''''''''''''''''''">
              <a:rPr lang="pt-PT" altLang="en-US" sz="800">
                <a:ea typeface="ＭＳ Ｐゴシック" panose="020B0600070205080204" pitchFamily="34" charset="-128"/>
                <a:sym typeface="+mn-lt"/>
              </a:rPr>
              <a:pPr/>
              <a:t>MMZ</a:t>
            </a:fld>
            <a:endParaRPr lang="pt-PT" sz="8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D110AD23-39BA-4649-9438-6CF6FA9C9164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9131300" y="1071563"/>
            <a:ext cx="328613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FBA7840-9F33-4203-8CE1-CE7437749C09}" type="datetime'''''''''''''T''''B''''''A''''''''''''''''T''''S'''''''">
              <a:rPr lang="pt-PT" altLang="en-US" sz="800"/>
              <a:pPr/>
              <a:t>TBATS</a:t>
            </a:fld>
            <a:endParaRPr lang="pt-PT" sz="8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FF2FFC27-EB27-41A5-ABB4-C5B69F876BA8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8310563" y="1071563"/>
            <a:ext cx="198438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747DC6A-5282-4BAC-A260-5CBDEC2EA3FE}" type="datetime'''''''''''''''''''''''A''''''''A''''Z'''''''''''''''''''''''">
              <a:rPr lang="pt-PT" altLang="en-US" sz="800">
                <a:ea typeface="ＭＳ Ｐゴシック" panose="020B0600070205080204" pitchFamily="34" charset="-128"/>
                <a:sym typeface="+mn-lt"/>
              </a:rPr>
              <a:pPr/>
              <a:t>AAZ</a:t>
            </a:fld>
            <a:endParaRPr lang="pt-PT" sz="8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2F07141D-8246-4E82-BEEF-1D4A6CCF9241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9131300" y="1282700"/>
            <a:ext cx="322263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90EA071-8458-494F-A3A1-07AF815BA348}" type="datetime'A''''R''IM''''''''''''''''''''''A'''''">
              <a:rPr lang="pt-PT" altLang="en-US" sz="800">
                <a:ea typeface="ＭＳ Ｐゴシック" panose="020B0600070205080204" pitchFamily="34" charset="-128"/>
                <a:sym typeface="+mn-lt"/>
              </a:rPr>
              <a:pPr/>
              <a:t>ARIMA</a:t>
            </a:fld>
            <a:endParaRPr lang="pt-PT" sz="800" dirty="0">
              <a:ea typeface="ＭＳ Ｐゴシック" panose="020B0600070205080204" pitchFamily="34" charset="-128"/>
              <a:sym typeface="+mn-lt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4F46C41-5257-48F3-B572-5D2D4026C68A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2354263" y="5264150"/>
            <a:ext cx="664368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6661A0A-0EC8-4AA8-8793-D83AD0DB886A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2354263" y="4487863"/>
            <a:ext cx="664368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36B3212-60F8-475C-B6EB-352E1E68862E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2354263" y="4746625"/>
            <a:ext cx="664368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4087F9B-DDBE-4592-BD80-3A214CFD9711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2354263" y="5775325"/>
            <a:ext cx="664368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568D0F7-55FF-465F-9256-518D43937CCE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2354263" y="6034088"/>
            <a:ext cx="664368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E7D84D9-F775-4AF5-837F-74C76ABF5291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2354263" y="5516563"/>
            <a:ext cx="6643688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36" name="Object 135">
            <a:extLst>
              <a:ext uri="{FF2B5EF4-FFF2-40B4-BE49-F238E27FC236}">
                <a16:creationId xmlns:a16="http://schemas.microsoft.com/office/drawing/2014/main" id="{B7738066-EFF7-41F7-9777-3F12AA8B22B0}"/>
              </a:ext>
            </a:extLst>
          </p:cNvPr>
          <p:cNvGraphicFramePr>
            <a:graphicFrameLocks/>
          </p:cNvGraphicFramePr>
          <p:nvPr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603248982"/>
              </p:ext>
            </p:extLst>
          </p:nvPr>
        </p:nvGraphicFramePr>
        <p:xfrm>
          <a:off x="2247900" y="4343400"/>
          <a:ext cx="6835071" cy="179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Chart" r:id="rId55" imgW="6835071" imgH="1798530" progId="MSGraph.Chart.8">
                  <p:embed followColorScheme="full"/>
                </p:oleObj>
              </mc:Choice>
              <mc:Fallback>
                <p:oleObj name="Chart" r:id="rId55" imgW="6835071" imgH="1798530" progId="MSGraph.Chart.8">
                  <p:embed followColorScheme="full"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D5817EE4-2AAE-4824-A85D-F146B11640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2247900" y="4343400"/>
                        <a:ext cx="6835071" cy="179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Text Placeholder 2">
            <a:extLst>
              <a:ext uri="{FF2B5EF4-FFF2-40B4-BE49-F238E27FC236}">
                <a16:creationId xmlns:a16="http://schemas.microsoft.com/office/drawing/2014/main" id="{710C4A5E-FD5B-4986-AF9E-47C7BD25CD6C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2200275" y="4922838"/>
            <a:ext cx="84138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71B337-5970-4F75-B084-1F38779043FE}" type="datetime'''''''''''''''''''''''''''''''''''''''''''0'''">
              <a:rPr lang="pt-PT" altLang="en-US" sz="1200"/>
              <a:pPr/>
              <a:t>0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158" name="Text Placeholder 2">
            <a:extLst>
              <a:ext uri="{FF2B5EF4-FFF2-40B4-BE49-F238E27FC236}">
                <a16:creationId xmlns:a16="http://schemas.microsoft.com/office/drawing/2014/main" id="{321D2362-A755-4D45-8823-EF256903C867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2065338" y="5692775"/>
            <a:ext cx="219075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575723-2F37-4268-8C0A-E576E9290AB9}" type="datetime'''''''''''-''''''''''''''''''''''''''6''''0''''''''''''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-60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157" name="Text Placeholder 2">
            <a:extLst>
              <a:ext uri="{FF2B5EF4-FFF2-40B4-BE49-F238E27FC236}">
                <a16:creationId xmlns:a16="http://schemas.microsoft.com/office/drawing/2014/main" id="{21833943-1A8B-4CC1-A673-D5BA57524D9A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2065338" y="5951538"/>
            <a:ext cx="219075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500E1470-C167-4177-B06E-CBE8224B599C}" type="datetime'''''''''''''''''''''''''''''-''''''''''''''8''''0''''''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-80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160" name="Text Placeholder 2">
            <a:extLst>
              <a:ext uri="{FF2B5EF4-FFF2-40B4-BE49-F238E27FC236}">
                <a16:creationId xmlns:a16="http://schemas.microsoft.com/office/drawing/2014/main" id="{07E2BCA9-344A-484C-8DA2-54C932D54DE6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2065338" y="5181600"/>
            <a:ext cx="219075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8B70007D-B7DE-4230-9E9D-FAE5DD4DD77C}" type="datetime'''''''''''''''''''''''''''''''''''''-''''''2''0''''''''''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-20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159" name="Text Placeholder 2">
            <a:extLst>
              <a:ext uri="{FF2B5EF4-FFF2-40B4-BE49-F238E27FC236}">
                <a16:creationId xmlns:a16="http://schemas.microsoft.com/office/drawing/2014/main" id="{8B9B461A-38EF-4C9B-8AA9-99BC48A02A0E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2065338" y="5434013"/>
            <a:ext cx="219075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1BD3892A-6B44-41BE-84B4-93AE9AA5BC65}" type="datetime'''''''''''''''''''''''''''''''''''''''''-''''''''''''4''0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-40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161" name="Text Placeholder 2">
            <a:extLst>
              <a:ext uri="{FF2B5EF4-FFF2-40B4-BE49-F238E27FC236}">
                <a16:creationId xmlns:a16="http://schemas.microsoft.com/office/drawing/2014/main" id="{E5C58298-6A96-4E55-A5BD-ED058BC0C06E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2116138" y="4664075"/>
            <a:ext cx="168275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83800BCB-691B-4560-81F9-E2613DE56D90}" type="datetime'''''''''''''''''''''''''''''''''''''''''''''''20''''''''''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162" name="Text Placeholder 2">
            <a:extLst>
              <a:ext uri="{FF2B5EF4-FFF2-40B4-BE49-F238E27FC236}">
                <a16:creationId xmlns:a16="http://schemas.microsoft.com/office/drawing/2014/main" id="{4410FE98-04EE-4700-A169-FA7138E551B5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2116138" y="4405313"/>
            <a:ext cx="168275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26EA7E5A-3D51-4A1D-BBC5-40F36C302052}" type="datetime'4''0''''''''''''''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4755F35-07E8-44A9-ABD2-045047A70348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79450" y="4135307"/>
            <a:ext cx="1115489" cy="224476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USA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6E766EE-A9B4-4E48-88A0-25AEE3AB39BA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79450" y="1782763"/>
            <a:ext cx="1115489" cy="224476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Worldwide</a:t>
            </a:r>
          </a:p>
        </p:txBody>
      </p:sp>
    </p:spTree>
    <p:extLst>
      <p:ext uri="{BB962C8B-B14F-4D97-AF65-F5344CB8AC3E}">
        <p14:creationId xmlns:p14="http://schemas.microsoft.com/office/powerpoint/2010/main" val="327919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8AF1EE1C-35DA-49A4-8E2F-47B384E3FE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8849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think-cell Slide" r:id="rId9" imgW="629" imgH="631" progId="TCLayout.ActiveDocument.1">
                  <p:embed/>
                </p:oleObj>
              </mc:Choice>
              <mc:Fallback>
                <p:oleObj name="think-cell Slide" r:id="rId9" imgW="629" imgH="631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8AF1EE1C-35DA-49A4-8E2F-47B384E3F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A2BEB156-BE44-4C49-BA39-DA482996418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kumimoji="0" lang="en-US" sz="18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DE021-8366-494C-B1C2-111904AE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questions to address</a:t>
            </a:r>
          </a:p>
        </p:txBody>
      </p:sp>
      <p:pic>
        <p:nvPicPr>
          <p:cNvPr id="3" name="Picture 9" descr="Question 2">
            <a:extLst>
              <a:ext uri="{FF2B5EF4-FFF2-40B4-BE49-F238E27FC236}">
                <a16:creationId xmlns:a16="http://schemas.microsoft.com/office/drawing/2014/main" id="{C05082A0-1585-4ACF-845F-63F9EA661A7A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11"/>
          <a:srcRect r="6549"/>
          <a:stretch/>
        </p:blipFill>
        <p:spPr bwMode="auto">
          <a:xfrm>
            <a:off x="4546950" y="1052736"/>
            <a:ext cx="5359050" cy="532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B95874A9-C9BF-4A77-8BF4-75BE61A5BDA6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98449" y="2276475"/>
            <a:ext cx="6338888" cy="823913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2075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/>
            </a:pPr>
            <a:r>
              <a:rPr lang="en-US" altLang="en-US" sz="1800" dirty="0"/>
              <a:t>Valuation through historical data</a:t>
            </a:r>
          </a:p>
        </p:txBody>
      </p:sp>
      <p:sp>
        <p:nvSpPr>
          <p:cNvPr id="52" name="Text Placeholder 2">
            <a:hlinkClick r:id="rId13" action="ppaction://hlinksldjump"/>
            <a:extLst>
              <a:ext uri="{FF2B5EF4-FFF2-40B4-BE49-F238E27FC236}">
                <a16:creationId xmlns:a16="http://schemas.microsoft.com/office/drawing/2014/main" id="{1C6016BE-4029-4ECE-8A61-8A09A01BD9A2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98449" y="3100388"/>
            <a:ext cx="6338888" cy="82232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0488" rIns="0" bIns="90488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+mj-lt"/>
              <a:buAutoNum type="arabicPeriod" startAt="2"/>
            </a:pPr>
            <a:r>
              <a:rPr lang="en-US" altLang="en-US" sz="1800" dirty="0"/>
              <a:t>Forecast through time series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9094385-B727-4FA3-B731-1853DEF2E365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98449" y="3922713"/>
            <a:ext cx="6338888" cy="823913"/>
          </a:xfrm>
          <a:prstGeom prst="rect">
            <a:avLst/>
          </a:prstGeom>
          <a:solidFill>
            <a:schemeClr val="tx2"/>
          </a:solidFill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92075" tIns="92075" rIns="0" bIns="92075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27050" lvl="1" indent="-342900">
              <a:spcBef>
                <a:spcPct val="0"/>
              </a:spcBef>
              <a:buClr>
                <a:schemeClr val="bg1"/>
              </a:buClr>
              <a:buSzPct val="125000"/>
              <a:buFont typeface="+mj-lt"/>
              <a:buAutoNum type="arabicPeriod" startAt="3"/>
            </a:pPr>
            <a:r>
              <a:rPr lang="en-US" altLang="en-US" sz="1800" b="1" dirty="0">
                <a:solidFill>
                  <a:schemeClr val="bg1"/>
                </a:solidFill>
              </a:rPr>
              <a:t>Valuation through time series</a:t>
            </a:r>
          </a:p>
        </p:txBody>
      </p:sp>
    </p:spTree>
    <p:extLst>
      <p:ext uri="{BB962C8B-B14F-4D97-AF65-F5344CB8AC3E}">
        <p14:creationId xmlns:p14="http://schemas.microsoft.com/office/powerpoint/2010/main" val="403400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>
            <a:extLst>
              <a:ext uri="{FF2B5EF4-FFF2-40B4-BE49-F238E27FC236}">
                <a16:creationId xmlns:a16="http://schemas.microsoft.com/office/drawing/2014/main" id="{DB778A59-FDE6-493B-BF70-C12F7FCEB69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75993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think-cell Slide" r:id="rId25" imgW="629" imgH="631" progId="TCLayout.ActiveDocument.1">
                  <p:embed/>
                </p:oleObj>
              </mc:Choice>
              <mc:Fallback>
                <p:oleObj name="think-cell Slide" r:id="rId25" imgW="629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F3D13980-C93D-496F-B551-69A2003EAA2A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9342" y="-12958"/>
            <a:ext cx="6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kumimoji="0" lang="pt-PT" sz="12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DF4F5-3986-425B-BAAE-6F50FFDA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74638"/>
            <a:ext cx="7920880" cy="677108"/>
          </a:xfrm>
        </p:spPr>
        <p:txBody>
          <a:bodyPr/>
          <a:lstStyle/>
          <a:p>
            <a:pPr marL="447675"/>
            <a:r>
              <a:rPr lang="en-US" dirty="0"/>
              <a:t>Based on the new forecast models, we estimate Tumblr’s valuation to be around USD 450 to 600 million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1E572B-731C-492D-9F45-3F0C23561A4E}"/>
              </a:ext>
            </a:extLst>
          </p:cNvPr>
          <p:cNvSpPr/>
          <p:nvPr/>
        </p:nvSpPr>
        <p:spPr bwMode="auto">
          <a:xfrm>
            <a:off x="272480" y="274638"/>
            <a:ext cx="338400" cy="338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200" b="1" dirty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pt-PT" sz="2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C10B1B4-39E2-4ACE-A843-7B05F82FB40A}"/>
              </a:ext>
            </a:extLst>
          </p:cNvPr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15093039"/>
              </p:ext>
            </p:extLst>
          </p:nvPr>
        </p:nvGraphicFramePr>
        <p:xfrm>
          <a:off x="2781301" y="1943100"/>
          <a:ext cx="5875067" cy="4076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Chart" r:id="rId27" imgW="5875067" imgH="4076784" progId="MSGraph.Chart.8">
                  <p:embed followColorScheme="full"/>
                </p:oleObj>
              </mc:Choice>
              <mc:Fallback>
                <p:oleObj name="Chart" r:id="rId27" imgW="5875067" imgH="40767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781301" y="1943100"/>
                        <a:ext cx="5875067" cy="4076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Arrow: Right 47">
            <a:extLst>
              <a:ext uri="{FF2B5EF4-FFF2-40B4-BE49-F238E27FC236}">
                <a16:creationId xmlns:a16="http://schemas.microsoft.com/office/drawing/2014/main" id="{72390682-0D73-4544-AD96-59418CA8E6AC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 rot="10800000">
            <a:off x="8615363" y="2444750"/>
            <a:ext cx="128587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P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91F965-9288-441C-BA10-188D8A76A789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2909888" y="2520950"/>
            <a:ext cx="213677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913F776-365D-465B-BE52-A373C033DB04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5476875" y="2520950"/>
            <a:ext cx="308768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F8AD087-21F8-48CA-9346-C888C7393CD3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132138" y="6008688"/>
            <a:ext cx="4937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pt-PT" altLang="en-US" sz="1200" dirty="0" err="1"/>
              <a:t>TBATS</a:t>
            </a:r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84A2AA37-7BED-4CED-8AAE-869958CEB96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3167063" y="2801938"/>
            <a:ext cx="4238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6CF9B61-2103-4540-ADDE-9C4EA5FA81BF}" type="datetime'45''4''''''''''''''''''''.''''''''2''''''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454.2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D2253AD1-4F4C-4056-8543-F3ADEF582932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014913" y="6008688"/>
            <a:ext cx="4937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pt-PT" altLang="en-US" sz="1200" dirty="0" err="1"/>
              <a:t>TBATS</a:t>
            </a:r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C328B585-A18A-4795-BED0-6D92242F4F34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5049838" y="2366963"/>
            <a:ext cx="4238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0A6EB71-B73C-436D-A1FF-2BB9806007DC}" type="datetime'''''''''''''''''''5''2''''''''''''''''2''''''''''.0''''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522.0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7E94F2F2-7955-484A-BF48-A01E88DE6D54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079875" y="6008688"/>
            <a:ext cx="4794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pt-PT" altLang="en-US" sz="1200" dirty="0" err="1"/>
              <a:t>A,Ad,Z</a:t>
            </a:r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6929317-B47A-42CB-8EAB-C6EC28344981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108450" y="2641600"/>
            <a:ext cx="4238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CE4FE64-FC21-4D75-9658-2976AAAA6089}" type="datetime'''''4''''''7''8''''''''''''.''''''''''''6''''''''''''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478.6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7FBA789-8573-4F24-9F23-7A8EA9C8B71F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794750" y="2338388"/>
            <a:ext cx="5921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ea typeface="ＭＳ Ｐゴシック" panose="020B0600070205080204" pitchFamily="34" charset="-128"/>
                <a:sym typeface="+mn-lt"/>
              </a:rPr>
              <a:t>Average</a:t>
            </a:r>
            <a:br>
              <a:rPr lang="en-US" altLang="en-US" sz="1200" b="1" dirty="0">
                <a:ea typeface="ＭＳ Ｐゴシック" panose="020B0600070205080204" pitchFamily="34" charset="-128"/>
                <a:sym typeface="+mn-lt"/>
              </a:rPr>
            </a:br>
            <a:fld id="{A0C6B548-3E43-499F-B495-AFA67398592D}" type="datetime'''''''''''''5''''''''''3''''''''''''''''0'''''''''''''''''''">
              <a:rPr lang="pt-PT" altLang="en-US" sz="1200" b="1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530</a:t>
            </a:fld>
            <a:endParaRPr lang="pt-PT" sz="1200" b="1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B3DD06F-F5BF-465C-A326-8E64B3AC33A0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813675" y="6008688"/>
            <a:ext cx="5461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pt-PT" altLang="en-US" sz="1200" dirty="0" err="1"/>
              <a:t>M,Md,N</a:t>
            </a:r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B8C801E6-259C-47E4-BBFD-E336566E7840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6935788" y="1909763"/>
            <a:ext cx="4238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BAE654D-900E-463E-888F-19F68849FE11}" type="datetime'''''''''''''''''''59''3''''''''''''.''''''''''''''9''''''''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593.9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72B5B62B-5A64-4D76-AC2C-0D3067C06B57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7875588" y="1841500"/>
            <a:ext cx="4238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2DB4556-7826-4ABF-A3D5-7608C1D639A7}" type="datetime'''''''''''''6''''''0''''''''''4''''.''0''''''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604.0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4B81FBF-EF71-4349-9E79-8AA80EA46B0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5932488" y="6008688"/>
            <a:ext cx="5461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pt-PT" altLang="en-US" sz="1200" dirty="0" err="1"/>
              <a:t>M,Md,N</a:t>
            </a:r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165523E5-A479-403F-8174-6B91161223EE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5994400" y="2336800"/>
            <a:ext cx="4238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6832BC7-390D-41D3-9E27-59100A997AAD}" type="datetime'526''.''''''''''''''''''3'''">
              <a:rPr lang="pt-PT" altLang="en-US" sz="1200">
                <a:ea typeface="ＭＳ Ｐゴシック" panose="020B0600070205080204" pitchFamily="34" charset="-128"/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526.3</a:t>
            </a:fld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0A01FC7B-2164-4F1B-AD63-C5F32A9DAB0C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899275" y="6008688"/>
            <a:ext cx="4953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indent="-227013" algn="l" rtl="0" eaLnBrk="0" fontAlgn="base" hangingPunct="0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pt-PT" altLang="en-US" sz="1200" dirty="0" err="1"/>
              <a:t>A,Ad,N</a:t>
            </a:r>
            <a:endParaRPr lang="pt-PT" sz="1200" dirty="0">
              <a:ea typeface="ＭＳ Ｐゴシック" panose="020B0600070205080204" pitchFamily="34" charset="-128"/>
              <a:sym typeface="+mn-lt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BB4F43D3-14D5-4D88-8B7B-12A456C75AA0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>
          <a:xfrm>
            <a:off x="7993236" y="1057477"/>
            <a:ext cx="122400" cy="123111"/>
          </a:xfrm>
          <a:prstGeom prst="rect">
            <a:avLst/>
          </a:prstGeom>
          <a:solidFill>
            <a:srgbClr val="AFAFAF"/>
          </a:solidFill>
          <a:ln w="6350">
            <a:noFill/>
            <a:prstDash val="dash"/>
          </a:ln>
        </p:spPr>
        <p:txBody>
          <a:bodyPr vert="horz" lIns="76200" tIns="76200" rIns="76200" bIns="762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CE7C9E-4B40-425D-A60C-20A151B281AC}"/>
              </a:ext>
            </a:extLst>
          </p:cNvPr>
          <p:cNvSpPr txBox="1">
            <a:spLocks/>
          </p:cNvSpPr>
          <p:nvPr/>
        </p:nvSpPr>
        <p:spPr>
          <a:xfrm>
            <a:off x="8171317" y="1057477"/>
            <a:ext cx="1534211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GB"/>
            </a:defPPr>
            <a:lvl1pPr marL="87313" indent="-87313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straightline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decline in US audience vs. worldwide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A10172-6BE5-459C-B376-5FB8521D1F63}"/>
              </a:ext>
            </a:extLst>
          </p:cNvPr>
          <p:cNvGrpSpPr/>
          <p:nvPr/>
        </p:nvGrpSpPr>
        <p:grpSpPr>
          <a:xfrm>
            <a:off x="7993236" y="1340768"/>
            <a:ext cx="1712292" cy="246221"/>
            <a:chOff x="8480263" y="1231440"/>
            <a:chExt cx="1712292" cy="246221"/>
          </a:xfrm>
        </p:grpSpPr>
        <p:sp>
          <p:nvSpPr>
            <p:cNvPr id="61" name="Rectangle 3">
              <a:extLst>
                <a:ext uri="{FF2B5EF4-FFF2-40B4-BE49-F238E27FC236}">
                  <a16:creationId xmlns:a16="http://schemas.microsoft.com/office/drawing/2014/main" id="{DF37E6FB-FA67-4004-B755-0C83BBB46FB2}"/>
                </a:ext>
              </a:extLst>
            </p:cNvPr>
            <p:cNvSpPr txBox="1">
              <a:spLocks/>
            </p:cNvSpPr>
            <p:nvPr>
              <p:custDataLst>
                <p:tags r:id="rId23"/>
              </p:custDataLst>
            </p:nvPr>
          </p:nvSpPr>
          <p:spPr>
            <a:xfrm>
              <a:off x="8480263" y="1231440"/>
              <a:ext cx="122400" cy="123111"/>
            </a:xfrm>
            <a:prstGeom prst="rect">
              <a:avLst/>
            </a:prstGeom>
            <a:solidFill>
              <a:schemeClr val="accent1"/>
            </a:solidFill>
            <a:ln w="6350">
              <a:noFill/>
              <a:prstDash val="dash"/>
            </a:ln>
          </p:spPr>
          <p:txBody>
            <a:bodyPr vert="horz" lIns="76200" tIns="76200" rIns="76200" bIns="76200" rtlCol="0" anchor="ctr" anchorCtr="0">
              <a:noAutofit/>
            </a:bodyPr>
            <a:lstStyle>
              <a:lvl1pPr marL="182563" lvl="0" indent="-18256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endParaRPr lang="en-US" sz="1200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5129126-8E6C-477E-863C-AEF406B73973}"/>
                </a:ext>
              </a:extLst>
            </p:cNvPr>
            <p:cNvSpPr txBox="1">
              <a:spLocks/>
            </p:cNvSpPr>
            <p:nvPr/>
          </p:nvSpPr>
          <p:spPr>
            <a:xfrm>
              <a:off x="8658344" y="1231440"/>
              <a:ext cx="1534211" cy="246221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en-GB"/>
              </a:defPPr>
              <a:lvl1pPr marL="87313" indent="-87313">
                <a:spcBef>
                  <a:spcPts val="0"/>
                </a:spcBef>
                <a:spcAft>
                  <a:spcPts val="0"/>
                </a:spcAft>
                <a:defRPr sz="8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  <a:lvl2pPr marL="400050" lvl="1" indent="-2159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8650" lvl="2" indent="-227013">
                <a:spcBef>
                  <a:spcPct val="20000"/>
                </a:spcBef>
                <a:spcAft>
                  <a:spcPts val="40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835025" lvl="3" indent="-2047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050925" lvl="4" indent="-2143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5081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19653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4225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2879725" indent="-2143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Considering independent forecast for US audience</a:t>
              </a:r>
            </a:p>
          </p:txBody>
        </p:sp>
      </p:grpSp>
      <p:sp>
        <p:nvSpPr>
          <p:cNvPr id="65" name="5. Source">
            <a:extLst>
              <a:ext uri="{FF2B5EF4-FFF2-40B4-BE49-F238E27FC236}">
                <a16:creationId xmlns:a16="http://schemas.microsoft.com/office/drawing/2014/main" id="{7D570CD4-862F-4D66-B964-33F04D1C620E}"/>
              </a:ext>
            </a:extLst>
          </p:cNvPr>
          <p:cNvSpPr txBox="1"/>
          <p:nvPr/>
        </p:nvSpPr>
        <p:spPr>
          <a:xfrm>
            <a:off x="119063" y="6641817"/>
            <a:ext cx="8001000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marL="87313" indent="-87313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	In line with the assumption used in Yahoo!’s initial valuation model (decline from 33% to 18% of total population)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A98EE42E-A343-4534-9CA1-E21BA246A633}"/>
              </a:ext>
            </a:extLst>
          </p:cNvPr>
          <p:cNvSpPr txBox="1">
            <a:spLocks/>
          </p:cNvSpPr>
          <p:nvPr/>
        </p:nvSpPr>
        <p:spPr>
          <a:xfrm>
            <a:off x="272480" y="955168"/>
            <a:ext cx="7992888" cy="49244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6E5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6E5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6E5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6E5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006E5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006E5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006E5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006E51"/>
                </a:solidFill>
                <a:latin typeface="Arial" charset="0"/>
              </a:defRPr>
            </a:lvl9pPr>
          </a:lstStyle>
          <a:p>
            <a:pPr marL="447675"/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Tumblr’s valuation based on the different forecast model</a:t>
            </a:r>
          </a:p>
          <a:p>
            <a:pPr marL="447675"/>
            <a:r>
              <a:rPr lang="en-US" sz="1600" b="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USD Million. Estimated</a:t>
            </a:r>
          </a:p>
        </p:txBody>
      </p:sp>
      <p:sp>
        <p:nvSpPr>
          <p:cNvPr id="67" name="Rectangle 3">
            <a:extLst>
              <a:ext uri="{FF2B5EF4-FFF2-40B4-BE49-F238E27FC236}">
                <a16:creationId xmlns:a16="http://schemas.microsoft.com/office/drawing/2014/main" id="{E179EEF9-1D2D-4BC5-AA30-A85F898A49CC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418653" y="1856632"/>
            <a:ext cx="2324548" cy="4596699"/>
          </a:xfrm>
          <a:prstGeom prst="homePlate">
            <a:avLst>
              <a:gd name="adj" fmla="val 11608"/>
            </a:avLst>
          </a:prstGeom>
          <a:solidFill>
            <a:schemeClr val="bg2"/>
          </a:solidFill>
          <a:ln w="19050">
            <a:noFill/>
          </a:ln>
        </p:spPr>
        <p:txBody>
          <a:bodyPr vert="horz" wrap="square" lIns="72000" tIns="36000" rIns="144000" bIns="36000" rtlCol="0" anchor="ctr" anchorCtr="0">
            <a:noAutofit/>
          </a:bodyPr>
          <a:lstStyle>
            <a:lvl1pPr marL="182563" lvl="0" indent="-18256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00050" lvl="1" indent="-215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8650" lvl="2" indent="-227013">
              <a:spcBef>
                <a:spcPct val="20000"/>
              </a:spcBef>
              <a:spcAft>
                <a:spcPts val="4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835025" lvl="3" indent="-2047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050925" lvl="4" indent="-2143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5081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9653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4225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879725" indent="-214313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Methodology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Valuation model </a:t>
            </a:r>
            <a:r>
              <a:rPr lang="en-US" sz="1200" b="1" dirty="0"/>
              <a:t>does not take into account results from ARIMA model</a:t>
            </a:r>
            <a:r>
              <a:rPr lang="en-US" sz="1200" dirty="0"/>
              <a:t>, as it shows a </a:t>
            </a:r>
            <a:r>
              <a:rPr lang="en-US" sz="1200" dirty="0" err="1"/>
              <a:t>straightline</a:t>
            </a:r>
            <a:r>
              <a:rPr lang="en-US" sz="1200" dirty="0"/>
              <a:t> trend, thus not taking into account potential effects from market saturation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b="1" dirty="0"/>
              <a:t>Key financial metrics </a:t>
            </a:r>
            <a:r>
              <a:rPr lang="en-US" sz="1200" dirty="0"/>
              <a:t>(i.e., revenues and cash margin, discount rate) and </a:t>
            </a:r>
            <a:r>
              <a:rPr lang="en-US" sz="1200" b="1" dirty="0"/>
              <a:t>user comparison metrics </a:t>
            </a:r>
            <a:r>
              <a:rPr lang="en-US" sz="1200" dirty="0"/>
              <a:t>(e.g., people-to-user equivalency, engagement multiplier) aligned with the initial valuation model proposed by Yahoo!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b="1" dirty="0"/>
              <a:t>Potential synergies</a:t>
            </a:r>
            <a:r>
              <a:rPr lang="en-US" sz="1200" dirty="0"/>
              <a:t> between Yahoo! and Tumblr </a:t>
            </a:r>
            <a:r>
              <a:rPr lang="en-US" sz="1200" b="1" dirty="0"/>
              <a:t>are not considered</a:t>
            </a:r>
            <a:r>
              <a:rPr lang="en-US" sz="1200" dirty="0"/>
              <a:t> in evaluation </a:t>
            </a:r>
          </a:p>
        </p:txBody>
      </p:sp>
    </p:spTree>
    <p:extLst>
      <p:ext uri="{BB962C8B-B14F-4D97-AF65-F5344CB8AC3E}">
        <p14:creationId xmlns:p14="http://schemas.microsoft.com/office/powerpoint/2010/main" val="1590005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EWNAMES" val="True"/>
  <p:tag name="PREVIOUSNAME" val="C:\Users\Ricardo Ferreira\Desktop\INSEAD 18J\P3\Data Science for Business\Tumblr acquisition\20180129 1645 Tumblr acquisition.pptx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5&quot;&gt;&lt;elem m_fUsage=&quot;3.30624013257100024532E+00&quot;&gt;&lt;m_msothmcolidx val=&quot;0&quot;/&gt;&lt;m_rgb r=&quot;AF&quot; g=&quot;AF&quot; b=&quot;AF&quot;/&gt;&lt;m_nBrightness val=&quot;0&quot;/&gt;&lt;/elem&gt;&lt;elem m_fUsage=&quot;1.89556613910000049117E+00&quot;&gt;&lt;m_msothmcolidx val=&quot;0&quot;/&gt;&lt;m_rgb r=&quot;DA&quot; g=&quot;DA&quot; b=&quot;DA&quot;/&gt;&lt;m_nBrightness val=&quot;0&quot;/&gt;&lt;/elem&gt;&lt;elem m_fUsage=&quot;1.00973789999999996603E+00&quot;&gt;&lt;m_msothmcolidx val=&quot;0&quot;/&gt;&lt;m_rgb r=&quot;DD&quot; g=&quot;E7&quot; b=&quot;D1&quot;/&gt;&lt;m_nBrightness val=&quot;0&quot;/&gt;&lt;/elem&gt;&lt;elem m_fUsage=&quot;6.56100000000000127542E-01&quot;&gt;&lt;m_msothmcolidx val=&quot;0&quot;/&gt;&lt;m_rgb r=&quot;66&quot; g=&quot;99&quot; b=&quot;00&quot;/&gt;&lt;m_nBrightness val=&quot;0&quot;/&gt;&lt;/elem&gt;&lt;elem m_fUsage=&quot;5.90490000000000181402E-01&quot;&gt;&lt;m_msothmcolidx val=&quot;0&quot;/&gt;&lt;m_rgb r=&quot;CD&quot; g=&quot;20&quot; b=&quot;2C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ZG9aP7S9WGnbWGoN4v7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LjajLxaSOSbm3TQ8.Pc2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sGa57jhQ4mOv9LmBvh6Q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9VH.9qPQ6yd38hKzm.eF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lC2PkMTVu84yaj3.0Tu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5nS0XDSmC.GqzYZdcDX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J.qkU8Qm6t6PamTWlEv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0p3KM5Q3CTecH6i7k56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X389gTni.f1tLQi.Lx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H57q83Q3icJSKhmphOs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eaZNVKRmC4Uq8MWhwPR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5fH0m0zSRmN.whsBK7sd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dGF1dWS4q3K1uQ3Sl9f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5fAJmmTMu9DWU9BxpvO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SkgdA.cQZyYkldpXlxYg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NWU_6XRJCY.xyKDD421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7B19LWXRc2FofGdobEwD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d4OVnfTHibG3a8ULLtX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9wpkFR3SPuleud5V3Qfn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VogAKmTpmZlSygiBM.U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ixWhGnrRYGpPof8xmQZ5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uJHCnOQoy8z996xW8vC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4QQpvVTzmT.cDK4g_Uo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tpYfdzROSwrtGyFRoyb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solwF9Rj2K0P_Kqsmc9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uoLyDIQxSUQZfDNOksJ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9ReJsISK6FwH0opwwnN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cd0KVfRY.cKMsJfiS2X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qRIFCxQvee2KbmrjIsk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uPP10NSmuOtFOVebZP4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YMiyIwSqiF67NNCEkIt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4Q2UNTR8.PTwFnLRch2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BPdSPcRmOjLlje5fRY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MOVxoQgQomo50uHj5nkN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DRRJm5QRnW8uGZA7g79w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z18Lh7gRim2cDRXnkB0t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5yx3ejkQOach7yNrv_DC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vYBet4SXGsNKE5_XdWW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5mx92BQ0q36euNrAglS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6UJcZVRD6gkGZRRLgM7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NixCwNQI.eowzO9yhbM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7xF3CZTAi9C.N0bZrU7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21dtwZTvmfFXj.j92ww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7yBq2TBQFmo9PcE79U2l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SROz_ePTpekrZpc_.ZYT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nY3pveWR62zaJ3NbgMK.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253KfhQu6eAF2nTbHAR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1vnSNtQNCVGmeYJkOK6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WyeG5uT5COn3r.VL6UG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8B4kAST.mNgOsQEW7tx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YLgyX8NQwm15mM804xu9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MymaJR_Qk6toD1zVDCIv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nzGQ7xzSYyrCw_19MlkG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QLPHlMSmOd8GQfD9ToB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x_CMF7QuuboYODYck63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7ZsWShQdagQttrthAyv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Ic38mXSiqS2V40fdZ7q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xXrOJlS3i5VOgtU5MD0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tqOg_WT0enVfcpNy2aM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sNZwyeTRaw4M1yKLNIB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FVvuleRnm6p5nQMR0sE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0.HgwYKS8W8JkP8tUTt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Sjj5D.RCyX2A88YcGQn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aZS8gRSgqwLNdlWyyvb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t1qAnrZSU.1oRQSoYqEk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MhD_EK9TyG66af8Ervjs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.zLNzsQHyXRN4UjHyW1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m8tSWfTZmX_XGeSDvkk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JFAGKdNSHuHfR_IPVYZx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oMEUzTQhezjYH0yl_M6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7qMfd1RXGWIVIEd8J0Y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WLNWmd_R02Qz9m1PHe7v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u5lZluRr.Ohm6PGlY7Y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fbwav1nRdWjo6b91yWaM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yJ6z3kSsq2Suz8QB9.Y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R57W4QRXCHTFHl4LXs4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9db2JoTN6p1RdreBpFb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4.2cgRQRVuMiNkop9j4q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T4p3h3QgWAnayDIywAN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IHFINyiTcajDz.MwJ_DP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SBpHbNTTecv3iW_xM2g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vYBet4SXGsNKE5_XdWW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5mx92BQ0q36euNrAglS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MaE7rXTR.2s5nHWTun1x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_PXMvlRAW1j6z.f3wDk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_m4t732Toew4kSQbxa6J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vYBet4SXGsNKE5_XdWW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1vT4B5TeqvHEJcDrQi4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5mx92BQ0q36euNrAglS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NdVpwMS8C1XWf6.HUNB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NgF4MsTGamhmSYfWXgb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zaSBRzRwmzkp0ZiMRz5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C5ZIUIQt.aMTudtEy.Y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J6jNXVQEuJALhVhCU3b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wuIqf1QbSEeE9EmGltu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qaRQmwR1eNUiQKcTr_L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SjfuogQUuEYlLRROhS1Q"/>
</p:tagLst>
</file>

<file path=ppt/theme/theme1.xml><?xml version="1.0" encoding="utf-8"?>
<a:theme xmlns:a="http://schemas.openxmlformats.org/drawingml/2006/main" name="1_New Insead Colour Scheme_v10">
  <a:themeElements>
    <a:clrScheme name="Custom 1">
      <a:dk1>
        <a:srgbClr val="000000"/>
      </a:dk1>
      <a:lt1>
        <a:srgbClr val="FFFFFF"/>
      </a:lt1>
      <a:dk2>
        <a:srgbClr val="008A46"/>
      </a:dk2>
      <a:lt2>
        <a:srgbClr val="E9E288"/>
      </a:lt2>
      <a:accent1>
        <a:srgbClr val="AAC48C"/>
      </a:accent1>
      <a:accent2>
        <a:srgbClr val="B39971"/>
      </a:accent2>
      <a:accent3>
        <a:srgbClr val="FFFFFF"/>
      </a:accent3>
      <a:accent4>
        <a:srgbClr val="404040"/>
      </a:accent4>
      <a:accent5>
        <a:srgbClr val="D2DEC5"/>
      </a:accent5>
      <a:accent6>
        <a:srgbClr val="A28A66"/>
      </a:accent6>
      <a:hlink>
        <a:srgbClr val="CAB8CD"/>
      </a:hlink>
      <a:folHlink>
        <a:srgbClr val="C7E5E9"/>
      </a:folHlink>
    </a:clrScheme>
    <a:fontScheme name="New Insead Colour Scheme_v1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/>
      <a:bodyPr vert="horz" wrap="square" lIns="0" tIns="0" rIns="0" bIns="0" rtlCol="0">
        <a:spAutoFit/>
      </a:bodyPr>
      <a:lstStyle>
        <a:defPPr marL="0" indent="0" algn="l">
          <a:spcBef>
            <a:spcPts val="0"/>
          </a:spcBef>
          <a:spcAft>
            <a:spcPts val="0"/>
          </a:spcAft>
          <a:buNone/>
          <a:defRPr sz="1400" b="1" dirty="0" smtClean="0"/>
        </a:defPPr>
      </a:lstStyle>
    </a:txDef>
  </a:objectDefaults>
  <a:extraClrSchemeLst>
    <a:extraClrScheme>
      <a:clrScheme name="New Insead Colour Scheme_v10 1">
        <a:dk1>
          <a:srgbClr val="4D4D4D"/>
        </a:dk1>
        <a:lt1>
          <a:srgbClr val="FFFFFF"/>
        </a:lt1>
        <a:dk2>
          <a:srgbClr val="008A46"/>
        </a:dk2>
        <a:lt2>
          <a:srgbClr val="E9E288"/>
        </a:lt2>
        <a:accent1>
          <a:srgbClr val="AAC48C"/>
        </a:accent1>
        <a:accent2>
          <a:srgbClr val="B39971"/>
        </a:accent2>
        <a:accent3>
          <a:srgbClr val="FFFFFF"/>
        </a:accent3>
        <a:accent4>
          <a:srgbClr val="404040"/>
        </a:accent4>
        <a:accent5>
          <a:srgbClr val="D2DEC5"/>
        </a:accent5>
        <a:accent6>
          <a:srgbClr val="A28A66"/>
        </a:accent6>
        <a:hlink>
          <a:srgbClr val="CAB8CD"/>
        </a:hlink>
        <a:folHlink>
          <a:srgbClr val="C7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7035</TotalTime>
  <Words>658</Words>
  <Application>Microsoft Office PowerPoint</Application>
  <PresentationFormat>A4 Paper (210x297 mm)</PresentationFormat>
  <Paragraphs>130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Rockwell</vt:lpstr>
      <vt:lpstr>Wingdings</vt:lpstr>
      <vt:lpstr>1_New Insead Colour Scheme_v10</vt:lpstr>
      <vt:lpstr>think-cell Slide</vt:lpstr>
      <vt:lpstr>Chart</vt:lpstr>
      <vt:lpstr>Yahoo's Acquisition of Tumblr Data Science for Business AA  Joana Ribeiro | Miroslav Sala | Ricardo Ferreira | Sara Ricardo | Slava Kholodov</vt:lpstr>
      <vt:lpstr>Main questions to address</vt:lpstr>
      <vt:lpstr>Tumblr’s valuation is extremely sensitive to the growth assumption of its future audience (USD 0.9-63.7 billion)</vt:lpstr>
      <vt:lpstr>Main questions to address</vt:lpstr>
      <vt:lpstr>When building the model to forecast Tumblr’s future users, we took into account the most realistic trend (1/2)</vt:lpstr>
      <vt:lpstr>When building the model to forecast Tumblr’s future users, we took into account the most realistic trend (2/2)</vt:lpstr>
      <vt:lpstr>The forecasted figures for both US and RoW show a significant gap vs. the model used by Yahoo!</vt:lpstr>
      <vt:lpstr>Main questions to address</vt:lpstr>
      <vt:lpstr>Based on the new forecast models, we estimate Tumblr’s valuation to be around USD 450 to 600 million</vt:lpstr>
    </vt:vector>
  </TitlesOfParts>
  <Company>INSEAD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brand</dc:title>
  <dc:creator>MONTELLY</dc:creator>
  <cp:lastModifiedBy>Miroslav Sala</cp:lastModifiedBy>
  <cp:revision>402</cp:revision>
  <cp:lastPrinted>2009-10-13T10:30:25Z</cp:lastPrinted>
  <dcterms:created xsi:type="dcterms:W3CDTF">2009-07-22T09:08:48Z</dcterms:created>
  <dcterms:modified xsi:type="dcterms:W3CDTF">2018-01-31T04:54:30Z</dcterms:modified>
</cp:coreProperties>
</file>