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8" r:id="rId1"/>
  </p:sldMasterIdLst>
  <p:notesMasterIdLst>
    <p:notesMasterId r:id="rId19"/>
  </p:notesMasterIdLst>
  <p:handoutMasterIdLst>
    <p:handoutMasterId r:id="rId20"/>
  </p:handoutMasterIdLst>
  <p:sldIdLst>
    <p:sldId id="332" r:id="rId2"/>
    <p:sldId id="324" r:id="rId3"/>
    <p:sldId id="337" r:id="rId4"/>
    <p:sldId id="340" r:id="rId5"/>
    <p:sldId id="348" r:id="rId6"/>
    <p:sldId id="344" r:id="rId7"/>
    <p:sldId id="345" r:id="rId8"/>
    <p:sldId id="349" r:id="rId9"/>
    <p:sldId id="325" r:id="rId10"/>
    <p:sldId id="342" r:id="rId11"/>
    <p:sldId id="335" r:id="rId12"/>
    <p:sldId id="346" r:id="rId13"/>
    <p:sldId id="336" r:id="rId14"/>
    <p:sldId id="343" r:id="rId15"/>
    <p:sldId id="351" r:id="rId16"/>
    <p:sldId id="326" r:id="rId17"/>
    <p:sldId id="350" r:id="rId18"/>
  </p:sldIdLst>
  <p:sldSz cx="9906000" cy="6858000" type="A4"/>
  <p:notesSz cx="6731000" cy="9855200"/>
  <p:custDataLst>
    <p:tags r:id="rId21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52"/>
    <a:srgbClr val="AFAFAF"/>
    <a:srgbClr val="D9D9D9"/>
    <a:srgbClr val="006E51"/>
    <a:srgbClr val="A0CE67"/>
    <a:srgbClr val="F24F4F"/>
    <a:srgbClr val="8D909B"/>
    <a:srgbClr val="5CA717"/>
    <a:srgbClr val="000000"/>
    <a:srgbClr val="008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7143" autoAdjust="0"/>
  </p:normalViewPr>
  <p:slideViewPr>
    <p:cSldViewPr>
      <p:cViewPr varScale="1">
        <p:scale>
          <a:sx n="127" d="100"/>
          <a:sy n="127" d="100"/>
        </p:scale>
        <p:origin x="1018" y="120"/>
      </p:cViewPr>
      <p:guideLst>
        <p:guide orient="horz" pos="2432"/>
        <p:guide pos="2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824BCCC-FC18-493E-A3BA-C66CA3B407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Rockwell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31C04B7-C59F-4B4B-AAA3-B8876DFC5A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Rockwell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9D765E1E-7CAF-44EC-8997-CB01951FC22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Rockwell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FCB678AA-D969-463F-AC41-C8EEDDEB474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1pPr>
          </a:lstStyle>
          <a:p>
            <a:pPr>
              <a:defRPr/>
            </a:pPr>
            <a:fld id="{CABD01D7-52A5-4832-BD0B-1E7F01F0ECB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607458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4BCC549-4841-4FE6-B903-A226DF1423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Rockwell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26CAE59-A512-4637-A2B9-5DFFE42B2E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Rockwell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B635756-37E3-4B53-8A13-5A90CD2FD81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6913" y="739775"/>
            <a:ext cx="5338762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818421B-1929-4018-85C8-FCC680E1CD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1538"/>
            <a:ext cx="53848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1317640-CB53-41F5-8892-231A657207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Rockwell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C98FCB52-1C88-4E04-8C19-B55F56A07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1pPr>
          </a:lstStyle>
          <a:p>
            <a:pPr>
              <a:defRPr/>
            </a:pPr>
            <a:fld id="{688FE2EE-66F7-43AE-967E-3DB6EEB6F6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430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Rockwell" pitchFamily="1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8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39121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" name="think-cell Slide" r:id="rId4" imgW="629" imgH="631" progId="TCLayout.ActiveDocument.1">
                  <p:embed/>
                </p:oleObj>
              </mc:Choice>
              <mc:Fallback>
                <p:oleObj name="think-cell Slide" r:id="rId4" imgW="629" imgH="631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7" descr="logo.bmp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93"/>
          <a:stretch>
            <a:fillRect/>
          </a:stretch>
        </p:blipFill>
        <p:spPr bwMode="auto">
          <a:xfrm>
            <a:off x="7905750" y="392113"/>
            <a:ext cx="158432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6346825"/>
            <a:ext cx="9893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19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34028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4" name="think-cell Slide" r:id="rId5" imgW="629" imgH="631" progId="TCLayout.ActiveDocument.1">
                  <p:embed/>
                </p:oleObj>
              </mc:Choice>
              <mc:Fallback>
                <p:oleObj name="think-cell Slide" r:id="rId5" imgW="629" imgH="631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80" y="274638"/>
            <a:ext cx="7920880" cy="338554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79575" y="6641817"/>
            <a:ext cx="137698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Data Science for Business AA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auto">
          <a:xfrm>
            <a:off x="9657203" y="6678751"/>
            <a:ext cx="125034" cy="86177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31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926035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8" name="think-cell Slide" r:id="rId6" imgW="629" imgH="631" progId="TCLayout.ActiveDocument.1">
                  <p:embed/>
                </p:oleObj>
              </mc:Choice>
              <mc:Fallback>
                <p:oleObj name="think-cell Slide" r:id="rId6" imgW="629" imgH="63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9"/>
          <p:cNvSpPr>
            <a:spLocks noChangeArrowheads="1"/>
          </p:cNvSpPr>
          <p:nvPr userDrawn="1"/>
        </p:nvSpPr>
        <p:spPr bwMode="auto">
          <a:xfrm>
            <a:off x="304800" y="152400"/>
            <a:ext cx="9601200" cy="6553200"/>
          </a:xfrm>
          <a:prstGeom prst="rect">
            <a:avLst/>
          </a:prstGeom>
          <a:noFill/>
          <a:ln w="22225">
            <a:solidFill>
              <a:srgbClr val="5CA717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 eaLnBrk="0" hangingPunct="0"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 eaLnBrk="0" hangingPunct="0"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 eaLnBrk="0" hangingPunct="0"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 eaLnBrk="0" hangingPunct="0"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2" name="Picture 7" descr="logo.bmp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93"/>
          <a:stretch>
            <a:fillRect/>
          </a:stretch>
        </p:blipFill>
        <p:spPr bwMode="auto">
          <a:xfrm>
            <a:off x="8265368" y="274638"/>
            <a:ext cx="1224707" cy="75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218931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85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ts val="40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400050" indent="-215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628650" indent="-227013" algn="l" rtl="0" eaLnBrk="0" fontAlgn="base" hangingPunct="0">
        <a:spcBef>
          <a:spcPct val="20000"/>
        </a:spcBef>
        <a:spcAft>
          <a:spcPts val="40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835025" indent="-2047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050925" indent="-2143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1508125" indent="-21431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1965325" indent="-21431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422525" indent="-21431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2879725" indent="-21431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vmlDrawing" Target="../drawings/vmlDrawing13.vml"/><Relationship Id="rId6" Type="http://schemas.openxmlformats.org/officeDocument/2006/relationships/tags" Target="../tags/tag70.xml"/><Relationship Id="rId11" Type="http://schemas.openxmlformats.org/officeDocument/2006/relationships/image" Target="../media/image14.png"/><Relationship Id="rId5" Type="http://schemas.openxmlformats.org/officeDocument/2006/relationships/tags" Target="../tags/tag69.xml"/><Relationship Id="rId10" Type="http://schemas.openxmlformats.org/officeDocument/2006/relationships/image" Target="../media/image1.emf"/><Relationship Id="rId4" Type="http://schemas.openxmlformats.org/officeDocument/2006/relationships/tags" Target="../tags/tag68.xml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image" Target="../media/image7.jpe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1.emf"/><Relationship Id="rId17" Type="http://schemas.openxmlformats.org/officeDocument/2006/relationships/slide" Target="slide16.xml"/><Relationship Id="rId2" Type="http://schemas.openxmlformats.org/officeDocument/2006/relationships/tags" Target="../tags/tag72.xml"/><Relationship Id="rId16" Type="http://schemas.openxmlformats.org/officeDocument/2006/relationships/slide" Target="slide1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76.xml"/><Relationship Id="rId11" Type="http://schemas.openxmlformats.org/officeDocument/2006/relationships/oleObject" Target="../embeddings/oleObject14.bin"/><Relationship Id="rId5" Type="http://schemas.openxmlformats.org/officeDocument/2006/relationships/tags" Target="../tags/tag75.xml"/><Relationship Id="rId15" Type="http://schemas.openxmlformats.org/officeDocument/2006/relationships/slide" Target="slide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oleObject" Target="../embeddings/oleObject15.bin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10" Type="http://schemas.openxmlformats.org/officeDocument/2006/relationships/tags" Target="../tags/tag88.xml"/><Relationship Id="rId19" Type="http://schemas.openxmlformats.org/officeDocument/2006/relationships/image" Target="../media/image1.emf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image" Target="../media/image7.jpeg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image" Target="../media/image1.emf"/><Relationship Id="rId17" Type="http://schemas.openxmlformats.org/officeDocument/2006/relationships/slide" Target="slide16.xml"/><Relationship Id="rId2" Type="http://schemas.openxmlformats.org/officeDocument/2006/relationships/tags" Target="../tags/tag95.xml"/><Relationship Id="rId16" Type="http://schemas.openxmlformats.org/officeDocument/2006/relationships/slide" Target="slide11.xml"/><Relationship Id="rId1" Type="http://schemas.openxmlformats.org/officeDocument/2006/relationships/vmlDrawing" Target="../drawings/vmlDrawing16.vml"/><Relationship Id="rId6" Type="http://schemas.openxmlformats.org/officeDocument/2006/relationships/tags" Target="../tags/tag99.xml"/><Relationship Id="rId11" Type="http://schemas.openxmlformats.org/officeDocument/2006/relationships/oleObject" Target="../embeddings/oleObject16.bin"/><Relationship Id="rId5" Type="http://schemas.openxmlformats.org/officeDocument/2006/relationships/tags" Target="../tags/tag98.xml"/><Relationship Id="rId15" Type="http://schemas.openxmlformats.org/officeDocument/2006/relationships/slide" Target="slide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oleObject" Target="../embeddings/oleObject17.bin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10" Type="http://schemas.openxmlformats.org/officeDocument/2006/relationships/tags" Target="../tags/tag111.xml"/><Relationship Id="rId19" Type="http://schemas.openxmlformats.org/officeDocument/2006/relationships/image" Target="../media/image1.emf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9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image" Target="../media/image7.jpeg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image" Target="../media/image1.emf"/><Relationship Id="rId17" Type="http://schemas.openxmlformats.org/officeDocument/2006/relationships/slide" Target="slide13.xml"/><Relationship Id="rId2" Type="http://schemas.openxmlformats.org/officeDocument/2006/relationships/tags" Target="../tags/tag126.xml"/><Relationship Id="rId16" Type="http://schemas.openxmlformats.org/officeDocument/2006/relationships/slide" Target="slide11.xml"/><Relationship Id="rId1" Type="http://schemas.openxmlformats.org/officeDocument/2006/relationships/vmlDrawing" Target="../drawings/vmlDrawing18.vml"/><Relationship Id="rId6" Type="http://schemas.openxmlformats.org/officeDocument/2006/relationships/tags" Target="../tags/tag130.xml"/><Relationship Id="rId11" Type="http://schemas.openxmlformats.org/officeDocument/2006/relationships/oleObject" Target="../embeddings/oleObject18.bin"/><Relationship Id="rId5" Type="http://schemas.openxmlformats.org/officeDocument/2006/relationships/tags" Target="../tags/tag129.xml"/><Relationship Id="rId15" Type="http://schemas.openxmlformats.org/officeDocument/2006/relationships/slide" Target="slide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image" Target="../media/image16.png"/><Relationship Id="rId2" Type="http://schemas.openxmlformats.org/officeDocument/2006/relationships/tags" Target="../tags/tag134.xml"/><Relationship Id="rId1" Type="http://schemas.openxmlformats.org/officeDocument/2006/relationships/vmlDrawing" Target="../drawings/vmlDrawing19.vml"/><Relationship Id="rId6" Type="http://schemas.openxmlformats.org/officeDocument/2006/relationships/tags" Target="../tags/tag138.xml"/><Relationship Id="rId11" Type="http://schemas.openxmlformats.org/officeDocument/2006/relationships/image" Target="../media/image15.png"/><Relationship Id="rId5" Type="http://schemas.openxmlformats.org/officeDocument/2006/relationships/tags" Target="../tags/tag137.xml"/><Relationship Id="rId10" Type="http://schemas.openxmlformats.org/officeDocument/2006/relationships/image" Target="../media/image1.emf"/><Relationship Id="rId4" Type="http://schemas.openxmlformats.org/officeDocument/2006/relationships/tags" Target="../tags/tag136.xml"/><Relationship Id="rId9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7.jpe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.emf"/><Relationship Id="rId17" Type="http://schemas.openxmlformats.org/officeDocument/2006/relationships/slide" Target="slide16.xml"/><Relationship Id="rId2" Type="http://schemas.openxmlformats.org/officeDocument/2006/relationships/tags" Target="../tags/tag7.xml"/><Relationship Id="rId16" Type="http://schemas.openxmlformats.org/officeDocument/2006/relationships/slide" Target="slide13.xml"/><Relationship Id="rId1" Type="http://schemas.openxmlformats.org/officeDocument/2006/relationships/vmlDrawing" Target="../drawings/vmlDrawing5.vml"/><Relationship Id="rId6" Type="http://schemas.openxmlformats.org/officeDocument/2006/relationships/tags" Target="../tags/tag11.xml"/><Relationship Id="rId11" Type="http://schemas.openxmlformats.org/officeDocument/2006/relationships/oleObject" Target="../embeddings/oleObject5.bin"/><Relationship Id="rId5" Type="http://schemas.openxmlformats.org/officeDocument/2006/relationships/tags" Target="../tags/tag10.xml"/><Relationship Id="rId15" Type="http://schemas.openxmlformats.org/officeDocument/2006/relationships/slide" Target="slide1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1.emf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oleObject" Target="../embeddings/oleObject6.bin"/><Relationship Id="rId2" Type="http://schemas.openxmlformats.org/officeDocument/2006/relationships/tags" Target="../tags/tag15.xml"/><Relationship Id="rId16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8.png"/><Relationship Id="rId4" Type="http://schemas.openxmlformats.org/officeDocument/2006/relationships/tags" Target="../tags/tag31.xml"/><Relationship Id="rId9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0.png"/><Relationship Id="rId2" Type="http://schemas.openxmlformats.org/officeDocument/2006/relationships/tags" Target="../tags/tag34.xml"/><Relationship Id="rId1" Type="http://schemas.openxmlformats.org/officeDocument/2006/relationships/vmlDrawing" Target="../drawings/vmlDrawing8.vml"/><Relationship Id="rId6" Type="http://schemas.openxmlformats.org/officeDocument/2006/relationships/tags" Target="../tags/tag38.xml"/><Relationship Id="rId11" Type="http://schemas.openxmlformats.org/officeDocument/2006/relationships/image" Target="../media/image9.png"/><Relationship Id="rId5" Type="http://schemas.openxmlformats.org/officeDocument/2006/relationships/tags" Target="../tags/tag37.xml"/><Relationship Id="rId10" Type="http://schemas.openxmlformats.org/officeDocument/2006/relationships/image" Target="../media/image1.emf"/><Relationship Id="rId4" Type="http://schemas.openxmlformats.org/officeDocument/2006/relationships/tags" Target="../tags/tag36.xml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vmlDrawing" Target="../drawings/vmlDrawing9.vml"/><Relationship Id="rId6" Type="http://schemas.openxmlformats.org/officeDocument/2006/relationships/tags" Target="../tags/tag44.xml"/><Relationship Id="rId11" Type="http://schemas.openxmlformats.org/officeDocument/2006/relationships/image" Target="../media/image11.png"/><Relationship Id="rId5" Type="http://schemas.openxmlformats.org/officeDocument/2006/relationships/tags" Target="../tags/tag43.xml"/><Relationship Id="rId10" Type="http://schemas.openxmlformats.org/officeDocument/2006/relationships/image" Target="../media/image1.emf"/><Relationship Id="rId4" Type="http://schemas.openxmlformats.org/officeDocument/2006/relationships/tags" Target="../tags/tag42.xml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vmlDrawing" Target="../drawings/vmlDrawing10.vml"/><Relationship Id="rId6" Type="http://schemas.openxmlformats.org/officeDocument/2006/relationships/tags" Target="../tags/tag50.xml"/><Relationship Id="rId11" Type="http://schemas.openxmlformats.org/officeDocument/2006/relationships/image" Target="../media/image12.png"/><Relationship Id="rId5" Type="http://schemas.openxmlformats.org/officeDocument/2006/relationships/tags" Target="../tags/tag49.xml"/><Relationship Id="rId10" Type="http://schemas.openxmlformats.org/officeDocument/2006/relationships/image" Target="../media/image1.emf"/><Relationship Id="rId4" Type="http://schemas.openxmlformats.org/officeDocument/2006/relationships/tags" Target="../tags/tag48.xml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vmlDrawing" Target="../drawings/vmlDrawing11.vml"/><Relationship Id="rId6" Type="http://schemas.openxmlformats.org/officeDocument/2006/relationships/tags" Target="../tags/tag56.xml"/><Relationship Id="rId11" Type="http://schemas.openxmlformats.org/officeDocument/2006/relationships/image" Target="../media/image13.png"/><Relationship Id="rId5" Type="http://schemas.openxmlformats.org/officeDocument/2006/relationships/tags" Target="../tags/tag55.xml"/><Relationship Id="rId10" Type="http://schemas.openxmlformats.org/officeDocument/2006/relationships/image" Target="../media/image1.emf"/><Relationship Id="rId4" Type="http://schemas.openxmlformats.org/officeDocument/2006/relationships/tags" Target="../tags/tag54.xml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7.jpe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1.emf"/><Relationship Id="rId17" Type="http://schemas.openxmlformats.org/officeDocument/2006/relationships/slide" Target="slide16.xml"/><Relationship Id="rId2" Type="http://schemas.openxmlformats.org/officeDocument/2006/relationships/tags" Target="../tags/tag58.xml"/><Relationship Id="rId16" Type="http://schemas.openxmlformats.org/officeDocument/2006/relationships/slide" Target="slide13.xml"/><Relationship Id="rId1" Type="http://schemas.openxmlformats.org/officeDocument/2006/relationships/vmlDrawing" Target="../drawings/vmlDrawing12.vml"/><Relationship Id="rId6" Type="http://schemas.openxmlformats.org/officeDocument/2006/relationships/tags" Target="../tags/tag62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61.xml"/><Relationship Id="rId15" Type="http://schemas.openxmlformats.org/officeDocument/2006/relationships/slide" Target="slide1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54185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7" name="think-cell Slide" r:id="rId5" imgW="629" imgH="631" progId="TCLayout.ActiveDocument.1">
                  <p:embed/>
                </p:oleObj>
              </mc:Choice>
              <mc:Fallback>
                <p:oleObj name="think-cell Slide" r:id="rId5" imgW="629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2" name="Picture 2" descr="Image result for credit card default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66"/>
          <a:stretch/>
        </p:blipFill>
        <p:spPr bwMode="auto">
          <a:xfrm>
            <a:off x="344488" y="1268760"/>
            <a:ext cx="9561512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E5D099-38E2-4D1C-B102-27870A239C55}"/>
              </a:ext>
            </a:extLst>
          </p:cNvPr>
          <p:cNvSpPr/>
          <p:nvPr/>
        </p:nvSpPr>
        <p:spPr bwMode="auto">
          <a:xfrm rot="5400000">
            <a:off x="3130488" y="-2099272"/>
            <a:ext cx="3645024" cy="9906000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100000">
                <a:srgbClr val="FFFFFF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5CA717"/>
              </a:solidFill>
              <a:effectLst/>
              <a:uLnTx/>
              <a:uFillTx/>
              <a:latin typeface="Arial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AD3995-2F2F-4A7B-A646-4CB81AE10A09}"/>
              </a:ext>
            </a:extLst>
          </p:cNvPr>
          <p:cNvSpPr/>
          <p:nvPr/>
        </p:nvSpPr>
        <p:spPr bwMode="auto">
          <a:xfrm rot="5400000">
            <a:off x="4437392" y="-4437392"/>
            <a:ext cx="1031216" cy="990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5CA717"/>
              </a:solidFill>
              <a:effectLst/>
              <a:uLnTx/>
              <a:uFillTx/>
              <a:latin typeface="Arial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6411"/>
            <a:ext cx="9909176" cy="51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0"/>
            <a:ext cx="2288704" cy="6346410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100000">
                <a:srgbClr val="FFFFFF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5CA717"/>
              </a:solidFill>
              <a:effectLst/>
              <a:uLnTx/>
              <a:uFillTx/>
              <a:latin typeface="Arial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1431415"/>
            <a:ext cx="6969224" cy="1383004"/>
          </a:xfrm>
          <a:prstGeom prst="rect">
            <a:avLst/>
          </a:prstGeom>
          <a:solidFill>
            <a:srgbClr val="FFFFFF">
              <a:alpha val="7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5CA717"/>
              </a:solidFill>
              <a:effectLst/>
              <a:uLnTx/>
              <a:uFillTx/>
              <a:latin typeface="Arial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07262" y="1491975"/>
            <a:ext cx="9144446" cy="126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ea typeface="ＭＳ Ｐゴシック" panose="020B0600070205080204" pitchFamily="34" charset="-128"/>
              </a:rPr>
              <a:t>Default of credit card clients</a:t>
            </a:r>
            <a:br>
              <a:rPr lang="en-US" altLang="en-US" sz="2800" b="1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  <a:t>Data Science for Business AA</a:t>
            </a:r>
            <a:b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</a:br>
            <a:br>
              <a:rPr lang="pt-PT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</a:br>
            <a:r>
              <a:rPr lang="pt-PT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  <a:t>Joana Ribeiro | </a:t>
            </a:r>
            <a:r>
              <a:rPr lang="pt-PT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  <a:t>Miroslav</a:t>
            </a:r>
            <a:r>
              <a:rPr lang="pt-PT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  <a:t> Sala | Ricardo Ferreira | Sara Ricardo | </a:t>
            </a:r>
            <a:r>
              <a:rPr lang="pt-PT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  <a:t>Slava</a:t>
            </a:r>
            <a:r>
              <a:rPr lang="pt-PT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pt-PT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  <a:t>Kholodov</a:t>
            </a:r>
            <a:endParaRPr lang="pt-PT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142" name="Picture 46" descr="Resultado de imagem para insea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359591"/>
            <a:ext cx="1799630" cy="96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0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7" name="think-cell Slide" r:id="rId9" imgW="524" imgH="526" progId="TCLayout.ActiveDocument.1">
                  <p:embed/>
                </p:oleObj>
              </mc:Choice>
              <mc:Fallback>
                <p:oleObj name="think-cell Slide" r:id="rId9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 hidden="1"/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pt-PT" sz="12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ea typeface="+mn-ea"/>
              <a:sym typeface="Arial" panose="020B0604020202020204" pitchFamily="34" charset="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987603A7-2F69-4B4A-936B-BB7EFB5EDEF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4488" y="1124744"/>
            <a:ext cx="7416824" cy="5285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E4D506B8-219A-44CE-BD64-C8F66429E11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44488" y="1124744"/>
            <a:ext cx="7416824" cy="25736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vert="horz" wrap="square" lIns="36000" tIns="36000" rIns="36000" bIns="36000" rtlCol="0" anchor="ctr" anchorCtr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 err="1">
                <a:solidFill>
                  <a:schemeClr val="bg1"/>
                </a:solidFill>
              </a:rPr>
              <a:t>Rpart</a:t>
            </a:r>
            <a:r>
              <a:rPr lang="en-US" sz="1200" b="1" dirty="0">
                <a:solidFill>
                  <a:schemeClr val="bg1"/>
                </a:solidFill>
              </a:rPr>
              <a:t> CART tree with CP = 0.0001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99A0A4-4A38-4DA5-9136-3A489948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74638"/>
            <a:ext cx="7920880" cy="677108"/>
          </a:xfrm>
        </p:spPr>
        <p:txBody>
          <a:bodyPr/>
          <a:lstStyle/>
          <a:p>
            <a:pPr marL="447675"/>
            <a:r>
              <a:rPr lang="en-US" dirty="0"/>
              <a:t>A </a:t>
            </a:r>
            <a:r>
              <a:rPr lang="en-US" dirty="0" err="1"/>
              <a:t>Rpart</a:t>
            </a:r>
            <a:r>
              <a:rPr lang="en-US" dirty="0"/>
              <a:t> CART with CP of 0.0001 is too truncated to be useful in predicting the default probability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E03D4B-8679-4DB4-AFB9-73C5658850CD}"/>
              </a:ext>
            </a:extLst>
          </p:cNvPr>
          <p:cNvSpPr/>
          <p:nvPr/>
        </p:nvSpPr>
        <p:spPr bwMode="auto">
          <a:xfrm>
            <a:off x="272480" y="274638"/>
            <a:ext cx="338400" cy="338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200" b="1" dirty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pt-PT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2" name="TextBox 51"/>
          <p:cNvSpPr txBox="1"/>
          <p:nvPr>
            <p:custDataLst>
              <p:tags r:id="rId6"/>
            </p:custDataLst>
          </p:nvPr>
        </p:nvSpPr>
        <p:spPr>
          <a:xfrm>
            <a:off x="9677847" y="952500"/>
            <a:ext cx="152400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pt-PT" sz="1200" b="1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6AF7EAE3-524C-48E7-B8F9-8F1A5A97A7E7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905328" y="1124744"/>
            <a:ext cx="1510010" cy="5285821"/>
          </a:xfrm>
          <a:prstGeom prst="homePlate">
            <a:avLst>
              <a:gd name="adj" fmla="val 0"/>
            </a:avLst>
          </a:prstGeom>
          <a:solidFill>
            <a:schemeClr val="bg2"/>
          </a:solidFill>
          <a:ln w="19050">
            <a:noFill/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Too granular model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Difficult to interpret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b="1" dirty="0"/>
              <a:t>Overfit issue </a:t>
            </a:r>
            <a:r>
              <a:rPr lang="en-US" sz="1200" dirty="0"/>
              <a:t>as seen in the summary table, as quality of the prediction drops significantly when comparing the performance on Training vs. Testing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519DE4-A413-493D-B662-FCA724C2AB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6616" y="1539633"/>
            <a:ext cx="5028591" cy="288555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84A14B-C201-47ED-B507-406B7CAAB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72963"/>
              </p:ext>
            </p:extLst>
          </p:nvPr>
        </p:nvGraphicFramePr>
        <p:xfrm>
          <a:off x="780628" y="4581128"/>
          <a:ext cx="6603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952340318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788541918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211928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Training set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Testing set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00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effectLst/>
                        </a:rPr>
                        <a:t>0.869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effectLst/>
                        </a:rPr>
                        <a:t>0.7909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2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Sensitivity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effectLst/>
                        </a:rPr>
                        <a:t>0.9587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effectLst/>
                        </a:rPr>
                        <a:t>0.9093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7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Specificity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effectLst/>
                        </a:rPr>
                        <a:t>0.5536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effectLst/>
                        </a:rPr>
                        <a:t>0.3738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83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8AF1EE1C-35DA-49A4-8E2F-47B384E3FE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67683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0" name="think-cell Slide" r:id="rId11" imgW="629" imgH="631" progId="TCLayout.ActiveDocument.1">
                  <p:embed/>
                </p:oleObj>
              </mc:Choice>
              <mc:Fallback>
                <p:oleObj name="think-cell Slide" r:id="rId11" imgW="629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A2BEB156-BE44-4C49-BA39-DA482996418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en-US" sz="18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sym typeface="Arial" panose="020B0604020202020204" pitchFamily="34" charset="0"/>
            </a:endParaRPr>
          </a:p>
        </p:txBody>
      </p:sp>
      <p:pic>
        <p:nvPicPr>
          <p:cNvPr id="33" name="Picture 9" descr="Question 2">
            <a:extLst>
              <a:ext uri="{FF2B5EF4-FFF2-40B4-BE49-F238E27FC236}">
                <a16:creationId xmlns:a16="http://schemas.microsoft.com/office/drawing/2014/main" id="{AD1B7536-C9AD-44A8-AA17-6F4BFE1E1E25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13"/>
          <a:srcRect r="6549"/>
          <a:stretch/>
        </p:blipFill>
        <p:spPr bwMode="auto">
          <a:xfrm>
            <a:off x="4546950" y="1052736"/>
            <a:ext cx="5359050" cy="532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E021-8366-494C-B1C2-111904A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questions to address</a:t>
            </a:r>
          </a:p>
        </p:txBody>
      </p:sp>
      <p:sp>
        <p:nvSpPr>
          <p:cNvPr id="12" name="Text Placeholder 2">
            <a:hlinkClick r:id="rId14" action="ppaction://hlinksldjump"/>
            <a:extLst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98450" y="2276474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/>
            </a:pPr>
            <a:r>
              <a:rPr lang="en-US" altLang="en-US" sz="1800" dirty="0"/>
              <a:t>Prediction of likelihood of default</a:t>
            </a:r>
          </a:p>
        </p:txBody>
      </p:sp>
      <p:sp>
        <p:nvSpPr>
          <p:cNvPr id="44" name="Text Placeholder 2">
            <a:hlinkClick r:id="rId15" action="ppaction://hlinksldjump"/>
            <a:extLst>
              <a:ext uri="{FF2B5EF4-FFF2-40B4-BE49-F238E27FC236}">
                <a16:creationId xmlns:a16="http://schemas.microsoft.com/office/drawing/2014/main" id="{4C057EA1-3131-4E38-A09C-E40CB7D32E0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98449" y="2881313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2"/>
            </a:pPr>
            <a:r>
              <a:rPr lang="en-US" altLang="en-US" sz="1800" dirty="0"/>
              <a:t>Forecasting with a high CP parameter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C057EA1-3131-4E38-A09C-E40CB7D32E0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98450" y="3486150"/>
            <a:ext cx="6338888" cy="604838"/>
          </a:xfrm>
          <a:prstGeom prst="rect">
            <a:avLst/>
          </a:prstGeom>
          <a:solidFill>
            <a:schemeClr val="tx2"/>
          </a:solidFill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Pct val="125000"/>
              <a:buFont typeface="+mj-lt"/>
              <a:buAutoNum type="arabicPeriod" startAt="3"/>
            </a:pPr>
            <a:r>
              <a:rPr lang="en-US" altLang="en-US" sz="1800" b="1" dirty="0">
                <a:solidFill>
                  <a:schemeClr val="bg1"/>
                </a:solidFill>
              </a:rPr>
              <a:t>Selection of the best classifier</a:t>
            </a:r>
          </a:p>
        </p:txBody>
      </p:sp>
      <p:sp>
        <p:nvSpPr>
          <p:cNvPr id="50" name="Text Placeholder 2">
            <a:hlinkClick r:id="rId16" action="ppaction://hlinksldjump"/>
            <a:extLst>
              <a:ext uri="{FF2B5EF4-FFF2-40B4-BE49-F238E27FC236}">
                <a16:creationId xmlns:a16="http://schemas.microsoft.com/office/drawing/2014/main" id="{4C057EA1-3131-4E38-A09C-E40CB7D32E0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98449" y="4090988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4"/>
            </a:pPr>
            <a:r>
              <a:rPr lang="en-US" altLang="en-US" sz="1800" dirty="0"/>
              <a:t>Feature engineering</a:t>
            </a:r>
          </a:p>
        </p:txBody>
      </p:sp>
      <p:sp>
        <p:nvSpPr>
          <p:cNvPr id="53" name="Text Placeholder 2">
            <a:hlinkClick r:id="rId17" action="ppaction://hlinksldjump"/>
            <a:extLst>
              <a:ext uri="{FF2B5EF4-FFF2-40B4-BE49-F238E27FC236}">
                <a16:creationId xmlns:a16="http://schemas.microsoft.com/office/drawing/2014/main" id="{E3B8B2C1-C3C7-4860-A0CA-B953988DE485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298449" y="4695825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5"/>
            </a:pPr>
            <a:r>
              <a:rPr lang="en-US" altLang="en-US" sz="1800" dirty="0"/>
              <a:t>Reflection on 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232067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92691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5" name="think-cell Slide" r:id="rId18" imgW="524" imgH="526" progId="TCLayout.ActiveDocument.1">
                  <p:embed/>
                </p:oleObj>
              </mc:Choice>
              <mc:Fallback>
                <p:oleObj name="think-cell Slide" r:id="rId18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 hidden="1"/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pt-PT" sz="12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ea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603A7-2F69-4B4A-936B-BB7EFB5EDEF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70523" y="1052736"/>
            <a:ext cx="7416824" cy="55171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6C3A52B4-E4F4-43A3-BFCB-83DAD0489BD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917145" y="1358765"/>
            <a:ext cx="1291978" cy="5139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endParaRPr lang="en-US" sz="12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D506B8-219A-44CE-BD64-C8F66429E11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070523" y="1052736"/>
            <a:ext cx="7416824" cy="25736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vert="horz" wrap="square" lIns="36000" tIns="36000" rIns="36000" bIns="36000" rtlCol="0" anchor="ctr" anchorCtr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Prediction of likelihood of default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99A0A4-4A38-4DA5-9136-3A489948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74638"/>
            <a:ext cx="7920880" cy="677108"/>
          </a:xfrm>
        </p:spPr>
        <p:txBody>
          <a:bodyPr/>
          <a:lstStyle/>
          <a:p>
            <a:pPr marL="447675"/>
            <a:r>
              <a:rPr lang="en-US" dirty="0"/>
              <a:t>We would choose </a:t>
            </a:r>
            <a:r>
              <a:rPr lang="en-US" dirty="0" err="1"/>
              <a:t>cTree</a:t>
            </a:r>
            <a:r>
              <a:rPr lang="en-US" dirty="0"/>
              <a:t> CART model for our business application as it yields best accuracy </a:t>
            </a:r>
            <a:r>
              <a:rPr lang="en-US"/>
              <a:t>and AUC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E03D4B-8679-4DB4-AFB9-73C5658850CD}"/>
              </a:ext>
            </a:extLst>
          </p:cNvPr>
          <p:cNvSpPr/>
          <p:nvPr/>
        </p:nvSpPr>
        <p:spPr bwMode="auto">
          <a:xfrm>
            <a:off x="272480" y="274638"/>
            <a:ext cx="338400" cy="338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47AD524-8862-4DE1-B6DB-59E1C9A720B7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18654" y="1472246"/>
            <a:ext cx="1891820" cy="5025967"/>
          </a:xfrm>
          <a:prstGeom prst="homePlate">
            <a:avLst>
              <a:gd name="adj" fmla="val 11608"/>
            </a:avLst>
          </a:prstGeom>
          <a:solidFill>
            <a:schemeClr val="bg2"/>
          </a:solidFill>
          <a:ln w="19050">
            <a:noFill/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200" b="1" dirty="0"/>
              <a:t>Approach</a:t>
            </a:r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b="1" dirty="0"/>
              <a:t>Reclassify</a:t>
            </a:r>
            <a:r>
              <a:rPr lang="en-US" sz="1200" dirty="0"/>
              <a:t> numerical/integer data into </a:t>
            </a:r>
            <a:r>
              <a:rPr lang="en-US" sz="1200" b="1" dirty="0"/>
              <a:t>categories</a:t>
            </a:r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b="1" dirty="0"/>
              <a:t>Exclude the two IDs to be predicted </a:t>
            </a:r>
            <a:r>
              <a:rPr lang="en-US" sz="1200" dirty="0"/>
              <a:t>(ID 25001 &amp; 26001) </a:t>
            </a:r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Create </a:t>
            </a:r>
            <a:r>
              <a:rPr lang="en-US" sz="1200" b="1" dirty="0"/>
              <a:t>testing and training </a:t>
            </a:r>
            <a:r>
              <a:rPr lang="en-US" sz="1200" dirty="0"/>
              <a:t>samples</a:t>
            </a:r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Develop </a:t>
            </a:r>
            <a:r>
              <a:rPr lang="en-US" sz="1200" b="1" dirty="0"/>
              <a:t>forecasting models</a:t>
            </a:r>
            <a:r>
              <a:rPr lang="en-US" sz="1200" dirty="0"/>
              <a:t>:</a:t>
            </a:r>
          </a:p>
          <a:p>
            <a:pPr marL="360363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200" b="1" dirty="0"/>
              <a:t>Stepwise regression</a:t>
            </a:r>
          </a:p>
          <a:p>
            <a:pPr marL="360363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200" b="1" dirty="0" err="1"/>
              <a:t>Ctree</a:t>
            </a:r>
            <a:r>
              <a:rPr lang="en-US" sz="1200" b="1" dirty="0"/>
              <a:t> CART</a:t>
            </a:r>
          </a:p>
          <a:p>
            <a:pPr marL="360363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200" b="1" dirty="0" err="1"/>
              <a:t>Rpart</a:t>
            </a:r>
            <a:r>
              <a:rPr lang="en-US" sz="1200" b="1" dirty="0"/>
              <a:t> CART</a:t>
            </a:r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b="1" dirty="0"/>
              <a:t>Cut-off</a:t>
            </a:r>
            <a:r>
              <a:rPr lang="en-US" sz="1200" dirty="0"/>
              <a:t> for “default vs. non-default” set as the </a:t>
            </a:r>
            <a:r>
              <a:rPr lang="en-US" sz="1200" b="1" dirty="0"/>
              <a:t>average of data, i.e., 0.2212</a:t>
            </a:r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Compare models using the </a:t>
            </a:r>
            <a:r>
              <a:rPr lang="en-US" sz="1200" b="1" dirty="0"/>
              <a:t>Confusion Matrix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EC489D-78D1-47CC-AEBF-B975B1A99FD7}"/>
              </a:ext>
            </a:extLst>
          </p:cNvPr>
          <p:cNvGrpSpPr/>
          <p:nvPr/>
        </p:nvGrpSpPr>
        <p:grpSpPr>
          <a:xfrm>
            <a:off x="3513138" y="1342153"/>
            <a:ext cx="1295846" cy="257369"/>
            <a:chOff x="2610882" y="1342153"/>
            <a:chExt cx="4619938" cy="257369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FED9EC46-40FD-48BA-95F2-63A50D14506E}"/>
                </a:ext>
              </a:extLst>
            </p:cNvPr>
            <p:cNvSpPr txBox="1">
              <a:spLocks/>
            </p:cNvSpPr>
            <p:nvPr>
              <p:custDataLst>
                <p:tags r:id="rId16"/>
              </p:custDataLst>
            </p:nvPr>
          </p:nvSpPr>
          <p:spPr>
            <a:xfrm>
              <a:off x="2610882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200" b="1" dirty="0"/>
                <a:t>Stepwise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DD45A85-7802-43A2-BBA6-5623BEAC55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0882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6C3A52B4-E4F4-43A3-BFCB-83DAD0489BD1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361457" y="1731541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/>
              <a:t>AIC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5BEB0D8-3E8B-40A5-93B7-C9865799345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361457" y="2495996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/>
              <a:t>Accuracy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EC489D-78D1-47CC-AEBF-B975B1A99FD7}"/>
              </a:ext>
            </a:extLst>
          </p:cNvPr>
          <p:cNvGrpSpPr/>
          <p:nvPr/>
        </p:nvGrpSpPr>
        <p:grpSpPr>
          <a:xfrm>
            <a:off x="4917145" y="1342153"/>
            <a:ext cx="1295846" cy="257369"/>
            <a:chOff x="2610882" y="1342153"/>
            <a:chExt cx="4619938" cy="257369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FED9EC46-40FD-48BA-95F2-63A50D14506E}"/>
                </a:ext>
              </a:extLst>
            </p:cNvPr>
            <p:cNvSpPr txBox="1">
              <a:spLocks/>
            </p:cNvSpPr>
            <p:nvPr>
              <p:custDataLst>
                <p:tags r:id="rId15"/>
              </p:custDataLst>
            </p:nvPr>
          </p:nvSpPr>
          <p:spPr>
            <a:xfrm>
              <a:off x="2610882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/>
                <a:t>Ctree</a:t>
              </a:r>
              <a:r>
                <a:rPr lang="en-US" sz="1200" b="1" dirty="0"/>
                <a:t> CART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D45A85-7802-43A2-BBA6-5623BEAC55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0882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EC489D-78D1-47CC-AEBF-B975B1A99FD7}"/>
              </a:ext>
            </a:extLst>
          </p:cNvPr>
          <p:cNvGrpSpPr/>
          <p:nvPr/>
        </p:nvGrpSpPr>
        <p:grpSpPr>
          <a:xfrm>
            <a:off x="6321152" y="1342153"/>
            <a:ext cx="1295846" cy="257369"/>
            <a:chOff x="2610882" y="1342153"/>
            <a:chExt cx="4619938" cy="257369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FED9EC46-40FD-48BA-95F2-63A50D14506E}"/>
                </a:ext>
              </a:extLst>
            </p:cNvPr>
            <p:cNvSpPr txBox="1">
              <a:spLocks/>
            </p:cNvSpPr>
            <p:nvPr>
              <p:custDataLst>
                <p:tags r:id="rId14"/>
              </p:custDataLst>
            </p:nvPr>
          </p:nvSpPr>
          <p:spPr>
            <a:xfrm>
              <a:off x="2610882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/>
                <a:t>Rpart</a:t>
              </a:r>
              <a:r>
                <a:rPr lang="en-US" sz="1200" b="1" dirty="0"/>
                <a:t> CART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D45A85-7802-43A2-BBA6-5623BEAC55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0882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D5BEB0D8-3E8B-40A5-93B7-C9865799345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361457" y="3260451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/>
              <a:t>Sensitivity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5BEB0D8-3E8B-40A5-93B7-C98657993450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361457" y="4024906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/>
              <a:t>Specificity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D5BEB0D8-3E8B-40A5-93B7-C9865799345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361457" y="4789361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 err="1"/>
              <a:t>AUC</a:t>
            </a:r>
            <a:endParaRPr lang="en-US" sz="1200" b="1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D5BEB0D8-3E8B-40A5-93B7-C9865799345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361457" y="5697834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/>
              <a:t>Prediction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3512840" y="2455515"/>
            <a:ext cx="410415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512840" y="3219971"/>
            <a:ext cx="410415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512840" y="3984425"/>
            <a:ext cx="410415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3512840" y="4748881"/>
            <a:ext cx="410415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3512840" y="5589240"/>
            <a:ext cx="410415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4. Footnote"/>
          <p:cNvSpPr txBox="1"/>
          <p:nvPr/>
        </p:nvSpPr>
        <p:spPr>
          <a:xfrm>
            <a:off x="418654" y="6521082"/>
            <a:ext cx="9525000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6"/>
                </a:solidFill>
              </a:rPr>
              <a:t>1 CP = 0,0025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6"/>
                </a:solidFill>
              </a:rPr>
              <a:t>2 CP = 0,00068</a:t>
            </a:r>
          </a:p>
        </p:txBody>
      </p:sp>
      <p:sp>
        <p:nvSpPr>
          <p:cNvPr id="58" name="Pentagon 57"/>
          <p:cNvSpPr/>
          <p:nvPr/>
        </p:nvSpPr>
        <p:spPr bwMode="auto">
          <a:xfrm>
            <a:off x="7758183" y="2381980"/>
            <a:ext cx="200280" cy="3187254"/>
          </a:xfrm>
          <a:prstGeom prst="homePlat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28393" y="2043992"/>
            <a:ext cx="1347537" cy="40359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 err="1"/>
              <a:t>Ctree</a:t>
            </a:r>
            <a:r>
              <a:rPr lang="en-US" sz="1200" b="1" dirty="0"/>
              <a:t> CART model is the one with the most reliable prediction given:</a:t>
            </a:r>
          </a:p>
          <a:p>
            <a:pPr marL="388937" lvl="1" indent="-1714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Higher accuracy</a:t>
            </a:r>
          </a:p>
          <a:p>
            <a:pPr marL="388937" lvl="1" indent="-1714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Higher AUC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1200" b="1" dirty="0"/>
              <a:t>Higher speed </a:t>
            </a:r>
            <a:r>
              <a:rPr lang="en-US" sz="1200" dirty="0"/>
              <a:t>of the </a:t>
            </a:r>
            <a:r>
              <a:rPr lang="en-US" sz="1200" dirty="0" err="1"/>
              <a:t>CTREE</a:t>
            </a:r>
            <a:r>
              <a:rPr lang="en-US" sz="1200" dirty="0"/>
              <a:t> algorithm vs the logit regression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1200" dirty="0"/>
              <a:t>Though</a:t>
            </a:r>
            <a:r>
              <a:rPr lang="en-US" sz="1200" b="1" dirty="0"/>
              <a:t> interpretation</a:t>
            </a:r>
            <a:r>
              <a:rPr lang="en-US" sz="1200" dirty="0"/>
              <a:t> is  </a:t>
            </a:r>
            <a:r>
              <a:rPr lang="en-US" sz="1200" b="1" dirty="0"/>
              <a:t>less user friendly </a:t>
            </a:r>
            <a:r>
              <a:rPr lang="en-US" sz="1200" dirty="0"/>
              <a:t>vs the Logit regression models 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3765017" y="1943451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21795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5168875" y="1943451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chemeClr val="tx1"/>
                </a:solidFill>
                <a:latin typeface="Arial" charset="0"/>
              </a:rPr>
              <a:t>n.a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6574326" y="2059562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tx1"/>
                </a:solidFill>
                <a:latin typeface="Arial" charset="0"/>
              </a:rPr>
              <a:t>n.a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3765017" y="2686177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0.779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5168875" y="2686177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0.819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3765017" y="3485222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0.834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5168875" y="3485222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0.953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3765017" y="4232220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0.584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5168875" y="4232220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0.348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3765017" y="5001271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0.771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5168875" y="5001271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0.773</a:t>
            </a:r>
          </a:p>
        </p:txBody>
      </p:sp>
      <p:sp>
        <p:nvSpPr>
          <p:cNvPr id="71" name="Rounded Rectangle 70"/>
          <p:cNvSpPr/>
          <p:nvPr/>
        </p:nvSpPr>
        <p:spPr bwMode="auto">
          <a:xfrm>
            <a:off x="3512840" y="5697834"/>
            <a:ext cx="1296144" cy="6834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ID25001: 0.12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ID26001: 0.14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default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4916847" y="5697834"/>
            <a:ext cx="1296144" cy="6834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ID25001: 0.21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ID26001: 0.20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default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6320854" y="5697834"/>
            <a:ext cx="1296144" cy="6834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ID25001 &amp; 26001 0.17</a:t>
            </a:r>
            <a:r>
              <a:rPr kumimoji="0" lang="en-US" sz="1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/ 0.14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default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6574326" y="1772816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tx1"/>
                </a:solidFill>
                <a:latin typeface="Arial" charset="0"/>
              </a:rPr>
              <a:t>n.a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.</a:t>
            </a:r>
            <a:endParaRPr kumimoji="0" lang="en-US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6574326" y="2822333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0.819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 </a:t>
            </a:r>
            <a:endParaRPr kumimoji="0" lang="en-US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6574326" y="2535587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0.816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 </a:t>
            </a:r>
            <a:endParaRPr kumimoji="0" lang="en-US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6574326" y="3613510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0.957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6574326" y="3326764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0.957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6574326" y="4342191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0.331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6574326" y="4055445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0.319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6574326" y="5150025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0.677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6574326" y="4863279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0.638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sticker">
            <a:extLst>
              <a:ext uri="{FF2B5EF4-FFF2-40B4-BE49-F238E27FC236}">
                <a16:creationId xmlns:a16="http://schemas.microsoft.com/office/drawing/2014/main" id="{C67C834D-54A7-4204-9CAA-E5FEA24FB92F}"/>
              </a:ext>
            </a:extLst>
          </p:cNvPr>
          <p:cNvGrpSpPr/>
          <p:nvPr/>
        </p:nvGrpSpPr>
        <p:grpSpPr>
          <a:xfrm>
            <a:off x="7987841" y="1389208"/>
            <a:ext cx="1409040" cy="333425"/>
            <a:chOff x="8242960" y="254000"/>
            <a:chExt cx="1409040" cy="333425"/>
          </a:xfrm>
        </p:grpSpPr>
        <p:sp>
          <p:nvSpPr>
            <p:cNvPr id="9" name="StickerRectangle">
              <a:extLst>
                <a:ext uri="{FF2B5EF4-FFF2-40B4-BE49-F238E27FC236}">
                  <a16:creationId xmlns:a16="http://schemas.microsoft.com/office/drawing/2014/main" id="{35F3423C-D373-4E56-8C1B-A3BF9A18110A}"/>
                </a:ext>
              </a:extLst>
            </p:cNvPr>
            <p:cNvSpPr/>
            <p:nvPr/>
          </p:nvSpPr>
          <p:spPr bwMode="auto">
            <a:xfrm>
              <a:off x="8242960" y="254000"/>
              <a:ext cx="1409040" cy="333425"/>
            </a:xfrm>
            <a:prstGeom prst="leftRightArrow">
              <a:avLst>
                <a:gd name="adj1" fmla="val 10000000"/>
                <a:gd name="adj2" fmla="val 0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38100" tIns="0" rIns="0" bIns="254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PT" sz="20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Arial" charset="0"/>
                </a:rPr>
                <a:t>REMINDER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C9A46D3-8464-47E2-AC56-15035C37E3CF}"/>
                </a:ext>
              </a:extLst>
            </p:cNvPr>
            <p:cNvCxnSpPr>
              <a:stCxn id="9" idx="6"/>
              <a:endCxn id="9" idx="4"/>
            </p:cNvCxnSpPr>
            <p:nvPr/>
          </p:nvCxnSpPr>
          <p:spPr bwMode="auto">
            <a:xfrm flipH="1">
              <a:off x="8242960" y="587425"/>
              <a:ext cx="1409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42C472-4AAD-4D93-9B10-AB6C8664EA48}"/>
                </a:ext>
              </a:extLst>
            </p:cNvPr>
            <p:cNvCxnSpPr>
              <a:stCxn id="9" idx="2"/>
              <a:endCxn id="9" idx="4"/>
            </p:cNvCxnSpPr>
            <p:nvPr/>
          </p:nvCxnSpPr>
          <p:spPr bwMode="auto">
            <a:xfrm>
              <a:off x="8242960" y="254000"/>
              <a:ext cx="0" cy="333425"/>
            </a:xfrm>
            <a:prstGeom prst="straightConnector1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7788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8AF1EE1C-35DA-49A4-8E2F-47B384E3FE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74297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4" name="think-cell Slide" r:id="rId11" imgW="629" imgH="631" progId="TCLayout.ActiveDocument.1">
                  <p:embed/>
                </p:oleObj>
              </mc:Choice>
              <mc:Fallback>
                <p:oleObj name="think-cell Slide" r:id="rId11" imgW="629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A2BEB156-BE44-4C49-BA39-DA482996418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en-US" sz="1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sym typeface="Arial" panose="020B0604020202020204" pitchFamily="34" charset="0"/>
            </a:endParaRPr>
          </a:p>
        </p:txBody>
      </p:sp>
      <p:pic>
        <p:nvPicPr>
          <p:cNvPr id="33" name="Picture 9" descr="Question 2">
            <a:extLst>
              <a:ext uri="{FF2B5EF4-FFF2-40B4-BE49-F238E27FC236}">
                <a16:creationId xmlns:a16="http://schemas.microsoft.com/office/drawing/2014/main" id="{AD1B7536-C9AD-44A8-AA17-6F4BFE1E1E25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13"/>
          <a:srcRect r="6549"/>
          <a:stretch/>
        </p:blipFill>
        <p:spPr bwMode="auto">
          <a:xfrm>
            <a:off x="4546950" y="1052736"/>
            <a:ext cx="5359050" cy="532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E021-8366-494C-B1C2-111904A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questions to address</a:t>
            </a:r>
          </a:p>
        </p:txBody>
      </p:sp>
      <p:sp>
        <p:nvSpPr>
          <p:cNvPr id="12" name="Text Placeholder 2">
            <a:hlinkClick r:id="rId14" action="ppaction://hlinksldjump"/>
            <a:extLst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98449" y="2276476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/>
            </a:pPr>
            <a:r>
              <a:rPr lang="en-US" altLang="en-US" sz="1800" dirty="0"/>
              <a:t>Prediction of likelihood of default</a:t>
            </a:r>
          </a:p>
        </p:txBody>
      </p:sp>
      <p:sp>
        <p:nvSpPr>
          <p:cNvPr id="44" name="Text Placeholder 2">
            <a:hlinkClick r:id="rId15" action="ppaction://hlinksldjump"/>
            <a:extLst>
              <a:ext uri="{FF2B5EF4-FFF2-40B4-BE49-F238E27FC236}">
                <a16:creationId xmlns:a16="http://schemas.microsoft.com/office/drawing/2014/main" id="{4C057EA1-3131-4E38-A09C-E40CB7D32E0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98449" y="2881313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2"/>
            </a:pPr>
            <a:r>
              <a:rPr lang="en-US" altLang="en-US" sz="1800" dirty="0"/>
              <a:t>Forecasting with a high CP parameter</a:t>
            </a:r>
          </a:p>
        </p:txBody>
      </p:sp>
      <p:sp>
        <p:nvSpPr>
          <p:cNvPr id="14" name="Text Placeholder 2">
            <a:hlinkClick r:id="rId16" action="ppaction://hlinksldjump"/>
            <a:extLst>
              <a:ext uri="{FF2B5EF4-FFF2-40B4-BE49-F238E27FC236}">
                <a16:creationId xmlns:a16="http://schemas.microsoft.com/office/drawing/2014/main" id="{41230E12-41FB-427A-8515-C70BFBC87390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98450" y="3486150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3"/>
            </a:pPr>
            <a:r>
              <a:rPr lang="en-US" altLang="en-US" sz="1800" dirty="0"/>
              <a:t>Selection of the best classifier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C057EA1-3131-4E38-A09C-E40CB7D32E0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98449" y="4090988"/>
            <a:ext cx="6338888" cy="604838"/>
          </a:xfrm>
          <a:prstGeom prst="rect">
            <a:avLst/>
          </a:prstGeom>
          <a:solidFill>
            <a:schemeClr val="tx2"/>
          </a:solidFill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Pct val="125000"/>
              <a:buFont typeface="+mj-lt"/>
              <a:buAutoNum type="arabicPeriod" startAt="4"/>
            </a:pPr>
            <a:r>
              <a:rPr lang="en-US" altLang="en-US" sz="1800" b="1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53" name="Text Placeholder 2">
            <a:hlinkClick r:id="rId17" action="ppaction://hlinksldjump"/>
            <a:extLst>
              <a:ext uri="{FF2B5EF4-FFF2-40B4-BE49-F238E27FC236}">
                <a16:creationId xmlns:a16="http://schemas.microsoft.com/office/drawing/2014/main" id="{E3B8B2C1-C3C7-4860-A0CA-B953988DE485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298449" y="4695825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5"/>
            </a:pPr>
            <a:r>
              <a:rPr lang="en-US" altLang="en-US" sz="1800" dirty="0"/>
              <a:t>Reflection on 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268660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91143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5" name="think-cell Slide" r:id="rId18" imgW="524" imgH="526" progId="TCLayout.ActiveDocument.1">
                  <p:embed/>
                </p:oleObj>
              </mc:Choice>
              <mc:Fallback>
                <p:oleObj name="think-cell Slide" r:id="rId18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 hidden="1"/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pt-PT" sz="12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ea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603A7-2F69-4B4A-936B-BB7EFB5EDEF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70523" y="1052736"/>
            <a:ext cx="7416824" cy="55171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D506B8-219A-44CE-BD64-C8F66429E11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070523" y="1052736"/>
            <a:ext cx="7416824" cy="25736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vert="horz" wrap="square" lIns="36000" tIns="36000" rIns="36000" bIns="36000" rtlCol="0" anchor="ctr" anchorCtr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Prediction of likelihood of default</a:t>
            </a:r>
          </a:p>
        </p:txBody>
      </p:sp>
      <p:sp>
        <p:nvSpPr>
          <p:cNvPr id="70" name="Rounded Rectangle 56">
            <a:extLst>
              <a:ext uri="{FF2B5EF4-FFF2-40B4-BE49-F238E27FC236}">
                <a16:creationId xmlns:a16="http://schemas.microsoft.com/office/drawing/2014/main" id="{1736BCE9-22D9-48AA-9482-097EB9E7BE94}"/>
              </a:ext>
            </a:extLst>
          </p:cNvPr>
          <p:cNvSpPr/>
          <p:nvPr/>
        </p:nvSpPr>
        <p:spPr bwMode="auto">
          <a:xfrm>
            <a:off x="4916847" y="3260451"/>
            <a:ext cx="1296144" cy="6834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Rounded Rectangle 56">
            <a:extLst>
              <a:ext uri="{FF2B5EF4-FFF2-40B4-BE49-F238E27FC236}">
                <a16:creationId xmlns:a16="http://schemas.microsoft.com/office/drawing/2014/main" id="{1F6D137D-1132-4878-976B-17ACDE0254FB}"/>
              </a:ext>
            </a:extLst>
          </p:cNvPr>
          <p:cNvSpPr/>
          <p:nvPr/>
        </p:nvSpPr>
        <p:spPr bwMode="auto">
          <a:xfrm>
            <a:off x="4916847" y="2495996"/>
            <a:ext cx="1296144" cy="6834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ounded Rectangle 56">
            <a:extLst>
              <a:ext uri="{FF2B5EF4-FFF2-40B4-BE49-F238E27FC236}">
                <a16:creationId xmlns:a16="http://schemas.microsoft.com/office/drawing/2014/main" id="{E103723C-0F95-47E7-A45F-91B74FFB9FDE}"/>
              </a:ext>
            </a:extLst>
          </p:cNvPr>
          <p:cNvSpPr/>
          <p:nvPr/>
        </p:nvSpPr>
        <p:spPr bwMode="auto">
          <a:xfrm>
            <a:off x="4916847" y="4024906"/>
            <a:ext cx="1296144" cy="6834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ounded Rectangle 56">
            <a:extLst>
              <a:ext uri="{FF2B5EF4-FFF2-40B4-BE49-F238E27FC236}">
                <a16:creationId xmlns:a16="http://schemas.microsoft.com/office/drawing/2014/main" id="{094977BE-61FB-455E-8AAA-8F63F6D72A9C}"/>
              </a:ext>
            </a:extLst>
          </p:cNvPr>
          <p:cNvSpPr/>
          <p:nvPr/>
        </p:nvSpPr>
        <p:spPr bwMode="auto">
          <a:xfrm>
            <a:off x="3512840" y="4789361"/>
            <a:ext cx="1296144" cy="6834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99A0A4-4A38-4DA5-9136-3A489948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74638"/>
            <a:ext cx="7920880" cy="677108"/>
          </a:xfrm>
        </p:spPr>
        <p:txBody>
          <a:bodyPr/>
          <a:lstStyle/>
          <a:p>
            <a:pPr marL="447675"/>
            <a:r>
              <a:rPr lang="en-US" dirty="0"/>
              <a:t>New variables where included to increase the prediction power of the models…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E03D4B-8679-4DB4-AFB9-73C5658850CD}"/>
              </a:ext>
            </a:extLst>
          </p:cNvPr>
          <p:cNvSpPr/>
          <p:nvPr/>
        </p:nvSpPr>
        <p:spPr bwMode="auto">
          <a:xfrm>
            <a:off x="272480" y="274638"/>
            <a:ext cx="338400" cy="338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200" b="1" dirty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pt-PT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47AD524-8862-4DE1-B6DB-59E1C9A720B7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18654" y="1472246"/>
            <a:ext cx="1891820" cy="5025967"/>
          </a:xfrm>
          <a:prstGeom prst="homePlate">
            <a:avLst>
              <a:gd name="adj" fmla="val 11608"/>
            </a:avLst>
          </a:prstGeom>
          <a:solidFill>
            <a:schemeClr val="bg2"/>
          </a:solidFill>
          <a:ln w="19050">
            <a:noFill/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200" b="1" dirty="0"/>
              <a:t>New variables included</a:t>
            </a:r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b="1" dirty="0"/>
              <a:t>Repayment</a:t>
            </a:r>
            <a:r>
              <a:rPr lang="en-US" sz="1200" dirty="0"/>
              <a:t> = </a:t>
            </a:r>
            <a:r>
              <a:rPr lang="en-US" sz="1200" dirty="0" err="1"/>
              <a:t>PAY_mt</a:t>
            </a:r>
            <a:r>
              <a:rPr lang="en-US" sz="1200" dirty="0"/>
              <a:t> / </a:t>
            </a:r>
            <a:r>
              <a:rPr lang="en-US" sz="1200" dirty="0" err="1"/>
              <a:t>BILLED_AMT</a:t>
            </a:r>
            <a:endParaRPr lang="en-US" sz="1200" dirty="0"/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b="1" dirty="0"/>
              <a:t>Percentage usage </a:t>
            </a:r>
            <a:r>
              <a:rPr lang="en-US" sz="1200" dirty="0"/>
              <a:t>= </a:t>
            </a:r>
            <a:r>
              <a:rPr lang="en-US" sz="1200" dirty="0" err="1"/>
              <a:t>BILLED_AMT</a:t>
            </a:r>
            <a:r>
              <a:rPr lang="en-US" sz="1200" dirty="0"/>
              <a:t> / </a:t>
            </a:r>
            <a:r>
              <a:rPr lang="en-US" sz="1200" dirty="0" err="1"/>
              <a:t>LIMIT_MAX</a:t>
            </a:r>
            <a:endParaRPr lang="en-US" sz="1200" dirty="0"/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b="1" dirty="0"/>
              <a:t>Number of months over limit</a:t>
            </a:r>
            <a:r>
              <a:rPr lang="en-US" sz="1200" dirty="0"/>
              <a:t> = Count of months where </a:t>
            </a:r>
            <a:r>
              <a:rPr lang="en-US" sz="1200" dirty="0" err="1"/>
              <a:t>AMT_BILLED</a:t>
            </a:r>
            <a:r>
              <a:rPr lang="en-US" sz="1200" dirty="0"/>
              <a:t> &gt; </a:t>
            </a:r>
            <a:r>
              <a:rPr lang="en-US" sz="1200" dirty="0" err="1"/>
              <a:t>LIMIT_MAX</a:t>
            </a:r>
            <a:endParaRPr lang="en-US" sz="1200" dirty="0"/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b="1" dirty="0"/>
              <a:t>Number of months not fully repaid</a:t>
            </a:r>
            <a:r>
              <a:rPr lang="en-US" sz="1200" dirty="0"/>
              <a:t> = Count of months where AMT_PAID</a:t>
            </a:r>
            <a:r>
              <a:rPr lang="en-US" sz="1200" baseline="-25000" dirty="0"/>
              <a:t>t+1</a:t>
            </a:r>
            <a:r>
              <a:rPr lang="en-US" sz="1200" dirty="0"/>
              <a:t> – </a:t>
            </a:r>
            <a:r>
              <a:rPr lang="en-US" sz="1200" dirty="0" err="1"/>
              <a:t>AMT_BILLED</a:t>
            </a:r>
            <a:r>
              <a:rPr lang="en-US" sz="1200" baseline="-25000" dirty="0" err="1"/>
              <a:t>t</a:t>
            </a:r>
            <a:r>
              <a:rPr lang="en-US" sz="1200" dirty="0"/>
              <a:t> &lt; 0</a:t>
            </a:r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b="1" dirty="0"/>
              <a:t>Delta in credit outstanding (1, 2 and 3 months</a:t>
            </a:r>
            <a:br>
              <a:rPr lang="en-US" sz="1200" b="1" dirty="0"/>
            </a:br>
            <a:r>
              <a:rPr lang="en-US" sz="1200" dirty="0" err="1"/>
              <a:t>BILL_AMT</a:t>
            </a:r>
            <a:r>
              <a:rPr lang="en-US" sz="1200" baseline="-25000" dirty="0" err="1"/>
              <a:t>t</a:t>
            </a:r>
            <a:r>
              <a:rPr lang="en-US" sz="1200" dirty="0"/>
              <a:t> - BILL_AMT</a:t>
            </a:r>
            <a:r>
              <a:rPr lang="en-US" sz="1200" baseline="-25000" dirty="0"/>
              <a:t>t-1/t-2/t-3</a:t>
            </a:r>
            <a:endParaRPr lang="en-US" sz="1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EC489D-78D1-47CC-AEBF-B975B1A99FD7}"/>
              </a:ext>
            </a:extLst>
          </p:cNvPr>
          <p:cNvGrpSpPr/>
          <p:nvPr/>
        </p:nvGrpSpPr>
        <p:grpSpPr>
          <a:xfrm>
            <a:off x="3513138" y="1342153"/>
            <a:ext cx="1295846" cy="257369"/>
            <a:chOff x="2610882" y="1342153"/>
            <a:chExt cx="4619938" cy="257369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FED9EC46-40FD-48BA-95F2-63A50D14506E}"/>
                </a:ext>
              </a:extLst>
            </p:cNvPr>
            <p:cNvSpPr txBox="1">
              <a:spLocks/>
            </p:cNvSpPr>
            <p:nvPr>
              <p:custDataLst>
                <p:tags r:id="rId16"/>
              </p:custDataLst>
            </p:nvPr>
          </p:nvSpPr>
          <p:spPr>
            <a:xfrm>
              <a:off x="2610882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200" b="1" dirty="0"/>
                <a:t>Stepwise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DD45A85-7802-43A2-BBA6-5623BEAC55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0882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6C3A52B4-E4F4-43A3-BFCB-83DAD0489BD1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361457" y="1731541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/>
              <a:t>AIC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5BEB0D8-3E8B-40A5-93B7-C9865799345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361457" y="2495996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/>
              <a:t>Accuracy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EC489D-78D1-47CC-AEBF-B975B1A99FD7}"/>
              </a:ext>
            </a:extLst>
          </p:cNvPr>
          <p:cNvGrpSpPr/>
          <p:nvPr/>
        </p:nvGrpSpPr>
        <p:grpSpPr>
          <a:xfrm>
            <a:off x="4917145" y="1342153"/>
            <a:ext cx="1295846" cy="257369"/>
            <a:chOff x="2610882" y="1342153"/>
            <a:chExt cx="4619938" cy="257369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FED9EC46-40FD-48BA-95F2-63A50D14506E}"/>
                </a:ext>
              </a:extLst>
            </p:cNvPr>
            <p:cNvSpPr txBox="1">
              <a:spLocks/>
            </p:cNvSpPr>
            <p:nvPr>
              <p:custDataLst>
                <p:tags r:id="rId15"/>
              </p:custDataLst>
            </p:nvPr>
          </p:nvSpPr>
          <p:spPr>
            <a:xfrm>
              <a:off x="2610882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/>
                <a:t>Ctree</a:t>
              </a:r>
              <a:r>
                <a:rPr lang="en-US" sz="1200" b="1" dirty="0"/>
                <a:t> CART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D45A85-7802-43A2-BBA6-5623BEAC55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0882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EC489D-78D1-47CC-AEBF-B975B1A99FD7}"/>
              </a:ext>
            </a:extLst>
          </p:cNvPr>
          <p:cNvGrpSpPr/>
          <p:nvPr/>
        </p:nvGrpSpPr>
        <p:grpSpPr>
          <a:xfrm>
            <a:off x="6321152" y="1342153"/>
            <a:ext cx="1295846" cy="257369"/>
            <a:chOff x="2610882" y="1342153"/>
            <a:chExt cx="4619938" cy="257369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FED9EC46-40FD-48BA-95F2-63A50D14506E}"/>
                </a:ext>
              </a:extLst>
            </p:cNvPr>
            <p:cNvSpPr txBox="1">
              <a:spLocks/>
            </p:cNvSpPr>
            <p:nvPr>
              <p:custDataLst>
                <p:tags r:id="rId14"/>
              </p:custDataLst>
            </p:nvPr>
          </p:nvSpPr>
          <p:spPr>
            <a:xfrm>
              <a:off x="2610882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/>
                <a:t>Rpart</a:t>
              </a:r>
              <a:r>
                <a:rPr lang="en-US" sz="1200" b="1" dirty="0"/>
                <a:t> CART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D45A85-7802-43A2-BBA6-5623BEAC55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0882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D5BEB0D8-3E8B-40A5-93B7-C9865799345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361457" y="3260451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/>
              <a:t>Sensitivity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5BEB0D8-3E8B-40A5-93B7-C9865799345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361457" y="4024906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/>
              <a:t>Specificity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D5BEB0D8-3E8B-40A5-93B7-C98657993450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361457" y="4789361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 err="1"/>
              <a:t>AUC</a:t>
            </a:r>
            <a:endParaRPr lang="en-US" sz="1200" b="1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D5BEB0D8-3E8B-40A5-93B7-C9865799345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361457" y="5697834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/>
              <a:t>Prediction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3512840" y="2455515"/>
            <a:ext cx="410415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512840" y="3219971"/>
            <a:ext cx="410415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512840" y="3984425"/>
            <a:ext cx="410415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3512840" y="4748881"/>
            <a:ext cx="410415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3512840" y="5589240"/>
            <a:ext cx="410415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>
            <p:custDataLst>
              <p:tags r:id="rId13"/>
            </p:custDataLst>
          </p:nvPr>
        </p:nvSpPr>
        <p:spPr>
          <a:xfrm>
            <a:off x="9677847" y="952500"/>
            <a:ext cx="152400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pt-PT" sz="1200" b="1" dirty="0"/>
          </a:p>
        </p:txBody>
      </p:sp>
      <p:sp>
        <p:nvSpPr>
          <p:cNvPr id="54" name="Pentagon 53"/>
          <p:cNvSpPr/>
          <p:nvPr/>
        </p:nvSpPr>
        <p:spPr bwMode="auto">
          <a:xfrm>
            <a:off x="7768250" y="1875555"/>
            <a:ext cx="216024" cy="4217739"/>
          </a:xfrm>
          <a:prstGeom prst="homePlat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P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765017" y="1943451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21,816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5168875" y="1943451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chemeClr val="tx1"/>
                </a:solidFill>
                <a:latin typeface="Arial" charset="0"/>
              </a:rPr>
              <a:t>n.a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574326" y="2059562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n.a.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3765017" y="2686177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0.7734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5168875" y="2686177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0.8175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3765017" y="3485222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0.8286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5168875" y="3485222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0.9520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3765017" y="4232220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0.5792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5168875" y="4232220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0.3439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3765017" y="5001271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0.7720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5168875" y="5001271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0.7660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3512840" y="5697834"/>
            <a:ext cx="1296144" cy="6834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ID25001: 0.12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ID26001: 0.13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default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4916847" y="5697834"/>
            <a:ext cx="1296144" cy="6834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ID25001: 0.19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ID26001: 0.19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default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6320854" y="5697834"/>
            <a:ext cx="1296144" cy="6834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ID25001 &amp; 26001 0.17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 / 0.13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2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charset="0"/>
              </a:rPr>
              <a:t>No default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574326" y="1772816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n.a.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1</a:t>
            </a:r>
            <a:endParaRPr kumimoji="0" lang="en-US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574326" y="2822333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0.8141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 </a:t>
            </a:r>
            <a:endParaRPr kumimoji="0" lang="en-US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6574326" y="2535587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0.8155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 </a:t>
            </a:r>
            <a:endParaRPr kumimoji="0" lang="en-US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6574326" y="3613510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0.9514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574326" y="3326764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0.9566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6574326" y="4342191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0.3303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6574326" y="4055445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0.3186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6574326" y="5150025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0.7011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6574326" y="4863279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0.6376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049344" y="2852936"/>
            <a:ext cx="1347537" cy="230832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 err="1"/>
              <a:t>cTree</a:t>
            </a:r>
            <a:r>
              <a:rPr lang="en-US" sz="1200" b="1" dirty="0"/>
              <a:t> CART continues to be the model with the most reliable prediction given its (slightly) higher accuracy, despite its lower AUC vs. stepwise</a:t>
            </a:r>
            <a:endParaRPr lang="en-US" sz="1200" dirty="0"/>
          </a:p>
        </p:txBody>
      </p:sp>
      <p:sp>
        <p:nvSpPr>
          <p:cNvPr id="69" name="4. Footnote"/>
          <p:cNvSpPr txBox="1"/>
          <p:nvPr/>
        </p:nvSpPr>
        <p:spPr>
          <a:xfrm>
            <a:off x="418654" y="6521082"/>
            <a:ext cx="9525000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6"/>
                </a:solidFill>
              </a:rPr>
              <a:t>1 CP = 0,0025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6"/>
                </a:solidFill>
              </a:rPr>
              <a:t>2 CP = 0,00068</a:t>
            </a:r>
          </a:p>
        </p:txBody>
      </p:sp>
    </p:spTree>
    <p:extLst>
      <p:ext uri="{BB962C8B-B14F-4D97-AF65-F5344CB8AC3E}">
        <p14:creationId xmlns:p14="http://schemas.microsoft.com/office/powerpoint/2010/main" val="407124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F417-3EDC-4A34-BD41-D7B6F25D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74638"/>
            <a:ext cx="7920880" cy="677108"/>
          </a:xfrm>
        </p:spPr>
        <p:txBody>
          <a:bodyPr/>
          <a:lstStyle/>
          <a:p>
            <a:pPr marL="444500"/>
            <a:r>
              <a:rPr lang="en-US" dirty="0"/>
              <a:t>…but the impact of the new variables did not improve the prediction power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7FC9BD-F70F-4A37-9622-161C565ECAA8}"/>
              </a:ext>
            </a:extLst>
          </p:cNvPr>
          <p:cNvSpPr/>
          <p:nvPr/>
        </p:nvSpPr>
        <p:spPr bwMode="auto">
          <a:xfrm>
            <a:off x="272480" y="274638"/>
            <a:ext cx="338400" cy="338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200" b="1" dirty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pt-PT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A65554-91ED-4E54-857B-6155BA6B0B99}"/>
              </a:ext>
            </a:extLst>
          </p:cNvPr>
          <p:cNvGrpSpPr/>
          <p:nvPr/>
        </p:nvGrpSpPr>
        <p:grpSpPr>
          <a:xfrm>
            <a:off x="2828084" y="1260940"/>
            <a:ext cx="1897248" cy="317676"/>
            <a:chOff x="2610882" y="1342153"/>
            <a:chExt cx="4619938" cy="257369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BDFBF49-7E1D-41A2-BDA8-F61FD5DB9165}"/>
                </a:ext>
              </a:extLst>
            </p:cNvPr>
            <p:cNvSpPr txBox="1">
              <a:spLocks/>
            </p:cNvSpPr>
            <p:nvPr>
              <p:custDataLst>
                <p:tags r:id="rId8"/>
              </p:custDataLst>
            </p:nvPr>
          </p:nvSpPr>
          <p:spPr>
            <a:xfrm>
              <a:off x="2610882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600" b="1" dirty="0"/>
                <a:t>Stepwise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85C1CD8-6F05-4ED8-8321-383550C01C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0882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5D5F8AB4-33FC-46EE-AECE-DBDAB094045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41908" y="1741570"/>
            <a:ext cx="1580313" cy="8436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600" b="1" dirty="0"/>
              <a:t>AIC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5A6D74A-53A4-48DA-BA30-ED668244250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41908" y="2685152"/>
            <a:ext cx="1580313" cy="8436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600" b="1" dirty="0"/>
              <a:t>Accuracy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38DB5F-3E18-49E2-8F51-33616A011042}"/>
              </a:ext>
            </a:extLst>
          </p:cNvPr>
          <p:cNvGrpSpPr/>
          <p:nvPr/>
        </p:nvGrpSpPr>
        <p:grpSpPr>
          <a:xfrm>
            <a:off x="4883691" y="1260940"/>
            <a:ext cx="1897248" cy="317676"/>
            <a:chOff x="2610882" y="1342153"/>
            <a:chExt cx="4619938" cy="257369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84B63CF8-B0F8-4E5F-B9A4-2F9A5AAD3F36}"/>
                </a:ext>
              </a:extLst>
            </p:cNvPr>
            <p:cNvSpPr txBox="1"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2610882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/>
                <a:t>Ctree</a:t>
              </a:r>
              <a:r>
                <a:rPr lang="en-US" sz="1600" b="1" dirty="0"/>
                <a:t> CART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BB42E0-8A6B-482E-A056-06734DAC15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0882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0E54C7-AAF5-49EF-9511-B8377E94D626}"/>
              </a:ext>
            </a:extLst>
          </p:cNvPr>
          <p:cNvGrpSpPr/>
          <p:nvPr/>
        </p:nvGrpSpPr>
        <p:grpSpPr>
          <a:xfrm>
            <a:off x="6939299" y="1260940"/>
            <a:ext cx="1897248" cy="317676"/>
            <a:chOff x="2610882" y="1342153"/>
            <a:chExt cx="4619938" cy="25736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C53487CE-4CD1-4E61-9257-1E7E66A4EC16}"/>
                </a:ext>
              </a:extLst>
            </p:cNvPr>
            <p:cNvSpPr txBox="1"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2610882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/>
                <a:t>Rpart</a:t>
              </a:r>
              <a:r>
                <a:rPr lang="en-US" sz="1600" b="1" dirty="0"/>
                <a:t> CART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6A6B9D-26AE-4DAF-9D9F-168504FBC2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0882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FAC6BA8C-EBB9-4596-8268-BA1E8306826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1908" y="3628735"/>
            <a:ext cx="1580313" cy="8436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600" b="1" dirty="0"/>
              <a:t>Sensitivity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74F8372-13F5-4CC2-B33B-88431A29381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41908" y="4572318"/>
            <a:ext cx="1580313" cy="8436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600" b="1" dirty="0"/>
              <a:t>Specificity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8AA3D5AE-2579-4B73-B2E5-74D6B79F349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41908" y="5515900"/>
            <a:ext cx="1580313" cy="8436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600" b="1" dirty="0" err="1"/>
              <a:t>AUC</a:t>
            </a:r>
            <a:endParaRPr lang="en-US" sz="16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107DD2-FABF-4B91-BBD2-BFFF5C284285}"/>
              </a:ext>
            </a:extLst>
          </p:cNvPr>
          <p:cNvCxnSpPr/>
          <p:nvPr/>
        </p:nvCxnSpPr>
        <p:spPr bwMode="auto">
          <a:xfrm>
            <a:off x="2827648" y="2635186"/>
            <a:ext cx="6008899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587217-AA10-4CDE-AEC3-C901AAFA9256}"/>
              </a:ext>
            </a:extLst>
          </p:cNvPr>
          <p:cNvCxnSpPr/>
          <p:nvPr/>
        </p:nvCxnSpPr>
        <p:spPr bwMode="auto">
          <a:xfrm>
            <a:off x="2827648" y="3578770"/>
            <a:ext cx="6008899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1775D9-2158-443B-8B44-C1F11FBB331E}"/>
              </a:ext>
            </a:extLst>
          </p:cNvPr>
          <p:cNvCxnSpPr/>
          <p:nvPr/>
        </p:nvCxnSpPr>
        <p:spPr bwMode="auto">
          <a:xfrm>
            <a:off x="2827648" y="4522351"/>
            <a:ext cx="6008899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1B6535-1F5D-4CE9-846E-9591942A94B0}"/>
              </a:ext>
            </a:extLst>
          </p:cNvPr>
          <p:cNvCxnSpPr/>
          <p:nvPr/>
        </p:nvCxnSpPr>
        <p:spPr bwMode="auto">
          <a:xfrm>
            <a:off x="2827648" y="5465935"/>
            <a:ext cx="6008899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C32C41-6758-45AD-9FB3-A9905CD4747E}"/>
              </a:ext>
            </a:extLst>
          </p:cNvPr>
          <p:cNvSpPr/>
          <p:nvPr/>
        </p:nvSpPr>
        <p:spPr bwMode="auto">
          <a:xfrm>
            <a:off x="3196861" y="1990279"/>
            <a:ext cx="1159696" cy="34623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+21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96DA40-4389-49D7-BCB1-4D0AD0DB1E1B}"/>
              </a:ext>
            </a:extLst>
          </p:cNvPr>
          <p:cNvSpPr/>
          <p:nvPr/>
        </p:nvSpPr>
        <p:spPr bwMode="auto">
          <a:xfrm>
            <a:off x="5252249" y="1990279"/>
            <a:ext cx="1159696" cy="34623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chemeClr val="tx1"/>
                </a:solidFill>
                <a:latin typeface="Arial" charset="0"/>
              </a:rPr>
              <a:t>n.a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>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C3FC37-0A0E-47EB-B094-B4B004D12A86}"/>
              </a:ext>
            </a:extLst>
          </p:cNvPr>
          <p:cNvSpPr/>
          <p:nvPr/>
        </p:nvSpPr>
        <p:spPr bwMode="auto">
          <a:xfrm>
            <a:off x="7309971" y="2133597"/>
            <a:ext cx="1159696" cy="34623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n.a.</a:t>
            </a:r>
            <a:r>
              <a:rPr lang="en-US" sz="1600" baseline="30000" dirty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057E95-766E-42F5-96A0-4FF94F3DDEEA}"/>
              </a:ext>
            </a:extLst>
          </p:cNvPr>
          <p:cNvSpPr/>
          <p:nvPr/>
        </p:nvSpPr>
        <p:spPr bwMode="auto">
          <a:xfrm>
            <a:off x="3196861" y="2907041"/>
            <a:ext cx="1159696" cy="34623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-0.0053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41CE09-0280-4C7F-B9EE-C06E8E3D743C}"/>
              </a:ext>
            </a:extLst>
          </p:cNvPr>
          <p:cNvSpPr/>
          <p:nvPr/>
        </p:nvSpPr>
        <p:spPr bwMode="auto">
          <a:xfrm>
            <a:off x="5252249" y="2907041"/>
            <a:ext cx="1159696" cy="34623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-0.0018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3F5476-1008-4068-8352-030683D44DD9}"/>
              </a:ext>
            </a:extLst>
          </p:cNvPr>
          <p:cNvSpPr/>
          <p:nvPr/>
        </p:nvSpPr>
        <p:spPr bwMode="auto">
          <a:xfrm>
            <a:off x="3196861" y="3893318"/>
            <a:ext cx="1159696" cy="34623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-0.0054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05DD23-75AB-4B31-A94C-13CAE307C582}"/>
              </a:ext>
            </a:extLst>
          </p:cNvPr>
          <p:cNvSpPr/>
          <p:nvPr/>
        </p:nvSpPr>
        <p:spPr bwMode="auto">
          <a:xfrm>
            <a:off x="5252249" y="3893318"/>
            <a:ext cx="1159696" cy="34623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-0.0010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91B8F-232B-42B1-ACA1-0DF07CB9358B}"/>
              </a:ext>
            </a:extLst>
          </p:cNvPr>
          <p:cNvSpPr/>
          <p:nvPr/>
        </p:nvSpPr>
        <p:spPr bwMode="auto">
          <a:xfrm>
            <a:off x="3196861" y="4815354"/>
            <a:ext cx="1159696" cy="34623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-0.0045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F4C03C-8F7E-43FF-B4E1-B980CDF67757}"/>
              </a:ext>
            </a:extLst>
          </p:cNvPr>
          <p:cNvSpPr/>
          <p:nvPr/>
        </p:nvSpPr>
        <p:spPr bwMode="auto">
          <a:xfrm>
            <a:off x="5252249" y="4815354"/>
            <a:ext cx="1159696" cy="34623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-0.0045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41FA05-5489-4DDE-B624-893093C4DF2B}"/>
              </a:ext>
            </a:extLst>
          </p:cNvPr>
          <p:cNvSpPr/>
          <p:nvPr/>
        </p:nvSpPr>
        <p:spPr bwMode="auto">
          <a:xfrm>
            <a:off x="3196861" y="5764608"/>
            <a:ext cx="1159696" cy="346234"/>
          </a:xfrm>
          <a:prstGeom prst="ellipse">
            <a:avLst/>
          </a:prstGeom>
          <a:solidFill>
            <a:srgbClr val="00AF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0.0012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C511F6-6835-4DC1-B82B-B94C8B9EDD00}"/>
              </a:ext>
            </a:extLst>
          </p:cNvPr>
          <p:cNvSpPr/>
          <p:nvPr/>
        </p:nvSpPr>
        <p:spPr bwMode="auto">
          <a:xfrm>
            <a:off x="5252249" y="5764608"/>
            <a:ext cx="1159696" cy="34623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-0.0071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C5BF55-6112-4132-AA33-E5B6B4D5CEA3}"/>
              </a:ext>
            </a:extLst>
          </p:cNvPr>
          <p:cNvSpPr/>
          <p:nvPr/>
        </p:nvSpPr>
        <p:spPr bwMode="auto">
          <a:xfrm>
            <a:off x="7309971" y="1779660"/>
            <a:ext cx="1159696" cy="34623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n.a.</a:t>
            </a:r>
            <a:r>
              <a:rPr lang="en-US" sz="1600" baseline="30000" dirty="0">
                <a:solidFill>
                  <a:schemeClr val="tx1"/>
                </a:solidFill>
                <a:latin typeface="Arial" charset="0"/>
              </a:rPr>
              <a:t>1</a:t>
            </a:r>
            <a:endParaRPr kumimoji="0" lang="en-US" sz="16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E5CB87-C1DD-4A23-B928-615F6067B136}"/>
              </a:ext>
            </a:extLst>
          </p:cNvPr>
          <p:cNvSpPr/>
          <p:nvPr/>
        </p:nvSpPr>
        <p:spPr bwMode="auto">
          <a:xfrm>
            <a:off x="7309971" y="3075101"/>
            <a:ext cx="1159696" cy="34623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-0.0048</a:t>
            </a:r>
            <a:r>
              <a:rPr lang="en-US" sz="1600" baseline="30000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9869A6D-96FF-412B-89C0-CCC125831E8A}"/>
              </a:ext>
            </a:extLst>
          </p:cNvPr>
          <p:cNvSpPr/>
          <p:nvPr/>
        </p:nvSpPr>
        <p:spPr bwMode="auto">
          <a:xfrm>
            <a:off x="7309971" y="2721164"/>
            <a:ext cx="1159696" cy="34623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US" sz="1600" baseline="30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> 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F8C4AB-874F-4AD4-B775-8CFF85A1C3A3}"/>
              </a:ext>
            </a:extLst>
          </p:cNvPr>
          <p:cNvSpPr/>
          <p:nvPr/>
        </p:nvSpPr>
        <p:spPr bwMode="auto">
          <a:xfrm>
            <a:off x="7309971" y="4051668"/>
            <a:ext cx="1159696" cy="34623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-0.0059</a:t>
            </a:r>
            <a:r>
              <a:rPr lang="en-US" sz="1600" baseline="30000" dirty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EE6992D-7FCD-4AE7-8FE9-BD336A415108}"/>
              </a:ext>
            </a:extLst>
          </p:cNvPr>
          <p:cNvSpPr/>
          <p:nvPr/>
        </p:nvSpPr>
        <p:spPr bwMode="auto">
          <a:xfrm>
            <a:off x="7309971" y="3697730"/>
            <a:ext cx="1159696" cy="34623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US" sz="1600" baseline="30000" dirty="0">
                <a:solidFill>
                  <a:schemeClr val="tx1"/>
                </a:solidFill>
                <a:latin typeface="Arial" charset="0"/>
              </a:rPr>
              <a:t>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AE4470-C648-40FD-9F86-79009BE27D50}"/>
              </a:ext>
            </a:extLst>
          </p:cNvPr>
          <p:cNvSpPr/>
          <p:nvPr/>
        </p:nvSpPr>
        <p:spPr bwMode="auto">
          <a:xfrm>
            <a:off x="7309971" y="4951094"/>
            <a:ext cx="1159696" cy="34623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-0.0009</a:t>
            </a:r>
            <a:r>
              <a:rPr lang="en-US" sz="1600" baseline="30000" dirty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BA12488-06EB-4E0D-A397-99616BD429A9}"/>
              </a:ext>
            </a:extLst>
          </p:cNvPr>
          <p:cNvSpPr/>
          <p:nvPr/>
        </p:nvSpPr>
        <p:spPr bwMode="auto">
          <a:xfrm>
            <a:off x="7309971" y="4597156"/>
            <a:ext cx="1159696" cy="34623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US" sz="1600" baseline="30000" dirty="0">
                <a:solidFill>
                  <a:schemeClr val="tx1"/>
                </a:solidFill>
                <a:latin typeface="Arial" charset="0"/>
              </a:rPr>
              <a:t>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5B738B-756F-4D41-9D59-040225DF8A8E}"/>
              </a:ext>
            </a:extLst>
          </p:cNvPr>
          <p:cNvSpPr/>
          <p:nvPr/>
        </p:nvSpPr>
        <p:spPr bwMode="auto">
          <a:xfrm>
            <a:off x="7309971" y="5948219"/>
            <a:ext cx="1159696" cy="346234"/>
          </a:xfrm>
          <a:prstGeom prst="ellipse">
            <a:avLst/>
          </a:prstGeom>
          <a:solidFill>
            <a:srgbClr val="00AF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0.0238</a:t>
            </a:r>
            <a:r>
              <a:rPr lang="en-US" sz="1600" baseline="30000" dirty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3F3AEAD-1CD1-4FDB-B834-32FD317A589A}"/>
              </a:ext>
            </a:extLst>
          </p:cNvPr>
          <p:cNvSpPr/>
          <p:nvPr/>
        </p:nvSpPr>
        <p:spPr bwMode="auto">
          <a:xfrm>
            <a:off x="7309971" y="5594283"/>
            <a:ext cx="1159696" cy="34623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0</a:t>
            </a:r>
            <a:r>
              <a:rPr lang="en-US" sz="1600" baseline="30000" dirty="0">
                <a:solidFill>
                  <a:schemeClr val="tx1"/>
                </a:solidFill>
                <a:latin typeface="Arial" charset="0"/>
              </a:rPr>
              <a:t>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4. Footnote">
            <a:extLst>
              <a:ext uri="{FF2B5EF4-FFF2-40B4-BE49-F238E27FC236}">
                <a16:creationId xmlns:a16="http://schemas.microsoft.com/office/drawing/2014/main" id="{29D92E86-27CE-40CB-B714-EEF5AE8B9A3D}"/>
              </a:ext>
            </a:extLst>
          </p:cNvPr>
          <p:cNvSpPr txBox="1"/>
          <p:nvPr/>
        </p:nvSpPr>
        <p:spPr>
          <a:xfrm>
            <a:off x="418654" y="6521082"/>
            <a:ext cx="9525000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6"/>
                </a:solidFill>
              </a:rPr>
              <a:t>1 CP = 0,0025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6"/>
                </a:solidFill>
              </a:rPr>
              <a:t>2 CP = 0,00068</a:t>
            </a:r>
          </a:p>
        </p:txBody>
      </p:sp>
    </p:spTree>
    <p:extLst>
      <p:ext uri="{BB962C8B-B14F-4D97-AF65-F5344CB8AC3E}">
        <p14:creationId xmlns:p14="http://schemas.microsoft.com/office/powerpoint/2010/main" val="227500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8AF1EE1C-35DA-49A4-8E2F-47B384E3FE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584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1" name="think-cell Slide" r:id="rId11" imgW="629" imgH="631" progId="TCLayout.ActiveDocument.1">
                  <p:embed/>
                </p:oleObj>
              </mc:Choice>
              <mc:Fallback>
                <p:oleObj name="think-cell Slide" r:id="rId11" imgW="629" imgH="631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8AF1EE1C-35DA-49A4-8E2F-47B384E3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A2BEB156-BE44-4C49-BA39-DA482996418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en-US" sz="1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DE021-8366-494C-B1C2-111904A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questions to address</a:t>
            </a:r>
          </a:p>
        </p:txBody>
      </p:sp>
      <p:pic>
        <p:nvPicPr>
          <p:cNvPr id="3" name="Picture 9" descr="Question 2">
            <a:extLst>
              <a:ext uri="{FF2B5EF4-FFF2-40B4-BE49-F238E27FC236}">
                <a16:creationId xmlns:a16="http://schemas.microsoft.com/office/drawing/2014/main" id="{C05082A0-1585-4ACF-845F-63F9EA661A7A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13"/>
          <a:srcRect r="6549"/>
          <a:stretch/>
        </p:blipFill>
        <p:spPr bwMode="auto">
          <a:xfrm>
            <a:off x="4546950" y="1052736"/>
            <a:ext cx="5359050" cy="532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2">
            <a:hlinkClick r:id="rId14" action="ppaction://hlinksldjump"/>
            <a:extLst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98449" y="2276476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/>
            </a:pPr>
            <a:r>
              <a:rPr lang="en-US" altLang="en-US" sz="1800" dirty="0"/>
              <a:t>Prediction of likelihood of default</a:t>
            </a:r>
          </a:p>
        </p:txBody>
      </p:sp>
      <p:sp>
        <p:nvSpPr>
          <p:cNvPr id="76" name="Text Placeholder 2">
            <a:hlinkClick r:id="rId15" action="ppaction://hlinksldjump"/>
            <a:extLst>
              <a:ext uri="{FF2B5EF4-FFF2-40B4-BE49-F238E27FC236}">
                <a16:creationId xmlns:a16="http://schemas.microsoft.com/office/drawing/2014/main" id="{4C057EA1-3131-4E38-A09C-E40CB7D32E0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98449" y="2881313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2"/>
            </a:pPr>
            <a:r>
              <a:rPr lang="en-US" altLang="en-US" sz="1800" dirty="0"/>
              <a:t>Forecasting with a high CP parameter</a:t>
            </a:r>
          </a:p>
        </p:txBody>
      </p:sp>
      <p:sp>
        <p:nvSpPr>
          <p:cNvPr id="13" name="Text Placeholder 2">
            <a:hlinkClick r:id="rId16" action="ppaction://hlinksldjump"/>
            <a:extLst>
              <a:ext uri="{FF2B5EF4-FFF2-40B4-BE49-F238E27FC236}">
                <a16:creationId xmlns:a16="http://schemas.microsoft.com/office/drawing/2014/main" id="{5C8EAFF6-5AD5-4DFC-999D-B679EAD8750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98450" y="3486150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3"/>
            </a:pPr>
            <a:r>
              <a:rPr lang="en-US" altLang="en-US" sz="1800" dirty="0"/>
              <a:t>Selection of the best classifier</a:t>
            </a:r>
          </a:p>
        </p:txBody>
      </p:sp>
      <p:sp>
        <p:nvSpPr>
          <p:cNvPr id="80" name="Text Placeholder 2">
            <a:hlinkClick r:id="rId17" action="ppaction://hlinksldjump"/>
            <a:extLst>
              <a:ext uri="{FF2B5EF4-FFF2-40B4-BE49-F238E27FC236}">
                <a16:creationId xmlns:a16="http://schemas.microsoft.com/office/drawing/2014/main" id="{4C057EA1-3131-4E38-A09C-E40CB7D32E0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98449" y="4090988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4"/>
            </a:pPr>
            <a:r>
              <a:rPr lang="en-US" altLang="en-US" sz="1800" dirty="0"/>
              <a:t>Feature engineering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E3B8B2C1-C3C7-4860-A0CA-B953988DE485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298449" y="4695825"/>
            <a:ext cx="6338888" cy="604838"/>
          </a:xfrm>
          <a:prstGeom prst="rect">
            <a:avLst/>
          </a:prstGeom>
          <a:solidFill>
            <a:schemeClr val="tx2"/>
          </a:solidFill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Pct val="125000"/>
              <a:buFont typeface="+mj-lt"/>
              <a:buAutoNum type="arabicPeriod" startAt="5"/>
            </a:pPr>
            <a:r>
              <a:rPr lang="en-US" altLang="en-US" sz="1800" b="1" dirty="0">
                <a:solidFill>
                  <a:schemeClr val="bg1"/>
                </a:solidFill>
              </a:rPr>
              <a:t>Reflection on 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4034002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think-cell Slide" r:id="rId9" imgW="524" imgH="526" progId="TCLayout.ActiveDocument.1">
                  <p:embed/>
                </p:oleObj>
              </mc:Choice>
              <mc:Fallback>
                <p:oleObj name="think-cell Slide" r:id="rId9" imgW="524" imgH="52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599A0A4-4A38-4DA5-9136-3A489948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74638"/>
            <a:ext cx="7920880" cy="677108"/>
          </a:xfrm>
        </p:spPr>
        <p:txBody>
          <a:bodyPr/>
          <a:lstStyle/>
          <a:p>
            <a:pPr marL="447675"/>
            <a:r>
              <a:rPr lang="en-US" dirty="0"/>
              <a:t>The flow of the </a:t>
            </a:r>
            <a:r>
              <a:rPr lang="en-US" dirty="0" err="1"/>
              <a:t>Ctree</a:t>
            </a:r>
            <a:r>
              <a:rPr lang="en-US" dirty="0"/>
              <a:t> CART model gives relevant information for the best and worst customer segments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E03D4B-8679-4DB4-AFB9-73C5658850CD}"/>
              </a:ext>
            </a:extLst>
          </p:cNvPr>
          <p:cNvSpPr/>
          <p:nvPr/>
        </p:nvSpPr>
        <p:spPr bwMode="auto">
          <a:xfrm>
            <a:off x="272480" y="274638"/>
            <a:ext cx="338400" cy="338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200" b="1" dirty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pt-PT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A5BFF3E-5511-4E71-8F11-53D04421A93B}"/>
              </a:ext>
            </a:extLst>
          </p:cNvPr>
          <p:cNvGrpSpPr/>
          <p:nvPr/>
        </p:nvGrpSpPr>
        <p:grpSpPr>
          <a:xfrm>
            <a:off x="2070523" y="1052736"/>
            <a:ext cx="7490989" cy="5517179"/>
            <a:chOff x="2070523" y="1052736"/>
            <a:chExt cx="7416824" cy="5517179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987603A7-2F69-4B4A-936B-BB7EFB5EDEF7}"/>
                </a:ext>
              </a:extLst>
            </p:cNvPr>
            <p:cNvSpPr txBox="1"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2070523" y="1052736"/>
              <a:ext cx="7416824" cy="55171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endParaRPr lang="en-US" sz="12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4D506B8-219A-44CE-BD64-C8F66429E115}"/>
                </a:ext>
              </a:extLst>
            </p:cNvPr>
            <p:cNvSpPr txBox="1"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2070523" y="1052736"/>
              <a:ext cx="7416824" cy="257369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Examples (samples from the </a:t>
              </a:r>
              <a:r>
                <a:rPr lang="en-US" sz="1200" b="1" dirty="0" err="1">
                  <a:solidFill>
                    <a:schemeClr val="bg1"/>
                  </a:solidFill>
                </a:rPr>
                <a:t>Ctree</a:t>
              </a:r>
              <a:r>
                <a:rPr lang="en-US" sz="1200" b="1" dirty="0">
                  <a:solidFill>
                    <a:schemeClr val="bg1"/>
                  </a:solidFill>
                </a:rPr>
                <a:t> CART tree)</a:t>
              </a:r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847AD524-8862-4DE1-B6DB-59E1C9A720B7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18654" y="1472246"/>
            <a:ext cx="1942058" cy="5025967"/>
          </a:xfrm>
          <a:prstGeom prst="homePlate">
            <a:avLst>
              <a:gd name="adj" fmla="val 11608"/>
            </a:avLst>
          </a:prstGeom>
          <a:solidFill>
            <a:schemeClr val="bg2"/>
          </a:solidFill>
          <a:ln w="19050">
            <a:noFill/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200" b="1" dirty="0"/>
              <a:t>Approach</a:t>
            </a:r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b="1" dirty="0"/>
              <a:t>Selection of </a:t>
            </a:r>
            <a:r>
              <a:rPr lang="en-US" sz="1200" b="1" dirty="0" err="1"/>
              <a:t>Ctree</a:t>
            </a:r>
            <a:r>
              <a:rPr lang="en-US" sz="1200" b="1" dirty="0"/>
              <a:t> CART model </a:t>
            </a:r>
            <a:r>
              <a:rPr lang="en-US" sz="1200" dirty="0"/>
              <a:t>based on better accuracy and higher </a:t>
            </a:r>
            <a:r>
              <a:rPr lang="en-US" sz="1200" dirty="0" err="1"/>
              <a:t>AUC</a:t>
            </a:r>
            <a:endParaRPr lang="en-US" sz="1200" dirty="0"/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Analysis of </a:t>
            </a:r>
            <a:r>
              <a:rPr lang="en-US" sz="1200" b="1" dirty="0"/>
              <a:t>the flow of the tree </a:t>
            </a:r>
            <a:r>
              <a:rPr lang="en-US" sz="1200" dirty="0"/>
              <a:t>regarding</a:t>
            </a:r>
            <a:endParaRPr lang="en-US" sz="1200" b="1" dirty="0"/>
          </a:p>
          <a:p>
            <a:pPr lvl="1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en-US" sz="1200" dirty="0"/>
              <a:t>Customer segments</a:t>
            </a:r>
          </a:p>
          <a:p>
            <a:pPr lvl="1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en-US" sz="1200" dirty="0"/>
              <a:t>Impact of credit limits</a:t>
            </a:r>
          </a:p>
          <a:p>
            <a:pPr marL="260350" lvl="1" indent="-171450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b="1" dirty="0"/>
              <a:t>Interpretation of critical factors</a:t>
            </a:r>
            <a:r>
              <a:rPr lang="en-US" sz="1200" dirty="0"/>
              <a:t> when they are </a:t>
            </a:r>
            <a:r>
              <a:rPr lang="en-US" sz="1200" b="1" dirty="0"/>
              <a:t>relevant for the prediction </a:t>
            </a:r>
            <a:r>
              <a:rPr lang="en-US" sz="1200" dirty="0"/>
              <a:t>(i.e., when showing up as nodules)</a:t>
            </a:r>
          </a:p>
          <a:p>
            <a:pPr lvl="1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en-US" sz="1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5EC489D-78D1-47CC-AEBF-B975B1A99FD7}"/>
              </a:ext>
            </a:extLst>
          </p:cNvPr>
          <p:cNvGrpSpPr/>
          <p:nvPr/>
        </p:nvGrpSpPr>
        <p:grpSpPr>
          <a:xfrm>
            <a:off x="2360712" y="1494496"/>
            <a:ext cx="3240360" cy="442035"/>
            <a:chOff x="2610882" y="1342153"/>
            <a:chExt cx="4619938" cy="442035"/>
          </a:xfrm>
        </p:grpSpPr>
        <p:sp>
          <p:nvSpPr>
            <p:cNvPr id="39" name="Rectangle 3">
              <a:extLst>
                <a:ext uri="{FF2B5EF4-FFF2-40B4-BE49-F238E27FC236}">
                  <a16:creationId xmlns:a16="http://schemas.microsoft.com/office/drawing/2014/main" id="{FED9EC46-40FD-48BA-95F2-63A50D14506E}"/>
                </a:ext>
              </a:extLst>
            </p:cNvPr>
            <p:cNvSpPr txBox="1"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2610882" y="1342153"/>
              <a:ext cx="4619938" cy="442035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200" b="1" dirty="0"/>
                <a:t>Customer segments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DD45A85-7802-43A2-BBA6-5623BEAC55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0882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EC489D-78D1-47CC-AEBF-B975B1A99FD7}"/>
              </a:ext>
            </a:extLst>
          </p:cNvPr>
          <p:cNvGrpSpPr/>
          <p:nvPr/>
        </p:nvGrpSpPr>
        <p:grpSpPr>
          <a:xfrm>
            <a:off x="5673080" y="1494496"/>
            <a:ext cx="2085103" cy="257369"/>
            <a:chOff x="2610882" y="1342153"/>
            <a:chExt cx="4619938" cy="257369"/>
          </a:xfrm>
        </p:grpSpPr>
        <p:sp>
          <p:nvSpPr>
            <p:cNvPr id="42" name="Rectangle 3">
              <a:extLst>
                <a:ext uri="{FF2B5EF4-FFF2-40B4-BE49-F238E27FC236}">
                  <a16:creationId xmlns:a16="http://schemas.microsoft.com/office/drawing/2014/main" id="{FED9EC46-40FD-48BA-95F2-63A50D14506E}"/>
                </a:ext>
              </a:extLst>
            </p:cNvPr>
            <p:cNvSpPr txBox="1"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2610882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200" b="1" dirty="0"/>
                <a:t>Impact of credit limits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D45A85-7802-43A2-BBA6-5623BEAC55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0882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5637" y="1860744"/>
            <a:ext cx="1224136" cy="423625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216696" y="5936330"/>
            <a:ext cx="1501177" cy="5539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Men appear to be slightly more likely to default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2"/>
          <a:srcRect l="-3639" t="80149" r="-7238" b="-7925"/>
          <a:stretch/>
        </p:blipFill>
        <p:spPr>
          <a:xfrm>
            <a:off x="4055033" y="4220245"/>
            <a:ext cx="1467991" cy="252398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2"/>
          <a:srcRect l="9208" b="90666"/>
          <a:stretch/>
        </p:blipFill>
        <p:spPr>
          <a:xfrm>
            <a:off x="4187367" y="1852856"/>
            <a:ext cx="1283065" cy="90533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2"/>
          <a:srcRect l="9208" t="39017" b="52419"/>
          <a:stretch/>
        </p:blipFill>
        <p:spPr>
          <a:xfrm>
            <a:off x="4065327" y="2950744"/>
            <a:ext cx="1535745" cy="99422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969255" y="5936330"/>
            <a:ext cx="1501177" cy="5539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Education level seems relevant in predicting probability of default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3"/>
          <a:srcRect t="78909"/>
          <a:stretch/>
        </p:blipFill>
        <p:spPr>
          <a:xfrm>
            <a:off x="6098438" y="4149080"/>
            <a:ext cx="1315131" cy="187220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3"/>
          <a:srcRect r="9850" b="92110"/>
          <a:stretch/>
        </p:blipFill>
        <p:spPr>
          <a:xfrm>
            <a:off x="5877401" y="1887801"/>
            <a:ext cx="1422123" cy="84017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3"/>
          <a:srcRect t="39785" b="52103"/>
          <a:stretch/>
        </p:blipFill>
        <p:spPr>
          <a:xfrm>
            <a:off x="5877401" y="2950744"/>
            <a:ext cx="1571738" cy="86058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454438" y="5859386"/>
            <a:ext cx="2417663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en-GB"/>
            </a:defPPr>
            <a:lvl1pPr marL="0" lvl="0" indent="0" algn="ctr">
              <a:spcBef>
                <a:spcPct val="20000"/>
              </a:spcBef>
              <a:spcAft>
                <a:spcPts val="400"/>
              </a:spcAft>
              <a:buNone/>
              <a:defRPr sz="1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/>
              <a:t>Credit limits shows that the Bank has already learned with past experience, giving a lower limit to clients that are more prone to default</a:t>
            </a:r>
          </a:p>
        </p:txBody>
      </p:sp>
      <p:sp>
        <p:nvSpPr>
          <p:cNvPr id="25" name="Pentagon 57">
            <a:extLst>
              <a:ext uri="{FF2B5EF4-FFF2-40B4-BE49-F238E27FC236}">
                <a16:creationId xmlns:a16="http://schemas.microsoft.com/office/drawing/2014/main" id="{21C970C1-AB88-4F33-951C-659FB6AC4532}"/>
              </a:ext>
            </a:extLst>
          </p:cNvPr>
          <p:cNvSpPr/>
          <p:nvPr/>
        </p:nvSpPr>
        <p:spPr bwMode="auto">
          <a:xfrm>
            <a:off x="7927826" y="2381980"/>
            <a:ext cx="200280" cy="3187254"/>
          </a:xfrm>
          <a:prstGeom prst="homePlat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09309-5002-4DBC-ADF1-F8B8A2D67386}"/>
              </a:ext>
            </a:extLst>
          </p:cNvPr>
          <p:cNvSpPr txBox="1"/>
          <p:nvPr/>
        </p:nvSpPr>
        <p:spPr>
          <a:xfrm>
            <a:off x="8193360" y="1825333"/>
            <a:ext cx="1347537" cy="44196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Impact on business decisions stemming from classification:</a:t>
            </a:r>
          </a:p>
          <a:p>
            <a:pPr marL="0" indent="0">
              <a:buNone/>
            </a:pPr>
            <a:r>
              <a:rPr lang="en-US" sz="1200" dirty="0"/>
              <a:t>If default next month predicted, the bank can lower the limit on the credit card to limit the loss</a:t>
            </a:r>
          </a:p>
          <a:p>
            <a:pPr marL="0" indent="0">
              <a:buNone/>
            </a:pPr>
            <a:r>
              <a:rPr lang="en-US" sz="1200" dirty="0"/>
              <a:t>Improved yield of the targeting of new customers based on the classification tree (offer new products to clients less prone to default)</a:t>
            </a:r>
          </a:p>
          <a:p>
            <a:pPr marL="0" indent="0">
              <a:buNone/>
            </a:pPr>
            <a:r>
              <a:rPr lang="en-US" sz="1200" dirty="0"/>
              <a:t>Improved setting of card limit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4246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8AF1EE1C-35DA-49A4-8E2F-47B384E3FE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47700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1" name="think-cell Slide" r:id="rId11" imgW="629" imgH="631" progId="TCLayout.ActiveDocument.1">
                  <p:embed/>
                </p:oleObj>
              </mc:Choice>
              <mc:Fallback>
                <p:oleObj name="think-cell Slide" r:id="rId11" imgW="629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A2BEB156-BE44-4C49-BA39-DA482996418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en-US" sz="1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sym typeface="Arial" panose="020B0604020202020204" pitchFamily="34" charset="0"/>
            </a:endParaRPr>
          </a:p>
        </p:txBody>
      </p:sp>
      <p:pic>
        <p:nvPicPr>
          <p:cNvPr id="29" name="Picture 9" descr="Question 2">
            <a:extLst>
              <a:ext uri="{FF2B5EF4-FFF2-40B4-BE49-F238E27FC236}">
                <a16:creationId xmlns:a16="http://schemas.microsoft.com/office/drawing/2014/main" id="{7EB4B101-5870-40D4-9DD5-9B7DE0FAAD46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13"/>
          <a:srcRect r="6549"/>
          <a:stretch/>
        </p:blipFill>
        <p:spPr bwMode="auto">
          <a:xfrm>
            <a:off x="4546950" y="1052736"/>
            <a:ext cx="5359050" cy="532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E021-8366-494C-B1C2-111904A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questions to address</a:t>
            </a:r>
          </a:p>
        </p:txBody>
      </p:sp>
      <p:sp>
        <p:nvSpPr>
          <p:cNvPr id="14" name="Text Placeholder 2">
            <a:extLst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98449" y="2276476"/>
            <a:ext cx="6338888" cy="604838"/>
          </a:xfrm>
          <a:prstGeom prst="rect">
            <a:avLst/>
          </a:prstGeom>
          <a:solidFill>
            <a:schemeClr val="tx2"/>
          </a:solidFill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Pct val="125000"/>
              <a:buFont typeface="+mj-lt"/>
              <a:buAutoNum type="arabicPeriod"/>
            </a:pPr>
            <a:r>
              <a:rPr lang="en-US" altLang="en-US" sz="1800" b="1" dirty="0">
                <a:solidFill>
                  <a:schemeClr val="bg1"/>
                </a:solidFill>
              </a:rPr>
              <a:t>Prediction of likelihood of default</a:t>
            </a:r>
          </a:p>
        </p:txBody>
      </p:sp>
      <p:sp>
        <p:nvSpPr>
          <p:cNvPr id="40" name="Text Placeholder 2">
            <a:hlinkClick r:id="rId14" action="ppaction://hlinksldjump"/>
            <a:extLst>
              <a:ext uri="{FF2B5EF4-FFF2-40B4-BE49-F238E27FC236}">
                <a16:creationId xmlns:a16="http://schemas.microsoft.com/office/drawing/2014/main" id="{4C057EA1-3131-4E38-A09C-E40CB7D32E0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98449" y="2881313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2"/>
            </a:pPr>
            <a:r>
              <a:rPr lang="en-US" altLang="en-US" sz="1800" dirty="0"/>
              <a:t>Forecasting with a high CP parameter</a:t>
            </a:r>
          </a:p>
        </p:txBody>
      </p:sp>
      <p:sp>
        <p:nvSpPr>
          <p:cNvPr id="13" name="Text Placeholder 2">
            <a:hlinkClick r:id="rId15" action="ppaction://hlinksldjump"/>
            <a:extLst>
              <a:ext uri="{FF2B5EF4-FFF2-40B4-BE49-F238E27FC236}">
                <a16:creationId xmlns:a16="http://schemas.microsoft.com/office/drawing/2014/main" id="{2CDEB73F-DC29-4E70-BE69-72E2E704FBC9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98450" y="3486150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3"/>
            </a:pPr>
            <a:r>
              <a:rPr lang="en-US" altLang="en-US" sz="1800" dirty="0"/>
              <a:t>Selection of the best classifier</a:t>
            </a:r>
          </a:p>
        </p:txBody>
      </p:sp>
      <p:sp>
        <p:nvSpPr>
          <p:cNvPr id="44" name="Text Placeholder 2">
            <a:hlinkClick r:id="rId16" action="ppaction://hlinksldjump"/>
            <a:extLst>
              <a:ext uri="{FF2B5EF4-FFF2-40B4-BE49-F238E27FC236}">
                <a16:creationId xmlns:a16="http://schemas.microsoft.com/office/drawing/2014/main" id="{4C057EA1-3131-4E38-A09C-E40CB7D32E0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98449" y="4090988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4"/>
            </a:pPr>
            <a:r>
              <a:rPr lang="en-US" altLang="en-US" sz="1800" dirty="0"/>
              <a:t>Feature engineering</a:t>
            </a:r>
          </a:p>
        </p:txBody>
      </p:sp>
      <p:sp>
        <p:nvSpPr>
          <p:cNvPr id="46" name="Text Placeholder 2">
            <a:hlinkClick r:id="rId17" action="ppaction://hlinksldjump"/>
            <a:extLst>
              <a:ext uri="{FF2B5EF4-FFF2-40B4-BE49-F238E27FC236}">
                <a16:creationId xmlns:a16="http://schemas.microsoft.com/office/drawing/2014/main" id="{E3B8B2C1-C3C7-4860-A0CA-B953988DE485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298449" y="4695825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5"/>
            </a:pPr>
            <a:r>
              <a:rPr lang="en-US" altLang="en-US" sz="1800" dirty="0"/>
              <a:t>Reflection on 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193446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61951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2" name="think-cell Slide" r:id="rId17" imgW="524" imgH="526" progId="TCLayout.ActiveDocument.1">
                  <p:embed/>
                </p:oleObj>
              </mc:Choice>
              <mc:Fallback>
                <p:oleObj name="think-cell Slide" r:id="rId17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 hidden="1"/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pt-PT" sz="12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ea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603A7-2F69-4B4A-936B-BB7EFB5EDEF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70523" y="1052736"/>
            <a:ext cx="7416824" cy="55171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D506B8-219A-44CE-BD64-C8F66429E11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070523" y="1052736"/>
            <a:ext cx="7416824" cy="25736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vert="horz" wrap="square" lIns="36000" tIns="36000" rIns="36000" bIns="36000" rtlCol="0" anchor="ctr" anchorCtr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Prediction of likelihood of default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99A0A4-4A38-4DA5-9136-3A489948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74638"/>
            <a:ext cx="7920880" cy="677108"/>
          </a:xfrm>
        </p:spPr>
        <p:txBody>
          <a:bodyPr/>
          <a:lstStyle/>
          <a:p>
            <a:pPr marL="447675"/>
            <a:r>
              <a:rPr lang="en-US" dirty="0"/>
              <a:t>The several models predict that neither of the customers will default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E03D4B-8679-4DB4-AFB9-73C5658850CD}"/>
              </a:ext>
            </a:extLst>
          </p:cNvPr>
          <p:cNvSpPr/>
          <p:nvPr/>
        </p:nvSpPr>
        <p:spPr bwMode="auto">
          <a:xfrm>
            <a:off x="272480" y="274638"/>
            <a:ext cx="338400" cy="338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47AD524-8862-4DE1-B6DB-59E1C9A720B7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18654" y="1472246"/>
            <a:ext cx="1891820" cy="5025967"/>
          </a:xfrm>
          <a:prstGeom prst="homePlate">
            <a:avLst>
              <a:gd name="adj" fmla="val 11608"/>
            </a:avLst>
          </a:prstGeom>
          <a:solidFill>
            <a:schemeClr val="bg2"/>
          </a:solidFill>
          <a:ln w="19050">
            <a:noFill/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200" b="1" dirty="0"/>
              <a:t>Approach</a:t>
            </a:r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b="1" dirty="0"/>
              <a:t>Reclassify</a:t>
            </a:r>
            <a:r>
              <a:rPr lang="en-US" sz="1200" dirty="0"/>
              <a:t> numerical/integer data into </a:t>
            </a:r>
            <a:r>
              <a:rPr lang="en-US" sz="1200" b="1" dirty="0"/>
              <a:t>categories</a:t>
            </a:r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b="1" dirty="0"/>
              <a:t>Exclude the two IDs to be predicted </a:t>
            </a:r>
            <a:r>
              <a:rPr lang="en-US" sz="1200" dirty="0"/>
              <a:t>(ID 25001 &amp; 26001) </a:t>
            </a:r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Create </a:t>
            </a:r>
            <a:r>
              <a:rPr lang="en-US" sz="1200" b="1" dirty="0"/>
              <a:t>testing and training </a:t>
            </a:r>
            <a:r>
              <a:rPr lang="en-US" sz="1200" dirty="0"/>
              <a:t>samples</a:t>
            </a:r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Develop </a:t>
            </a:r>
            <a:r>
              <a:rPr lang="en-US" sz="1200" b="1" dirty="0"/>
              <a:t>forecasting models</a:t>
            </a:r>
            <a:r>
              <a:rPr lang="en-US" sz="1200" dirty="0"/>
              <a:t>:</a:t>
            </a:r>
          </a:p>
          <a:p>
            <a:pPr marL="360363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200" b="1" dirty="0"/>
              <a:t>Stepwise regression</a:t>
            </a:r>
          </a:p>
          <a:p>
            <a:pPr marL="360363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200" b="1" dirty="0" err="1"/>
              <a:t>Ctree</a:t>
            </a:r>
            <a:r>
              <a:rPr lang="en-US" sz="1200" b="1" dirty="0"/>
              <a:t> CART</a:t>
            </a:r>
          </a:p>
          <a:p>
            <a:pPr marL="360363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200" b="1" dirty="0" err="1"/>
              <a:t>Rpart</a:t>
            </a:r>
            <a:r>
              <a:rPr lang="en-US" sz="1200" b="1" dirty="0"/>
              <a:t> CART</a:t>
            </a:r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b="1" dirty="0"/>
              <a:t>Cut-off</a:t>
            </a:r>
            <a:r>
              <a:rPr lang="en-US" sz="1200" dirty="0"/>
              <a:t> for “default vs. non-default” set as the </a:t>
            </a:r>
            <a:r>
              <a:rPr lang="en-US" sz="1200" b="1" dirty="0"/>
              <a:t>average of data, i.e., 0.2212</a:t>
            </a:r>
          </a:p>
          <a:p>
            <a:pPr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Compare models using the </a:t>
            </a:r>
            <a:r>
              <a:rPr lang="en-US" sz="1200" b="1" dirty="0"/>
              <a:t>Confusion Matrix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EC489D-78D1-47CC-AEBF-B975B1A99FD7}"/>
              </a:ext>
            </a:extLst>
          </p:cNvPr>
          <p:cNvGrpSpPr/>
          <p:nvPr/>
        </p:nvGrpSpPr>
        <p:grpSpPr>
          <a:xfrm>
            <a:off x="3513138" y="1342153"/>
            <a:ext cx="1295846" cy="257369"/>
            <a:chOff x="2610882" y="1342153"/>
            <a:chExt cx="4619938" cy="257369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FED9EC46-40FD-48BA-95F2-63A50D14506E}"/>
                </a:ext>
              </a:extLst>
            </p:cNvPr>
            <p:cNvSpPr txBox="1">
              <a:spLocks/>
            </p:cNvSpPr>
            <p:nvPr>
              <p:custDataLst>
                <p:tags r:id="rId15"/>
              </p:custDataLst>
            </p:nvPr>
          </p:nvSpPr>
          <p:spPr>
            <a:xfrm>
              <a:off x="2610882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200" b="1" dirty="0"/>
                <a:t>Stepwise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DD45A85-7802-43A2-BBA6-5623BEAC55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0882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6C3A52B4-E4F4-43A3-BFCB-83DAD0489BD1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361457" y="1731541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/>
              <a:t>AIC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5BEB0D8-3E8B-40A5-93B7-C9865799345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361457" y="2495996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/>
              <a:t>Accuracy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EC489D-78D1-47CC-AEBF-B975B1A99FD7}"/>
              </a:ext>
            </a:extLst>
          </p:cNvPr>
          <p:cNvGrpSpPr/>
          <p:nvPr/>
        </p:nvGrpSpPr>
        <p:grpSpPr>
          <a:xfrm>
            <a:off x="4917145" y="1342153"/>
            <a:ext cx="1295846" cy="257369"/>
            <a:chOff x="2610882" y="1342153"/>
            <a:chExt cx="4619938" cy="257369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FED9EC46-40FD-48BA-95F2-63A50D14506E}"/>
                </a:ext>
              </a:extLst>
            </p:cNvPr>
            <p:cNvSpPr txBox="1">
              <a:spLocks/>
            </p:cNvSpPr>
            <p:nvPr>
              <p:custDataLst>
                <p:tags r:id="rId14"/>
              </p:custDataLst>
            </p:nvPr>
          </p:nvSpPr>
          <p:spPr>
            <a:xfrm>
              <a:off x="2610882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/>
                <a:t>Ctree</a:t>
              </a:r>
              <a:r>
                <a:rPr lang="en-US" sz="1200" b="1" dirty="0"/>
                <a:t> CART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D45A85-7802-43A2-BBA6-5623BEAC55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0882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EC489D-78D1-47CC-AEBF-B975B1A99FD7}"/>
              </a:ext>
            </a:extLst>
          </p:cNvPr>
          <p:cNvGrpSpPr/>
          <p:nvPr/>
        </p:nvGrpSpPr>
        <p:grpSpPr>
          <a:xfrm>
            <a:off x="6321152" y="1342153"/>
            <a:ext cx="1295846" cy="257369"/>
            <a:chOff x="2610882" y="1342153"/>
            <a:chExt cx="4619938" cy="257369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FED9EC46-40FD-48BA-95F2-63A50D14506E}"/>
                </a:ext>
              </a:extLst>
            </p:cNvPr>
            <p:cNvSpPr txBox="1">
              <a:spLocks/>
            </p:cNvSpPr>
            <p:nvPr>
              <p:custDataLst>
                <p:tags r:id="rId13"/>
              </p:custDataLst>
            </p:nvPr>
          </p:nvSpPr>
          <p:spPr>
            <a:xfrm>
              <a:off x="2610882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/>
                <a:t>Rpart</a:t>
              </a:r>
              <a:r>
                <a:rPr lang="en-US" sz="1200" b="1" dirty="0"/>
                <a:t> CART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D45A85-7802-43A2-BBA6-5623BEAC55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0882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D5BEB0D8-3E8B-40A5-93B7-C9865799345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361457" y="3260451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/>
              <a:t>Sensitivity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5BEB0D8-3E8B-40A5-93B7-C9865799345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361457" y="4024906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/>
              <a:t>Specificity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D5BEB0D8-3E8B-40A5-93B7-C98657993450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361457" y="4789361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 err="1"/>
              <a:t>AUC</a:t>
            </a:r>
            <a:endParaRPr lang="en-US" sz="1200" b="1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D5BEB0D8-3E8B-40A5-93B7-C9865799345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361457" y="5697834"/>
            <a:ext cx="1079375" cy="68349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1200" b="1" dirty="0"/>
              <a:t>Prediction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3512840" y="2455515"/>
            <a:ext cx="410415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512840" y="3219971"/>
            <a:ext cx="410415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512840" y="3984425"/>
            <a:ext cx="410415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3512840" y="4748881"/>
            <a:ext cx="410415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3512840" y="5589240"/>
            <a:ext cx="410415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Pentagon 53"/>
          <p:cNvSpPr/>
          <p:nvPr/>
        </p:nvSpPr>
        <p:spPr bwMode="auto">
          <a:xfrm>
            <a:off x="7758183" y="2381980"/>
            <a:ext cx="200280" cy="3187254"/>
          </a:xfrm>
          <a:prstGeom prst="homePlat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49344" y="2924944"/>
            <a:ext cx="1347537" cy="206415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 err="1"/>
              <a:t>Ctree</a:t>
            </a:r>
            <a:r>
              <a:rPr lang="en-US" sz="1200" b="1" dirty="0"/>
              <a:t> CART model is the one with the most reliable prediction given:</a:t>
            </a:r>
          </a:p>
          <a:p>
            <a:pPr marL="388937" lvl="1" indent="-1714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Higher accuracy</a:t>
            </a:r>
          </a:p>
          <a:p>
            <a:pPr marL="388937" lvl="1" indent="-1714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Higher </a:t>
            </a:r>
            <a:r>
              <a:rPr lang="en-US" sz="1200" dirty="0" err="1"/>
              <a:t>AUC</a:t>
            </a:r>
            <a:endParaRPr lang="en-US" sz="1200" dirty="0"/>
          </a:p>
        </p:txBody>
      </p:sp>
      <p:sp>
        <p:nvSpPr>
          <p:cNvPr id="58" name="Oval 57"/>
          <p:cNvSpPr/>
          <p:nvPr/>
        </p:nvSpPr>
        <p:spPr bwMode="auto">
          <a:xfrm>
            <a:off x="3765017" y="1943451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21795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5168875" y="1943451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chemeClr val="tx1"/>
                </a:solidFill>
                <a:latin typeface="Arial" charset="0"/>
              </a:rPr>
              <a:t>n.a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574326" y="2059562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tx1"/>
                </a:solidFill>
                <a:latin typeface="Arial" charset="0"/>
              </a:rPr>
              <a:t>n.a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3765017" y="2686177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0.779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5168875" y="2686177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0.819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3765017" y="3485222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0.834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5168875" y="3485222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0.953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3765017" y="4232220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0.584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5168875" y="4232220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0.348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3765017" y="5001271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0.771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5168875" y="5001271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0.773</a:t>
            </a:r>
          </a:p>
        </p:txBody>
      </p:sp>
      <p:sp>
        <p:nvSpPr>
          <p:cNvPr id="73" name="Rounded Rectangle 72"/>
          <p:cNvSpPr/>
          <p:nvPr/>
        </p:nvSpPr>
        <p:spPr bwMode="auto">
          <a:xfrm>
            <a:off x="3512840" y="5697834"/>
            <a:ext cx="1296144" cy="6834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ID25001: 0.12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ID26001: 0.14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default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4916847" y="5697834"/>
            <a:ext cx="1296144" cy="6834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ID25001: 0.21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ID26001: 0.20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default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6320854" y="5697834"/>
            <a:ext cx="1296144" cy="6834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ID25001 &amp; 26001 0.17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 / 0.14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2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charset="0"/>
              </a:rPr>
              <a:t>No default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574326" y="1772816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tx1"/>
                </a:solidFill>
                <a:latin typeface="Arial" charset="0"/>
              </a:rPr>
              <a:t>n.a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.</a:t>
            </a:r>
            <a:endParaRPr kumimoji="0" lang="en-US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574326" y="2822333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0.819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 </a:t>
            </a:r>
            <a:endParaRPr kumimoji="0" lang="en-US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574326" y="2535587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0.816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 </a:t>
            </a:r>
            <a:endParaRPr kumimoji="0" lang="en-US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6574326" y="3613510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0.957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6574326" y="3326764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0.957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574326" y="4342191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0.331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574326" y="4055445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0.319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6574326" y="5150025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0.677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6574326" y="4863279"/>
            <a:ext cx="792088" cy="2596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0.638</a:t>
            </a:r>
            <a:r>
              <a:rPr lang="en-US" sz="1200" baseline="30000" dirty="0">
                <a:solidFill>
                  <a:schemeClr val="tx1"/>
                </a:solidFill>
                <a:latin typeface="Arial" charset="0"/>
              </a:rPr>
              <a:t>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4. Footnote"/>
          <p:cNvSpPr txBox="1"/>
          <p:nvPr/>
        </p:nvSpPr>
        <p:spPr>
          <a:xfrm>
            <a:off x="418654" y="6521082"/>
            <a:ext cx="9525000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6"/>
                </a:solidFill>
              </a:rPr>
              <a:t>1 CP = 0.0025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6"/>
                </a:solidFill>
              </a:rPr>
              <a:t>2 CP = 0.00068</a:t>
            </a:r>
          </a:p>
        </p:txBody>
      </p:sp>
    </p:spTree>
    <p:extLst>
      <p:ext uri="{BB962C8B-B14F-4D97-AF65-F5344CB8AC3E}">
        <p14:creationId xmlns:p14="http://schemas.microsoft.com/office/powerpoint/2010/main" val="221726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88012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8" name="think-cell Slide" r:id="rId8" imgW="524" imgH="526" progId="TCLayout.ActiveDocument.1">
                  <p:embed/>
                </p:oleObj>
              </mc:Choice>
              <mc:Fallback>
                <p:oleObj name="think-cell Slide" r:id="rId8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 hidden="1"/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pt-PT" sz="12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ea typeface="+mn-ea"/>
              <a:sym typeface="Arial" panose="020B0604020202020204" pitchFamily="34" charset="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987603A7-2F69-4B4A-936B-BB7EFB5EDEF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4488" y="1124744"/>
            <a:ext cx="9289032" cy="5285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E4D506B8-219A-44CE-BD64-C8F66429E11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44488" y="1124744"/>
            <a:ext cx="9289032" cy="25736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vert="horz" wrap="square" lIns="36000" tIns="36000" rIns="36000" bIns="36000" rtlCol="0" anchor="ctr" anchorCtr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Stepwise logistic regression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99A0A4-4A38-4DA5-9136-3A489948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74638"/>
            <a:ext cx="7920880" cy="338554"/>
          </a:xfrm>
        </p:spPr>
        <p:txBody>
          <a:bodyPr/>
          <a:lstStyle/>
          <a:p>
            <a:pPr marL="447675"/>
            <a:r>
              <a:rPr lang="en-US" dirty="0"/>
              <a:t>Output graphs for the stepwise logistic regression (1/2)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E03D4B-8679-4DB4-AFB9-73C5658850CD}"/>
              </a:ext>
            </a:extLst>
          </p:cNvPr>
          <p:cNvSpPr/>
          <p:nvPr/>
        </p:nvSpPr>
        <p:spPr bwMode="auto">
          <a:xfrm>
            <a:off x="272480" y="274638"/>
            <a:ext cx="338400" cy="338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2" name="TextBox 51"/>
          <p:cNvSpPr txBox="1"/>
          <p:nvPr>
            <p:custDataLst>
              <p:tags r:id="rId6"/>
            </p:custDataLst>
          </p:nvPr>
        </p:nvSpPr>
        <p:spPr>
          <a:xfrm>
            <a:off x="9677847" y="952500"/>
            <a:ext cx="152400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5CCC21-30FF-435B-BAE7-94C46066C3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560" y="1569300"/>
            <a:ext cx="8208912" cy="4626593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 bwMode="auto">
          <a:xfrm>
            <a:off x="3453532" y="2348880"/>
            <a:ext cx="1355452" cy="1310082"/>
          </a:xfrm>
          <a:prstGeom prst="wedgeRectCallout">
            <a:avLst>
              <a:gd name="adj1" fmla="val -33013"/>
              <a:gd name="adj2" fmla="val 63954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All points, except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for one, seem to be on the Normal Q-Q line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 which is a good indicator of the reliability of the model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77812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9" name="think-cell Slide" r:id="rId9" imgW="524" imgH="526" progId="TCLayout.ActiveDocument.1">
                  <p:embed/>
                </p:oleObj>
              </mc:Choice>
              <mc:Fallback>
                <p:oleObj name="think-cell Slide" r:id="rId9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 hidden="1"/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pt-PT" sz="12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ea typeface="+mn-ea"/>
              <a:sym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87603A7-2F69-4B4A-936B-BB7EFB5EDEF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4488" y="1124744"/>
            <a:ext cx="7416824" cy="5285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AF7EAE3-524C-48E7-B8F9-8F1A5A97A7E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905328" y="1124744"/>
            <a:ext cx="1510010" cy="5285821"/>
          </a:xfrm>
          <a:prstGeom prst="homePlate">
            <a:avLst>
              <a:gd name="adj" fmla="val 0"/>
            </a:avLst>
          </a:prstGeom>
          <a:solidFill>
            <a:schemeClr val="bg2"/>
          </a:solidFill>
          <a:ln w="19050">
            <a:noFill/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Lift of over 3.0 is obtained for the top decile of customers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On average 22% of customers default, so for the a decile of the testing data, (~2500 clients) we expect ~553 to default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However, on the top decile, almost all 553 do not default, so the ROC curve is over 3.0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The </a:t>
            </a:r>
            <a:r>
              <a:rPr lang="en-US" sz="1200" dirty="0" err="1"/>
              <a:t>AUC</a:t>
            </a:r>
            <a:r>
              <a:rPr lang="en-US" sz="1200" dirty="0"/>
              <a:t> curve indicates that few mistakes are made for the “best” and “worst” customers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E4D506B8-219A-44CE-BD64-C8F66429E11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44488" y="1124744"/>
            <a:ext cx="7416824" cy="25736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vert="horz" wrap="square" lIns="36000" tIns="36000" rIns="36000" bIns="36000" rtlCol="0" anchor="ctr" anchorCtr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Stepwise logistic regression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99A0A4-4A38-4DA5-9136-3A489948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74638"/>
            <a:ext cx="7920880" cy="338554"/>
          </a:xfrm>
        </p:spPr>
        <p:txBody>
          <a:bodyPr/>
          <a:lstStyle/>
          <a:p>
            <a:pPr marL="447675"/>
            <a:r>
              <a:rPr lang="en-US" dirty="0"/>
              <a:t>Output graphs for the stepwise logistic regression (2/2)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E03D4B-8679-4DB4-AFB9-73C5658850CD}"/>
              </a:ext>
            </a:extLst>
          </p:cNvPr>
          <p:cNvSpPr/>
          <p:nvPr/>
        </p:nvSpPr>
        <p:spPr bwMode="auto">
          <a:xfrm>
            <a:off x="272480" y="274638"/>
            <a:ext cx="338400" cy="338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2" name="TextBox 51"/>
          <p:cNvSpPr txBox="1"/>
          <p:nvPr>
            <p:custDataLst>
              <p:tags r:id="rId7"/>
            </p:custDataLst>
          </p:nvPr>
        </p:nvSpPr>
        <p:spPr>
          <a:xfrm>
            <a:off x="9677847" y="952500"/>
            <a:ext cx="152400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pt-PT" sz="1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D4138A-4684-4753-B0DC-579B6E0830B7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862121" y="3717032"/>
            <a:ext cx="3760234" cy="2622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93E3BA-74D8-4BC5-AA45-50D6060D03F3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441680" y="1415420"/>
            <a:ext cx="3760234" cy="26223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84648" y="1566708"/>
            <a:ext cx="1271117" cy="42788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094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7" name="think-cell Slide" r:id="rId9" imgW="524" imgH="526" progId="TCLayout.ActiveDocument.1">
                  <p:embed/>
                </p:oleObj>
              </mc:Choice>
              <mc:Fallback>
                <p:oleObj name="think-cell Slide" r:id="rId9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 hidden="1"/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pt-PT" sz="12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ea typeface="+mn-ea"/>
              <a:sym typeface="Arial" panose="020B0604020202020204" pitchFamily="34" charset="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987603A7-2F69-4B4A-936B-BB7EFB5EDEF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4488" y="1124744"/>
            <a:ext cx="7416824" cy="5285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E4D506B8-219A-44CE-BD64-C8F66429E11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44488" y="1124744"/>
            <a:ext cx="7416824" cy="25736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vert="horz" wrap="square" lIns="36000" tIns="36000" rIns="36000" bIns="36000" rtlCol="0" anchor="ctr" anchorCtr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 err="1">
                <a:solidFill>
                  <a:schemeClr val="bg1"/>
                </a:solidFill>
              </a:rPr>
              <a:t>Ctree</a:t>
            </a:r>
            <a:r>
              <a:rPr lang="en-US" sz="1200" b="1" dirty="0">
                <a:solidFill>
                  <a:schemeClr val="bg1"/>
                </a:solidFill>
              </a:rPr>
              <a:t> CART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99A0A4-4A38-4DA5-9136-3A489948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74638"/>
            <a:ext cx="7920880" cy="677108"/>
          </a:xfrm>
        </p:spPr>
        <p:txBody>
          <a:bodyPr/>
          <a:lstStyle/>
          <a:p>
            <a:pPr marL="447675"/>
            <a:r>
              <a:rPr lang="en-US" dirty="0"/>
              <a:t>Output trees for the </a:t>
            </a:r>
            <a:r>
              <a:rPr lang="en-US" dirty="0" err="1"/>
              <a:t>Ctree</a:t>
            </a:r>
            <a:r>
              <a:rPr lang="en-US" dirty="0"/>
              <a:t> and </a:t>
            </a:r>
            <a:r>
              <a:rPr lang="en-US" dirty="0" err="1"/>
              <a:t>Cpart</a:t>
            </a:r>
            <a:r>
              <a:rPr lang="en-US" dirty="0"/>
              <a:t> models have different degrees of simplicity and prediction utility (1/3)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E03D4B-8679-4DB4-AFB9-73C5658850CD}"/>
              </a:ext>
            </a:extLst>
          </p:cNvPr>
          <p:cNvSpPr/>
          <p:nvPr/>
        </p:nvSpPr>
        <p:spPr bwMode="auto">
          <a:xfrm>
            <a:off x="272480" y="274638"/>
            <a:ext cx="338400" cy="338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2" name="TextBox 51"/>
          <p:cNvSpPr txBox="1"/>
          <p:nvPr>
            <p:custDataLst>
              <p:tags r:id="rId6"/>
            </p:custDataLst>
          </p:nvPr>
        </p:nvSpPr>
        <p:spPr>
          <a:xfrm>
            <a:off x="9677847" y="952500"/>
            <a:ext cx="152400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pt-PT" sz="1200" b="1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6AF7EAE3-524C-48E7-B8F9-8F1A5A97A7E7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905328" y="1124744"/>
            <a:ext cx="1510010" cy="5285821"/>
          </a:xfrm>
          <a:prstGeom prst="homePlate">
            <a:avLst>
              <a:gd name="adj" fmla="val 0"/>
            </a:avLst>
          </a:prstGeom>
          <a:solidFill>
            <a:schemeClr val="bg2"/>
          </a:solidFill>
          <a:ln w="19050">
            <a:noFill/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dirty="0"/>
              <a:t>The </a:t>
            </a:r>
            <a:r>
              <a:rPr lang="en-US" sz="1200" dirty="0" err="1"/>
              <a:t>Ctree</a:t>
            </a:r>
            <a:r>
              <a:rPr lang="en-US" sz="1200" dirty="0"/>
              <a:t> CART tree is complex, but represents the model with highest accuracy and AUC</a:t>
            </a:r>
          </a:p>
          <a:p>
            <a:pPr marL="0" indent="0">
              <a:buNone/>
            </a:pPr>
            <a:r>
              <a:rPr lang="en-US" sz="1200" dirty="0"/>
              <a:t>Tree analysis is difficult to interpret, when compared with the regression equation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EBE602-2C58-4BA4-8945-2B137ECDB8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662" y="1988840"/>
            <a:ext cx="7046447" cy="404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3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9" name="think-cell Slide" r:id="rId9" imgW="524" imgH="526" progId="TCLayout.ActiveDocument.1">
                  <p:embed/>
                </p:oleObj>
              </mc:Choice>
              <mc:Fallback>
                <p:oleObj name="think-cell Slide" r:id="rId9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 hidden="1"/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pt-PT" sz="12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ea typeface="+mn-ea"/>
              <a:sym typeface="Arial" panose="020B0604020202020204" pitchFamily="34" charset="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987603A7-2F69-4B4A-936B-BB7EFB5EDEF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4488" y="1124744"/>
            <a:ext cx="7416824" cy="5285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E4D506B8-219A-44CE-BD64-C8F66429E11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44488" y="1124744"/>
            <a:ext cx="7416824" cy="25736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vert="horz" wrap="square" lIns="36000" tIns="36000" rIns="36000" bIns="36000" rtlCol="0" anchor="ctr" anchorCtr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 err="1">
                <a:solidFill>
                  <a:schemeClr val="bg1"/>
                </a:solidFill>
              </a:rPr>
              <a:t>Rpart</a:t>
            </a:r>
            <a:r>
              <a:rPr lang="en-US" sz="1200" b="1" dirty="0">
                <a:solidFill>
                  <a:schemeClr val="bg1"/>
                </a:solidFill>
              </a:rPr>
              <a:t> CART with CP = 0.0025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99A0A4-4A38-4DA5-9136-3A489948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74638"/>
            <a:ext cx="7920880" cy="677108"/>
          </a:xfrm>
        </p:spPr>
        <p:txBody>
          <a:bodyPr/>
          <a:lstStyle/>
          <a:p>
            <a:pPr marL="447675"/>
            <a:r>
              <a:rPr lang="en-US" dirty="0"/>
              <a:t>Output trees for the different models have different degrees of simplicity and prediction utility (2/3)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E03D4B-8679-4DB4-AFB9-73C5658850CD}"/>
              </a:ext>
            </a:extLst>
          </p:cNvPr>
          <p:cNvSpPr/>
          <p:nvPr/>
        </p:nvSpPr>
        <p:spPr bwMode="auto">
          <a:xfrm>
            <a:off x="272480" y="274638"/>
            <a:ext cx="338400" cy="338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2" name="TextBox 51"/>
          <p:cNvSpPr txBox="1"/>
          <p:nvPr>
            <p:custDataLst>
              <p:tags r:id="rId6"/>
            </p:custDataLst>
          </p:nvPr>
        </p:nvSpPr>
        <p:spPr>
          <a:xfrm>
            <a:off x="9677847" y="952500"/>
            <a:ext cx="152400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pt-PT" sz="1200" b="1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6AF7EAE3-524C-48E7-B8F9-8F1A5A97A7E7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905328" y="1124744"/>
            <a:ext cx="1510010" cy="5285821"/>
          </a:xfrm>
          <a:prstGeom prst="homePlate">
            <a:avLst>
              <a:gd name="adj" fmla="val 0"/>
            </a:avLst>
          </a:prstGeom>
          <a:solidFill>
            <a:schemeClr val="bg2"/>
          </a:solidFill>
          <a:ln w="19050">
            <a:noFill/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dirty="0" err="1"/>
              <a:t>Rpart</a:t>
            </a:r>
            <a:r>
              <a:rPr lang="en-US" sz="1200" dirty="0"/>
              <a:t> CART with CP = 0.0025 does not have enough detail (90% of customers fall in one bucket) so the forecasting power is low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88E33D-D900-47C7-9A72-0B93888EB9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4688" y="2420888"/>
            <a:ext cx="3528392" cy="28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3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think-cell Slide" r:id="rId9" imgW="524" imgH="526" progId="TCLayout.ActiveDocument.1">
                  <p:embed/>
                </p:oleObj>
              </mc:Choice>
              <mc:Fallback>
                <p:oleObj name="think-cell Slide" r:id="rId9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 hidden="1"/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pt-PT" sz="12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ea typeface="+mn-ea"/>
              <a:sym typeface="Arial" panose="020B0604020202020204" pitchFamily="34" charset="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987603A7-2F69-4B4A-936B-BB7EFB5EDEF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4488" y="1124744"/>
            <a:ext cx="7416824" cy="5285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E4D506B8-219A-44CE-BD64-C8F66429E11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44488" y="1124744"/>
            <a:ext cx="7416824" cy="25736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vert="horz" wrap="square" lIns="36000" tIns="36000" rIns="36000" bIns="36000" rtlCol="0" anchor="ctr" anchorCtr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 err="1">
                <a:solidFill>
                  <a:schemeClr val="bg1"/>
                </a:solidFill>
              </a:rPr>
              <a:t>Rpart</a:t>
            </a:r>
            <a:r>
              <a:rPr lang="en-US" sz="1200" b="1" dirty="0">
                <a:solidFill>
                  <a:schemeClr val="bg1"/>
                </a:solidFill>
              </a:rPr>
              <a:t> CART with CP = 0.00068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99A0A4-4A38-4DA5-9136-3A489948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74638"/>
            <a:ext cx="7920880" cy="677108"/>
          </a:xfrm>
        </p:spPr>
        <p:txBody>
          <a:bodyPr/>
          <a:lstStyle/>
          <a:p>
            <a:pPr marL="447675"/>
            <a:r>
              <a:rPr lang="en-US" dirty="0"/>
              <a:t>Output trees for the different models have different degrees of simplicity and prediction utility (3/3)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E03D4B-8679-4DB4-AFB9-73C5658850CD}"/>
              </a:ext>
            </a:extLst>
          </p:cNvPr>
          <p:cNvSpPr/>
          <p:nvPr/>
        </p:nvSpPr>
        <p:spPr bwMode="auto">
          <a:xfrm>
            <a:off x="272480" y="274638"/>
            <a:ext cx="338400" cy="338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2" name="TextBox 51"/>
          <p:cNvSpPr txBox="1"/>
          <p:nvPr>
            <p:custDataLst>
              <p:tags r:id="rId6"/>
            </p:custDataLst>
          </p:nvPr>
        </p:nvSpPr>
        <p:spPr>
          <a:xfrm>
            <a:off x="9677847" y="952500"/>
            <a:ext cx="152400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pt-PT" sz="1200" b="1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6AF7EAE3-524C-48E7-B8F9-8F1A5A97A7E7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905328" y="1124744"/>
            <a:ext cx="1510010" cy="5285821"/>
          </a:xfrm>
          <a:prstGeom prst="homePlate">
            <a:avLst>
              <a:gd name="adj" fmla="val 0"/>
            </a:avLst>
          </a:prstGeom>
          <a:solidFill>
            <a:schemeClr val="bg2"/>
          </a:solidFill>
          <a:ln w="19050">
            <a:noFill/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dirty="0"/>
              <a:t>On the other hand, a </a:t>
            </a:r>
            <a:r>
              <a:rPr lang="en-US" sz="1200" dirty="0" err="1"/>
              <a:t>Rpart</a:t>
            </a:r>
            <a:r>
              <a:rPr lang="en-US" sz="1200" dirty="0"/>
              <a:t> CART with CP = 0.00068 has too much detail to be successfully implemented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37D189-78D0-423B-93AE-162A6045C0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267" y="1484784"/>
            <a:ext cx="6743568" cy="469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8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8AF1EE1C-35DA-49A4-8E2F-47B384E3FE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80461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9" name="think-cell Slide" r:id="rId11" imgW="629" imgH="631" progId="TCLayout.ActiveDocument.1">
                  <p:embed/>
                </p:oleObj>
              </mc:Choice>
              <mc:Fallback>
                <p:oleObj name="think-cell Slide" r:id="rId11" imgW="629" imgH="631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8AF1EE1C-35DA-49A4-8E2F-47B384E3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A2BEB156-BE44-4C49-BA39-DA482996418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en-US" sz="1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sym typeface="Arial" panose="020B0604020202020204" pitchFamily="34" charset="0"/>
            </a:endParaRPr>
          </a:p>
        </p:txBody>
      </p:sp>
      <p:pic>
        <p:nvPicPr>
          <p:cNvPr id="33" name="Picture 9" descr="Question 2">
            <a:extLst>
              <a:ext uri="{FF2B5EF4-FFF2-40B4-BE49-F238E27FC236}">
                <a16:creationId xmlns:a16="http://schemas.microsoft.com/office/drawing/2014/main" id="{AD1B7536-C9AD-44A8-AA17-6F4BFE1E1E25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13"/>
          <a:srcRect r="6549"/>
          <a:stretch/>
        </p:blipFill>
        <p:spPr bwMode="auto">
          <a:xfrm>
            <a:off x="4546950" y="1052736"/>
            <a:ext cx="5359050" cy="532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E021-8366-494C-B1C2-111904A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questions to address</a:t>
            </a:r>
          </a:p>
        </p:txBody>
      </p:sp>
      <p:sp>
        <p:nvSpPr>
          <p:cNvPr id="18" name="Text Placeholder 2">
            <a:hlinkClick r:id="rId14" action="ppaction://hlinksldjump"/>
            <a:extLst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98449" y="2276476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/>
            </a:pPr>
            <a:r>
              <a:rPr lang="en-US" altLang="en-US" sz="1800" dirty="0"/>
              <a:t>Prediction of likelihood of default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4C057EA1-3131-4E38-A09C-E40CB7D32E0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98449" y="2881313"/>
            <a:ext cx="6338888" cy="604838"/>
          </a:xfrm>
          <a:prstGeom prst="rect">
            <a:avLst/>
          </a:prstGeom>
          <a:solidFill>
            <a:schemeClr val="tx2"/>
          </a:solidFill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Pct val="125000"/>
              <a:buFont typeface="+mj-lt"/>
              <a:buAutoNum type="arabicPeriod" startAt="2"/>
            </a:pPr>
            <a:r>
              <a:rPr lang="en-US" altLang="en-US" sz="1800" b="1" dirty="0">
                <a:solidFill>
                  <a:schemeClr val="bg1"/>
                </a:solidFill>
              </a:rPr>
              <a:t>Forecasting with a high CP parameter</a:t>
            </a:r>
          </a:p>
        </p:txBody>
      </p:sp>
      <p:sp>
        <p:nvSpPr>
          <p:cNvPr id="13" name="Text Placeholder 2">
            <a:hlinkClick r:id="rId15" action="ppaction://hlinksldjump"/>
            <a:extLst>
              <a:ext uri="{FF2B5EF4-FFF2-40B4-BE49-F238E27FC236}">
                <a16:creationId xmlns:a16="http://schemas.microsoft.com/office/drawing/2014/main" id="{CC636FE9-69DC-4F68-89BE-49E5B3B7C6AE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98450" y="3486150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3"/>
            </a:pPr>
            <a:r>
              <a:rPr lang="en-US" altLang="en-US" sz="1800" dirty="0"/>
              <a:t>Selection of the best classifier</a:t>
            </a:r>
          </a:p>
        </p:txBody>
      </p:sp>
      <p:sp>
        <p:nvSpPr>
          <p:cNvPr id="57" name="Text Placeholder 2">
            <a:hlinkClick r:id="rId16" action="ppaction://hlinksldjump"/>
            <a:extLst>
              <a:ext uri="{FF2B5EF4-FFF2-40B4-BE49-F238E27FC236}">
                <a16:creationId xmlns:a16="http://schemas.microsoft.com/office/drawing/2014/main" id="{4C057EA1-3131-4E38-A09C-E40CB7D32E0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98449" y="4090988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4"/>
            </a:pPr>
            <a:r>
              <a:rPr lang="en-US" altLang="en-US" sz="1800" dirty="0"/>
              <a:t>Feature engineering</a:t>
            </a:r>
          </a:p>
        </p:txBody>
      </p:sp>
      <p:sp>
        <p:nvSpPr>
          <p:cNvPr id="52" name="Text Placeholder 2">
            <a:hlinkClick r:id="rId17" action="ppaction://hlinksldjump"/>
            <a:extLst>
              <a:ext uri="{FF2B5EF4-FFF2-40B4-BE49-F238E27FC236}">
                <a16:creationId xmlns:a16="http://schemas.microsoft.com/office/drawing/2014/main" id="{E3B8B2C1-C3C7-4860-A0CA-B953988DE485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298449" y="4695825"/>
            <a:ext cx="6338888" cy="6048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5"/>
            </a:pPr>
            <a:r>
              <a:rPr lang="en-US" altLang="en-US" sz="1800" dirty="0"/>
              <a:t>Reflection on 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30272275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5&quot;&gt;&lt;elem m_fUsage=&quot;3.30624013257100024532E+00&quot;&gt;&lt;m_msothmcolidx val=&quot;0&quot;/&gt;&lt;m_rgb r=&quot;AF&quot; g=&quot;AF&quot; b=&quot;AF&quot;/&gt;&lt;m_nBrightness val=&quot;0&quot;/&gt;&lt;/elem&gt;&lt;elem m_fUsage=&quot;1.89556613910000049117E+00&quot;&gt;&lt;m_msothmcolidx val=&quot;0&quot;/&gt;&lt;m_rgb r=&quot;DA&quot; g=&quot;DA&quot; b=&quot;DA&quot;/&gt;&lt;m_nBrightness val=&quot;0&quot;/&gt;&lt;/elem&gt;&lt;elem m_fUsage=&quot;1.00973789999999996603E+00&quot;&gt;&lt;m_msothmcolidx val=&quot;0&quot;/&gt;&lt;m_rgb r=&quot;DD&quot; g=&quot;E7&quot; b=&quot;D1&quot;/&gt;&lt;m_nBrightness val=&quot;0&quot;/&gt;&lt;/elem&gt;&lt;elem m_fUsage=&quot;6.56100000000000127542E-01&quot;&gt;&lt;m_msothmcolidx val=&quot;0&quot;/&gt;&lt;m_rgb r=&quot;66&quot; g=&quot;99&quot; b=&quot;00&quot;/&gt;&lt;m_nBrightness val=&quot;0&quot;/&gt;&lt;/elem&gt;&lt;elem m_fUsage=&quot;5.90490000000000181402E-01&quot;&gt;&lt;m_msothmcolidx val=&quot;0&quot;/&gt;&lt;m_rgb r=&quot;CD&quot; g=&quot;20&quot; b=&quot;2C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PREVIOUSNAME" val="C:\Users\Ricardo Ferreira\Desktop\INSEAD 18J\P3\Data Science for Business\Assignment 2 - Credit Card Default\20180205 0140 Credit default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ZG9aP7S9WGnbWGoN4v7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aUR7fGT1CFbEeDPA98j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RHCg1qRLGJKzjkAQJjR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l7NusVRUOZI_L4.Woe8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itWWA7RNuhf8A7Bk3oD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DcaJHcQWKRzGzJ2v7ic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pU39TLSbqz0gMF3j5O3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vYBet4SXGsNKE5_XdWW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5mx92BQ0q36euNrAglS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t9TdCiSv6V6fyDTfDFv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8UKfAMTMOlPma0nye9T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EzlQaT9R46BwtnAA5H4f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EmWx8NQZWypOfAgCEPu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9zCLD8WQN6gW8kqjF2v4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RJGKyQMqiqcGL9pWCC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VbQ5A2TiuyGrJ53U6fe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itWWA7RNuhf8A7Bk3oD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itWWA7RNuhf8A7Bk3oD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itWWA7RNuhf8A7Bk3oD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itWWA7RNuhf8A7Bk3oD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itWWA7RNuhf8A7Bk3oD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itWWA7RNuhf8A7Bk3oD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vYBet4SXGsNKE5_XdWW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5mx92BQ0q36euNrAglS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zzU83fTH.j1Qc2jXHkH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ZKRg2aQbOBZ7G3Q4Hez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8hNRQYGTjOr.QjxAY45m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ybSS3YQnKFR0XQA28eu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XgPcroRyWoA6H5q.a8W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itWWA7RNuhf8A7Bk3oD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vYBet4SXGsNKE5_XdWW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5mx92BQ0q36euNrAglS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mWwaGLQ92vn7PHlfzHg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wAx7PBQraLV2kO9Eo.t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bFdhJ0QpSZbJFsOE0rT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A0yoIxRpeX0Dr8QsTCI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GjgdBcRcOkP3.qJSPj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vYBet4SXGsNKE5_XdWW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itWWA7RNuhf8A7Bk3oD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5mx92BQ0q36euNrAglS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vYBet4SXGsNKE5_XdWW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5mx92BQ0q36euNrAglS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8PGOXOQeKvgviLczFsh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HEMuqERry9l9d9MSFJRQ"/>
</p:tagLst>
</file>

<file path=ppt/theme/theme1.xml><?xml version="1.0" encoding="utf-8"?>
<a:theme xmlns:a="http://schemas.openxmlformats.org/drawingml/2006/main" name="1_New Insead Colour Scheme_v10">
  <a:themeElements>
    <a:clrScheme name="Custom 1">
      <a:dk1>
        <a:srgbClr val="000000"/>
      </a:dk1>
      <a:lt1>
        <a:srgbClr val="FFFFFF"/>
      </a:lt1>
      <a:dk2>
        <a:srgbClr val="008A46"/>
      </a:dk2>
      <a:lt2>
        <a:srgbClr val="E9E288"/>
      </a:lt2>
      <a:accent1>
        <a:srgbClr val="AAC48C"/>
      </a:accent1>
      <a:accent2>
        <a:srgbClr val="B39971"/>
      </a:accent2>
      <a:accent3>
        <a:srgbClr val="FFFFFF"/>
      </a:accent3>
      <a:accent4>
        <a:srgbClr val="404040"/>
      </a:accent4>
      <a:accent5>
        <a:srgbClr val="D2DEC5"/>
      </a:accent5>
      <a:accent6>
        <a:srgbClr val="A28A66"/>
      </a:accent6>
      <a:hlink>
        <a:srgbClr val="CAB8CD"/>
      </a:hlink>
      <a:folHlink>
        <a:srgbClr val="C7E5E9"/>
      </a:folHlink>
    </a:clrScheme>
    <a:fontScheme name="New Insead Colour Scheme_v1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/>
      <a:bodyPr vert="horz" wrap="square" lIns="0" tIns="0" rIns="0" bIns="0" rtlCol="0">
        <a:spAutoFit/>
      </a:bodyPr>
      <a:lstStyle>
        <a:defPPr marL="0" indent="0" algn="l">
          <a:spcBef>
            <a:spcPts val="0"/>
          </a:spcBef>
          <a:spcAft>
            <a:spcPts val="0"/>
          </a:spcAft>
          <a:buNone/>
          <a:defRPr sz="1400" b="1" dirty="0" smtClean="0"/>
        </a:defPPr>
      </a:lstStyle>
    </a:txDef>
  </a:objectDefaults>
  <a:extraClrSchemeLst>
    <a:extraClrScheme>
      <a:clrScheme name="New Insead Colour Scheme_v10 1">
        <a:dk1>
          <a:srgbClr val="4D4D4D"/>
        </a:dk1>
        <a:lt1>
          <a:srgbClr val="FFFFFF"/>
        </a:lt1>
        <a:dk2>
          <a:srgbClr val="008A46"/>
        </a:dk2>
        <a:lt2>
          <a:srgbClr val="E9E288"/>
        </a:lt2>
        <a:accent1>
          <a:srgbClr val="AAC48C"/>
        </a:accent1>
        <a:accent2>
          <a:srgbClr val="B39971"/>
        </a:accent2>
        <a:accent3>
          <a:srgbClr val="FFFFFF"/>
        </a:accent3>
        <a:accent4>
          <a:srgbClr val="404040"/>
        </a:accent4>
        <a:accent5>
          <a:srgbClr val="D2DEC5"/>
        </a:accent5>
        <a:accent6>
          <a:srgbClr val="A28A66"/>
        </a:accent6>
        <a:hlink>
          <a:srgbClr val="CAB8CD"/>
        </a:hlink>
        <a:folHlink>
          <a:srgbClr val="C7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7550</TotalTime>
  <Words>1299</Words>
  <Application>Microsoft Office PowerPoint</Application>
  <PresentationFormat>A4 Paper (210x297 mm)</PresentationFormat>
  <Paragraphs>284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Rockwell</vt:lpstr>
      <vt:lpstr>Wingdings</vt:lpstr>
      <vt:lpstr>1_New Insead Colour Scheme_v10</vt:lpstr>
      <vt:lpstr>think-cell Slide</vt:lpstr>
      <vt:lpstr>Default of credit card clients Data Science for Business AA  Joana Ribeiro | Miroslav Sala | Ricardo Ferreira | Sara Ricardo | Slava Kholodov</vt:lpstr>
      <vt:lpstr>Main questions to address</vt:lpstr>
      <vt:lpstr>The several models predict that neither of the customers will default</vt:lpstr>
      <vt:lpstr>Output graphs for the stepwise logistic regression (1/2)</vt:lpstr>
      <vt:lpstr>Output graphs for the stepwise logistic regression (2/2)</vt:lpstr>
      <vt:lpstr>Output trees for the Ctree and Cpart models have different degrees of simplicity and prediction utility (1/3) </vt:lpstr>
      <vt:lpstr>Output trees for the different models have different degrees of simplicity and prediction utility (2/3)</vt:lpstr>
      <vt:lpstr>Output trees for the different models have different degrees of simplicity and prediction utility (3/3)</vt:lpstr>
      <vt:lpstr>Main questions to address</vt:lpstr>
      <vt:lpstr>A Rpart CART with CP of 0.0001 is too truncated to be useful in predicting the default probability</vt:lpstr>
      <vt:lpstr>Main questions to address</vt:lpstr>
      <vt:lpstr>We would choose cTree CART model for our business application as it yields best accuracy and AUC</vt:lpstr>
      <vt:lpstr>Main questions to address</vt:lpstr>
      <vt:lpstr>New variables where included to increase the prediction power of the models…</vt:lpstr>
      <vt:lpstr>…but the impact of the new variables did not improve the prediction power</vt:lpstr>
      <vt:lpstr>Main questions to address</vt:lpstr>
      <vt:lpstr>The flow of the Ctree CART model gives relevant information for the best and worst customer segments</vt:lpstr>
    </vt:vector>
  </TitlesOfParts>
  <Company>INSEAD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brand</dc:title>
  <dc:creator>MONTELLY</dc:creator>
  <cp:lastModifiedBy>Ricardo Ferreira</cp:lastModifiedBy>
  <cp:revision>605</cp:revision>
  <cp:lastPrinted>2009-10-13T10:30:25Z</cp:lastPrinted>
  <dcterms:created xsi:type="dcterms:W3CDTF">2009-07-22T09:08:48Z</dcterms:created>
  <dcterms:modified xsi:type="dcterms:W3CDTF">2018-02-05T17:52:28Z</dcterms:modified>
</cp:coreProperties>
</file>