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2"/>
  </p:notesMasterIdLst>
  <p:handoutMasterIdLst>
    <p:handoutMasterId r:id="rId13"/>
  </p:handoutMasterIdLst>
  <p:sldIdLst>
    <p:sldId id="286" r:id="rId2"/>
    <p:sldId id="284" r:id="rId3"/>
    <p:sldId id="287" r:id="rId4"/>
    <p:sldId id="288" r:id="rId5"/>
    <p:sldId id="289" r:id="rId6"/>
    <p:sldId id="290" r:id="rId7"/>
    <p:sldId id="291" r:id="rId8"/>
    <p:sldId id="292" r:id="rId9"/>
    <p:sldId id="293" r:id="rId10"/>
    <p:sldId id="294"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Geneva"/>
        <a:cs typeface="Geneva"/>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Geneva"/>
        <a:cs typeface="Geneva"/>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Geneva"/>
        <a:cs typeface="Geneva"/>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Geneva"/>
        <a:cs typeface="Geneva"/>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Geneva"/>
        <a:cs typeface="Geneva"/>
      </a:defRPr>
    </a:lvl5pPr>
    <a:lvl6pPr marL="2286000" algn="l" defTabSz="914400" rtl="0" eaLnBrk="1" latinLnBrk="0" hangingPunct="1">
      <a:defRPr kern="1200">
        <a:solidFill>
          <a:schemeClr val="tx1"/>
        </a:solidFill>
        <a:latin typeface="Arial" panose="020B0604020202020204" pitchFamily="34" charset="0"/>
        <a:ea typeface="Geneva"/>
        <a:cs typeface="Geneva"/>
      </a:defRPr>
    </a:lvl6pPr>
    <a:lvl7pPr marL="2743200" algn="l" defTabSz="914400" rtl="0" eaLnBrk="1" latinLnBrk="0" hangingPunct="1">
      <a:defRPr kern="1200">
        <a:solidFill>
          <a:schemeClr val="tx1"/>
        </a:solidFill>
        <a:latin typeface="Arial" panose="020B0604020202020204" pitchFamily="34" charset="0"/>
        <a:ea typeface="Geneva"/>
        <a:cs typeface="Geneva"/>
      </a:defRPr>
    </a:lvl7pPr>
    <a:lvl8pPr marL="3200400" algn="l" defTabSz="914400" rtl="0" eaLnBrk="1" latinLnBrk="0" hangingPunct="1">
      <a:defRPr kern="1200">
        <a:solidFill>
          <a:schemeClr val="tx1"/>
        </a:solidFill>
        <a:latin typeface="Arial" panose="020B0604020202020204" pitchFamily="34" charset="0"/>
        <a:ea typeface="Geneva"/>
        <a:cs typeface="Geneva"/>
      </a:defRPr>
    </a:lvl8pPr>
    <a:lvl9pPr marL="3657600" algn="l" defTabSz="914400" rtl="0" eaLnBrk="1" latinLnBrk="0" hangingPunct="1">
      <a:defRPr kern="1200">
        <a:solidFill>
          <a:schemeClr val="tx1"/>
        </a:solidFill>
        <a:latin typeface="Arial" panose="020B0604020202020204" pitchFamily="34" charset="0"/>
        <a:ea typeface="Geneva"/>
        <a:cs typeface="Geneva"/>
      </a:defRPr>
    </a:lvl9pPr>
  </p:defaultTextStyle>
  <p:extLst>
    <p:ext uri="{EFAFB233-063F-42B5-8137-9DF3F51BA10A}">
      <p15:sldGuideLst xmlns:p15="http://schemas.microsoft.com/office/powerpoint/2012/main">
        <p15:guide id="1" orient="horz" pos="726">
          <p15:clr>
            <a:srgbClr val="A4A3A4"/>
          </p15:clr>
        </p15:guide>
        <p15:guide id="2" orient="horz" pos="930">
          <p15:clr>
            <a:srgbClr val="A4A3A4"/>
          </p15:clr>
        </p15:guide>
        <p15:guide id="3" orient="horz" pos="4080">
          <p15:clr>
            <a:srgbClr val="A4A3A4"/>
          </p15:clr>
        </p15:guide>
        <p15:guide id="4" orient="horz" pos="600">
          <p15:clr>
            <a:srgbClr val="A4A3A4"/>
          </p15:clr>
        </p15:guide>
        <p15:guide id="5" orient="horz" pos="2160">
          <p15:clr>
            <a:srgbClr val="A4A3A4"/>
          </p15:clr>
        </p15:guide>
        <p15:guide id="6" pos="28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DA56"/>
    <a:srgbClr val="C4D0FF"/>
    <a:srgbClr val="4A1302"/>
    <a:srgbClr val="6E2128"/>
    <a:srgbClr val="D27D00"/>
    <a:srgbClr val="391315"/>
    <a:srgbClr val="DE6899"/>
    <a:srgbClr val="364C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1"/>
    <p:restoredTop sz="94684"/>
  </p:normalViewPr>
  <p:slideViewPr>
    <p:cSldViewPr snapToGrid="0">
      <p:cViewPr varScale="1">
        <p:scale>
          <a:sx n="108" d="100"/>
          <a:sy n="108" d="100"/>
        </p:scale>
        <p:origin x="1692" y="108"/>
      </p:cViewPr>
      <p:guideLst>
        <p:guide orient="horz" pos="726"/>
        <p:guide orient="horz" pos="930"/>
        <p:guide orient="horz" pos="4080"/>
        <p:guide orient="horz" pos="600"/>
        <p:guide orient="horz" pos="2160"/>
        <p:guide pos="28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97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1597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97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Geneva" charset="0"/>
                <a:cs typeface="+mn-cs"/>
              </a:defRPr>
            </a:lvl1pPr>
          </a:lstStyle>
          <a:p>
            <a:pPr>
              <a:defRPr/>
            </a:pPr>
            <a:fld id="{1F8F15BE-6A60-4FBD-8A40-4054B92C193F}" type="slidenum">
              <a:rPr lang="en-US"/>
              <a:pPr>
                <a:defRPr/>
              </a:pPr>
              <a:t>‹#›</a:t>
            </a:fld>
            <a:endParaRPr lang="en-US"/>
          </a:p>
        </p:txBody>
      </p:sp>
    </p:spTree>
    <p:extLst>
      <p:ext uri="{BB962C8B-B14F-4D97-AF65-F5344CB8AC3E}">
        <p14:creationId xmlns:p14="http://schemas.microsoft.com/office/powerpoint/2010/main" val="1090865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8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8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Geneva" charset="0"/>
                <a:cs typeface="+mn-cs"/>
              </a:defRPr>
            </a:lvl1pPr>
          </a:lstStyle>
          <a:p>
            <a:pPr>
              <a:defRPr/>
            </a:pPr>
            <a:fld id="{F4807EB6-367E-4A10-B1BC-B72A9B7385F9}" type="slidenum">
              <a:rPr lang="en-US"/>
              <a:pPr>
                <a:defRPr/>
              </a:pPr>
              <a:t>‹#›</a:t>
            </a:fld>
            <a:endParaRPr lang="en-US"/>
          </a:p>
        </p:txBody>
      </p:sp>
    </p:spTree>
    <p:extLst>
      <p:ext uri="{BB962C8B-B14F-4D97-AF65-F5344CB8AC3E}">
        <p14:creationId xmlns:p14="http://schemas.microsoft.com/office/powerpoint/2010/main" val="1268281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Geneva" charset="0"/>
      </a:defRPr>
    </a:lvl2pPr>
    <a:lvl3pPr marL="914400" algn="l" rtl="0" eaLnBrk="0" fontAlgn="base" hangingPunct="0">
      <a:spcBef>
        <a:spcPct val="30000"/>
      </a:spcBef>
      <a:spcAft>
        <a:spcPct val="0"/>
      </a:spcAft>
      <a:defRPr sz="1200" kern="1200">
        <a:solidFill>
          <a:schemeClr val="tx1"/>
        </a:solidFill>
        <a:latin typeface="Arial" charset="0"/>
        <a:ea typeface="Geneva" charset="0"/>
        <a:cs typeface="Geneva" charset="0"/>
      </a:defRPr>
    </a:lvl3pPr>
    <a:lvl4pPr marL="1371600" algn="l" rtl="0" eaLnBrk="0" fontAlgn="base" hangingPunct="0">
      <a:spcBef>
        <a:spcPct val="30000"/>
      </a:spcBef>
      <a:spcAft>
        <a:spcPct val="0"/>
      </a:spcAft>
      <a:defRPr sz="1200" kern="1200">
        <a:solidFill>
          <a:schemeClr val="tx1"/>
        </a:solidFill>
        <a:latin typeface="Arial" charset="0"/>
        <a:ea typeface="Geneva" charset="0"/>
        <a:cs typeface="Geneva" charset="0"/>
      </a:defRPr>
    </a:lvl4pPr>
    <a:lvl5pPr marL="1828800" algn="l" rtl="0" eaLnBrk="0" fontAlgn="base" hangingPunct="0">
      <a:spcBef>
        <a:spcPct val="30000"/>
      </a:spcBef>
      <a:spcAft>
        <a:spcPct val="0"/>
      </a:spcAft>
      <a:defRPr sz="1200" kern="1200">
        <a:solidFill>
          <a:schemeClr val="tx1"/>
        </a:solidFill>
        <a:latin typeface="Arial" charset="0"/>
        <a:ea typeface="Geneva" charset="0"/>
        <a:cs typeface="Geneva"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07EB6-367E-4A10-B1BC-B72A9B7385F9}" type="slidenum">
              <a:rPr lang="en-US"/>
              <a:pPr>
                <a:defRPr/>
              </a:pPr>
              <a:t>2</a:t>
            </a:fld>
            <a:endParaRPr lang="en-US"/>
          </a:p>
        </p:txBody>
      </p:sp>
    </p:spTree>
    <p:extLst>
      <p:ext uri="{BB962C8B-B14F-4D97-AF65-F5344CB8AC3E}">
        <p14:creationId xmlns:p14="http://schemas.microsoft.com/office/powerpoint/2010/main" val="2319482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48347247"/>
      </p:ext>
    </p:extLst>
  </p:cSld>
  <p:clrMapOvr>
    <a:masterClrMapping/>
  </p:clrMapOvr>
  <p:transition advClick="0" advTm="11000">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5351929" y="1303197"/>
            <a:ext cx="3523131" cy="4304227"/>
          </a:xfrm>
          <a:prstGeom prst="rect">
            <a:avLst/>
          </a:prstGeom>
        </p:spPr>
        <p:txBody>
          <a:bodyPr numCol="1" anchor="ctr"/>
          <a:lstStyle>
            <a:lvl1pPr marL="285750" indent="-285750" algn="l">
              <a:buClr>
                <a:schemeClr val="accent2"/>
              </a:buClr>
              <a:buSzPct val="117000"/>
              <a:buFont typeface="Courier New" charset="0"/>
              <a:buChar char="o"/>
              <a:defRPr sz="1300">
                <a:solidFill>
                  <a:schemeClr val="tx1">
                    <a:lumMod val="75000"/>
                    <a:lumOff val="25000"/>
                  </a:schemeClr>
                </a:solidFill>
                <a:latin typeface="Avenir Next" charset="0"/>
                <a:ea typeface="Avenir Next" charset="0"/>
                <a:cs typeface="Avenir Next"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7" name="Title 6"/>
          <p:cNvSpPr>
            <a:spLocks noGrp="1"/>
          </p:cNvSpPr>
          <p:nvPr>
            <p:ph type="title"/>
          </p:nvPr>
        </p:nvSpPr>
        <p:spPr>
          <a:xfrm>
            <a:off x="5351929" y="365125"/>
            <a:ext cx="3523131" cy="1005307"/>
          </a:xfrm>
          <a:prstGeom prst="rect">
            <a:avLst/>
          </a:prstGeom>
        </p:spPr>
        <p:txBody>
          <a:bodyPr/>
          <a:lstStyle>
            <a:lvl1pPr>
              <a:lnSpc>
                <a:spcPts val="3320"/>
              </a:lnSpc>
              <a:defRPr sz="3600" b="0">
                <a:solidFill>
                  <a:schemeClr val="accent2"/>
                </a:solidFill>
                <a:latin typeface="Aerostat" charset="0"/>
                <a:ea typeface="Aerostat" charset="0"/>
                <a:cs typeface="Aerostat" charset="0"/>
              </a:defRPr>
            </a:lvl1pPr>
          </a:lstStyle>
          <a:p>
            <a:r>
              <a:rPr lang="en-US" dirty="0"/>
              <a:t>Click to edit Master title style</a:t>
            </a:r>
          </a:p>
        </p:txBody>
      </p:sp>
    </p:spTree>
    <p:extLst>
      <p:ext uri="{BB962C8B-B14F-4D97-AF65-F5344CB8AC3E}">
        <p14:creationId xmlns:p14="http://schemas.microsoft.com/office/powerpoint/2010/main" val="814726794"/>
      </p:ext>
    </p:extLst>
  </p:cSld>
  <p:clrMapOvr>
    <a:masterClrMapping/>
  </p:clrMapOvr>
  <p:transition advClick="0" advTm="1100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59B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926" r:id="rId1"/>
    <p:sldLayoutId id="2147483925" r:id="rId2"/>
  </p:sldLayoutIdLst>
  <p:transition advClick="0" advTm="11000">
    <p:randomBar/>
  </p:transition>
  <p:txStyles>
    <p:titleStyle>
      <a:lvl1pPr algn="l" rtl="0" eaLnBrk="0" fontAlgn="base" hangingPunct="0">
        <a:spcBef>
          <a:spcPct val="0"/>
        </a:spcBef>
        <a:spcAft>
          <a:spcPct val="0"/>
        </a:spcAft>
        <a:defRPr sz="4000">
          <a:solidFill>
            <a:srgbClr val="FFCC00"/>
          </a:solidFill>
          <a:latin typeface="+mj-lt"/>
          <a:ea typeface="+mj-ea"/>
          <a:cs typeface="Geneva" charset="0"/>
        </a:defRPr>
      </a:lvl1pPr>
      <a:lvl2pPr algn="l" rtl="0" eaLnBrk="0" fontAlgn="base" hangingPunct="0">
        <a:spcBef>
          <a:spcPct val="0"/>
        </a:spcBef>
        <a:spcAft>
          <a:spcPct val="0"/>
        </a:spcAft>
        <a:defRPr sz="4000">
          <a:solidFill>
            <a:srgbClr val="FFCC00"/>
          </a:solidFill>
          <a:latin typeface="Calibri" charset="0"/>
          <a:ea typeface="Geneva" charset="0"/>
          <a:cs typeface="Geneva" charset="0"/>
        </a:defRPr>
      </a:lvl2pPr>
      <a:lvl3pPr algn="l" rtl="0" eaLnBrk="0" fontAlgn="base" hangingPunct="0">
        <a:spcBef>
          <a:spcPct val="0"/>
        </a:spcBef>
        <a:spcAft>
          <a:spcPct val="0"/>
        </a:spcAft>
        <a:defRPr sz="4000">
          <a:solidFill>
            <a:srgbClr val="FFCC00"/>
          </a:solidFill>
          <a:latin typeface="Calibri" charset="0"/>
          <a:ea typeface="Geneva" charset="0"/>
          <a:cs typeface="Geneva" charset="0"/>
        </a:defRPr>
      </a:lvl3pPr>
      <a:lvl4pPr algn="l" rtl="0" eaLnBrk="0" fontAlgn="base" hangingPunct="0">
        <a:spcBef>
          <a:spcPct val="0"/>
        </a:spcBef>
        <a:spcAft>
          <a:spcPct val="0"/>
        </a:spcAft>
        <a:defRPr sz="4000">
          <a:solidFill>
            <a:srgbClr val="FFCC00"/>
          </a:solidFill>
          <a:latin typeface="Calibri" charset="0"/>
          <a:ea typeface="Geneva" charset="0"/>
          <a:cs typeface="Geneva" charset="0"/>
        </a:defRPr>
      </a:lvl4pPr>
      <a:lvl5pPr algn="l" rtl="0" eaLnBrk="0" fontAlgn="base" hangingPunct="0">
        <a:spcBef>
          <a:spcPct val="0"/>
        </a:spcBef>
        <a:spcAft>
          <a:spcPct val="0"/>
        </a:spcAft>
        <a:defRPr sz="4000">
          <a:solidFill>
            <a:srgbClr val="FFCC00"/>
          </a:solidFill>
          <a:latin typeface="Calibri" charset="0"/>
          <a:ea typeface="Geneva" charset="0"/>
          <a:cs typeface="Geneva" charset="0"/>
        </a:defRPr>
      </a:lvl5pPr>
      <a:lvl6pPr marL="457200" algn="l" rtl="0" eaLnBrk="0" fontAlgn="base" hangingPunct="0">
        <a:spcBef>
          <a:spcPct val="0"/>
        </a:spcBef>
        <a:spcAft>
          <a:spcPct val="0"/>
        </a:spcAft>
        <a:defRPr sz="4000">
          <a:solidFill>
            <a:srgbClr val="FFCC00"/>
          </a:solidFill>
          <a:latin typeface="Calibri" charset="0"/>
          <a:ea typeface="Geneva" charset="0"/>
        </a:defRPr>
      </a:lvl6pPr>
      <a:lvl7pPr marL="914400" algn="l" rtl="0" eaLnBrk="0" fontAlgn="base" hangingPunct="0">
        <a:spcBef>
          <a:spcPct val="0"/>
        </a:spcBef>
        <a:spcAft>
          <a:spcPct val="0"/>
        </a:spcAft>
        <a:defRPr sz="4000">
          <a:solidFill>
            <a:srgbClr val="FFCC00"/>
          </a:solidFill>
          <a:latin typeface="Calibri" charset="0"/>
          <a:ea typeface="Geneva" charset="0"/>
        </a:defRPr>
      </a:lvl7pPr>
      <a:lvl8pPr marL="1371600" algn="l" rtl="0" eaLnBrk="0" fontAlgn="base" hangingPunct="0">
        <a:spcBef>
          <a:spcPct val="0"/>
        </a:spcBef>
        <a:spcAft>
          <a:spcPct val="0"/>
        </a:spcAft>
        <a:defRPr sz="4000">
          <a:solidFill>
            <a:srgbClr val="FFCC00"/>
          </a:solidFill>
          <a:latin typeface="Calibri" charset="0"/>
          <a:ea typeface="Geneva" charset="0"/>
        </a:defRPr>
      </a:lvl8pPr>
      <a:lvl9pPr marL="1828800" algn="l" rtl="0" eaLnBrk="0" fontAlgn="base" hangingPunct="0">
        <a:spcBef>
          <a:spcPct val="0"/>
        </a:spcBef>
        <a:spcAft>
          <a:spcPct val="0"/>
        </a:spcAft>
        <a:defRPr sz="4000">
          <a:solidFill>
            <a:srgbClr val="FFCC00"/>
          </a:solidFill>
          <a:latin typeface="Calibri" charset="0"/>
          <a:ea typeface="Geneva" charset="0"/>
        </a:defRPr>
      </a:lvl9pPr>
    </p:titleStyle>
    <p:bodyStyle>
      <a:lvl1pPr marL="247650" indent="-247650" algn="l" rtl="0" eaLnBrk="0" fontAlgn="base" hangingPunct="0">
        <a:spcBef>
          <a:spcPct val="60000"/>
        </a:spcBef>
        <a:spcAft>
          <a:spcPct val="0"/>
        </a:spcAft>
        <a:buClr>
          <a:schemeClr val="tx1"/>
        </a:buClr>
        <a:buFont typeface="Arial" panose="020B0604020202020204" pitchFamily="34" charset="0"/>
        <a:buChar char="♦"/>
        <a:defRPr sz="1900">
          <a:solidFill>
            <a:schemeClr val="tx1"/>
          </a:solidFill>
          <a:latin typeface="+mn-lt"/>
          <a:ea typeface="+mn-ea"/>
          <a:cs typeface="Geneva" charset="0"/>
        </a:defRPr>
      </a:lvl1pPr>
      <a:lvl2pPr marL="523875" indent="-274638" algn="l" rtl="0" eaLnBrk="0" fontAlgn="base" hangingPunct="0">
        <a:spcBef>
          <a:spcPct val="60000"/>
        </a:spcBef>
        <a:spcAft>
          <a:spcPct val="0"/>
        </a:spcAft>
        <a:buClr>
          <a:schemeClr val="tx1"/>
        </a:buClr>
        <a:buFont typeface="Calibri" panose="020F0502020204030204" pitchFamily="34" charset="0"/>
        <a:buChar char="–"/>
        <a:defRPr sz="1900">
          <a:solidFill>
            <a:schemeClr val="tx1"/>
          </a:solidFill>
          <a:latin typeface="+mn-lt"/>
          <a:ea typeface="+mn-ea"/>
          <a:cs typeface="Geneva" charset="0"/>
        </a:defRPr>
      </a:lvl2pPr>
      <a:lvl3pPr marL="1143000" indent="-228600" algn="l" rtl="0" eaLnBrk="0" fontAlgn="base" hangingPunct="0">
        <a:spcBef>
          <a:spcPct val="60000"/>
        </a:spcBef>
        <a:spcAft>
          <a:spcPct val="0"/>
        </a:spcAft>
        <a:buClr>
          <a:schemeClr val="tx1"/>
        </a:buClr>
        <a:buFont typeface="Arial" panose="020B0604020202020204" pitchFamily="34" charset="0"/>
        <a:buChar char="♦"/>
        <a:defRPr sz="1900">
          <a:solidFill>
            <a:schemeClr val="tx1"/>
          </a:solidFill>
          <a:latin typeface="+mn-lt"/>
          <a:ea typeface="+mn-ea"/>
          <a:cs typeface="Geneva" charset="0"/>
        </a:defRPr>
      </a:lvl3pPr>
      <a:lvl4pPr marL="1600200" indent="-228600" algn="l" rtl="0" eaLnBrk="0" fontAlgn="base" hangingPunct="0">
        <a:spcBef>
          <a:spcPct val="60000"/>
        </a:spcBef>
        <a:spcAft>
          <a:spcPct val="0"/>
        </a:spcAft>
        <a:buClr>
          <a:schemeClr val="tx1"/>
        </a:buClr>
        <a:buFont typeface="Arial" panose="020B0604020202020204" pitchFamily="34" charset="0"/>
        <a:buChar char="♦"/>
        <a:defRPr sz="1900">
          <a:solidFill>
            <a:schemeClr val="tx1"/>
          </a:solidFill>
          <a:latin typeface="+mn-lt"/>
          <a:ea typeface="+mn-ea"/>
          <a:cs typeface="Geneva" charset="0"/>
        </a:defRPr>
      </a:lvl4pPr>
      <a:lvl5pPr marL="2057400" indent="-228600" algn="l" rtl="0" eaLnBrk="0" fontAlgn="base" hangingPunct="0">
        <a:spcBef>
          <a:spcPct val="60000"/>
        </a:spcBef>
        <a:spcAft>
          <a:spcPct val="0"/>
        </a:spcAft>
        <a:buClr>
          <a:schemeClr val="tx1"/>
        </a:buClr>
        <a:buFont typeface="Arial" panose="020B0604020202020204" pitchFamily="34" charset="0"/>
        <a:buChar char="♦"/>
        <a:defRPr sz="1900">
          <a:solidFill>
            <a:schemeClr val="tx1"/>
          </a:solidFill>
          <a:latin typeface="+mn-lt"/>
          <a:ea typeface="+mn-ea"/>
          <a:cs typeface="Geneva" charset="0"/>
        </a:defRPr>
      </a:lvl5pPr>
      <a:lvl6pPr marL="2514600" indent="-228600" algn="l" rtl="0" eaLnBrk="0" fontAlgn="base" hangingPunct="0">
        <a:spcBef>
          <a:spcPct val="60000"/>
        </a:spcBef>
        <a:spcAft>
          <a:spcPct val="0"/>
        </a:spcAft>
        <a:buClr>
          <a:schemeClr val="tx1"/>
        </a:buClr>
        <a:buFont typeface="Arial" charset="0"/>
        <a:buChar char="♦"/>
        <a:defRPr sz="1900">
          <a:solidFill>
            <a:schemeClr val="tx1"/>
          </a:solidFill>
          <a:latin typeface="+mn-lt"/>
          <a:ea typeface="+mn-ea"/>
        </a:defRPr>
      </a:lvl6pPr>
      <a:lvl7pPr marL="2971800" indent="-228600" algn="l" rtl="0" eaLnBrk="0" fontAlgn="base" hangingPunct="0">
        <a:spcBef>
          <a:spcPct val="60000"/>
        </a:spcBef>
        <a:spcAft>
          <a:spcPct val="0"/>
        </a:spcAft>
        <a:buClr>
          <a:schemeClr val="tx1"/>
        </a:buClr>
        <a:buFont typeface="Arial" charset="0"/>
        <a:buChar char="♦"/>
        <a:defRPr sz="1900">
          <a:solidFill>
            <a:schemeClr val="tx1"/>
          </a:solidFill>
          <a:latin typeface="+mn-lt"/>
          <a:ea typeface="+mn-ea"/>
        </a:defRPr>
      </a:lvl7pPr>
      <a:lvl8pPr marL="3429000" indent="-228600" algn="l" rtl="0" eaLnBrk="0" fontAlgn="base" hangingPunct="0">
        <a:spcBef>
          <a:spcPct val="60000"/>
        </a:spcBef>
        <a:spcAft>
          <a:spcPct val="0"/>
        </a:spcAft>
        <a:buClr>
          <a:schemeClr val="tx1"/>
        </a:buClr>
        <a:buFont typeface="Arial" charset="0"/>
        <a:buChar char="♦"/>
        <a:defRPr sz="1900">
          <a:solidFill>
            <a:schemeClr val="tx1"/>
          </a:solidFill>
          <a:latin typeface="+mn-lt"/>
          <a:ea typeface="+mn-ea"/>
        </a:defRPr>
      </a:lvl8pPr>
      <a:lvl9pPr marL="3886200" indent="-228600" algn="l" rtl="0" eaLnBrk="0" fontAlgn="base" hangingPunct="0">
        <a:spcBef>
          <a:spcPct val="60000"/>
        </a:spcBef>
        <a:spcAft>
          <a:spcPct val="0"/>
        </a:spcAft>
        <a:buClr>
          <a:schemeClr val="tx1"/>
        </a:buClr>
        <a:buFont typeface="Arial" charset="0"/>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040294"/>
      </p:ext>
    </p:extLst>
  </p:cSld>
  <p:clrMapOvr>
    <a:masterClrMapping/>
  </p:clrMapOvr>
  <p:transition advClick="0" advTm="11000">
    <p:randomBa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06331016"/>
      </p:ext>
    </p:extLst>
  </p:cSld>
  <p:clrMapOvr>
    <a:masterClrMapping/>
  </p:clrMapOvr>
  <p:transition advClick="0" advTm="11000">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dirty="0"/>
              <a:t>Statistical Surveys reported during April 2017 that 2016 US boat sales totaled 258,879, a 5.4% increase from 2015, and was the first time more than 250,000 boats were sold during one year since 2008.</a:t>
            </a:r>
          </a:p>
          <a:p>
            <a:r>
              <a:rPr lang="en-US" dirty="0"/>
              <a:t>A majority of those boats sold were in the main powerboat segment, totaling 169,121, with outboard fiberglass boats sales increasing 5.8%, aluminum pontoon boats, +9.4%, and aluminum fishing boats, +3.7%, the top three categories in the segment. </a:t>
            </a:r>
          </a:p>
          <a:p>
            <a:r>
              <a:rPr lang="en-US" dirty="0"/>
              <a:t>Ski and wave boats registered the highest increase for a single category, at 11.7%, while personal watercraft, which is not one of the primary powerboat segments, increased 7.6% to a total of 59,419.</a:t>
            </a:r>
          </a:p>
        </p:txBody>
      </p:sp>
      <p:sp>
        <p:nvSpPr>
          <p:cNvPr id="3" name="Title 2"/>
          <p:cNvSpPr>
            <a:spLocks noGrp="1"/>
          </p:cNvSpPr>
          <p:nvPr>
            <p:ph type="title"/>
          </p:nvPr>
        </p:nvSpPr>
        <p:spPr/>
        <p:txBody>
          <a:bodyPr/>
          <a:lstStyle/>
          <a:p>
            <a:r>
              <a:rPr lang="en-US" dirty="0"/>
              <a:t>Riding a Crest of Successful Sales</a:t>
            </a:r>
          </a:p>
        </p:txBody>
      </p:sp>
    </p:spTree>
    <p:extLst>
      <p:ext uri="{BB962C8B-B14F-4D97-AF65-F5344CB8AC3E}">
        <p14:creationId xmlns:p14="http://schemas.microsoft.com/office/powerpoint/2010/main" val="2819184168"/>
      </p:ext>
    </p:extLst>
  </p:cSld>
  <p:clrMapOvr>
    <a:masterClrMapping/>
  </p:clrMapOvr>
  <p:transition advClick="0" advTm="11000">
    <p:randomBa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Content Placeholder 1"/>
          <p:cNvSpPr>
            <a:spLocks noGrp="1"/>
          </p:cNvSpPr>
          <p:nvPr>
            <p:ph sz="half" idx="1"/>
          </p:nvPr>
        </p:nvSpPr>
        <p:spPr>
          <a:xfrm>
            <a:off x="5351929" y="1303197"/>
            <a:ext cx="3410331" cy="4304227"/>
          </a:xfrm>
        </p:spPr>
        <p:txBody>
          <a:bodyPr/>
          <a:lstStyle/>
          <a:p>
            <a:r>
              <a:rPr lang="en-US" dirty="0"/>
              <a:t>May was the best month for boat sales during the first 5 months of 2017, increasing 8.5% in 23 states that represent approximately 56% of the total US boat market, and an increase of 3.3% year-to-date in the primary segments.</a:t>
            </a:r>
          </a:p>
          <a:p>
            <a:r>
              <a:rPr lang="en-US" dirty="0"/>
              <a:t>Leading the way were 11–50-foot fiberglass outboards, at +10.5%, followed by aluminum fishing boats, +9.8%, and aluminum pontoon boats, +7.5%; however, all 31–40-foot cruisers decreased 6.6% and all 41–65-foot yachts decreased 16.9%.</a:t>
            </a:r>
          </a:p>
          <a:p>
            <a:r>
              <a:rPr lang="en-US" dirty="0"/>
              <a:t>Personal watercraft registered a double-digit increase for the third consecutive month, at 12.8%, and +10.6%, for the first 5 months of 2017.</a:t>
            </a:r>
          </a:p>
        </p:txBody>
      </p:sp>
      <p:sp>
        <p:nvSpPr>
          <p:cNvPr id="3" name="Title 2"/>
          <p:cNvSpPr>
            <a:spLocks noGrp="1"/>
          </p:cNvSpPr>
          <p:nvPr>
            <p:ph type="title"/>
          </p:nvPr>
        </p:nvSpPr>
        <p:spPr/>
        <p:txBody>
          <a:bodyPr/>
          <a:lstStyle/>
          <a:p>
            <a:r>
              <a:rPr lang="en-US" dirty="0"/>
              <a:t>A Bright Horizon </a:t>
            </a:r>
            <a:br>
              <a:rPr lang="en-US" dirty="0"/>
            </a:br>
            <a:r>
              <a:rPr lang="en-US" dirty="0"/>
              <a:t>for 2017</a:t>
            </a:r>
          </a:p>
        </p:txBody>
      </p:sp>
    </p:spTree>
    <p:extLst>
      <p:ext uri="{BB962C8B-B14F-4D97-AF65-F5344CB8AC3E}">
        <p14:creationId xmlns:p14="http://schemas.microsoft.com/office/powerpoint/2010/main" val="1046425999"/>
      </p:ext>
    </p:extLst>
  </p:cSld>
  <p:clrMapOvr>
    <a:masterClrMapping/>
  </p:clrMapOvr>
  <p:transition advClick="0" advTm="11000">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Content Placeholder 1"/>
          <p:cNvSpPr>
            <a:spLocks noGrp="1"/>
          </p:cNvSpPr>
          <p:nvPr>
            <p:ph sz="half" idx="1"/>
          </p:nvPr>
        </p:nvSpPr>
        <p:spPr>
          <a:xfrm>
            <a:off x="5351929" y="1979720"/>
            <a:ext cx="3523131" cy="3627704"/>
          </a:xfrm>
        </p:spPr>
        <p:txBody>
          <a:bodyPr/>
          <a:lstStyle/>
          <a:p>
            <a:r>
              <a:rPr lang="en-US" dirty="0"/>
              <a:t>The Marine Retailers Association of the Americas/Baird Marine Retailer Sentiment Index for April 2017 was 80, a slight one-point decline from March’s 79, but 9 points more than April 2016’s index of 71.</a:t>
            </a:r>
          </a:p>
          <a:p>
            <a:r>
              <a:rPr lang="en-US" dirty="0"/>
              <a:t>Although the three-to-five-year outlook was unchanged from March to April, at 71, it was still 4 points greater than the index of 67 for April 2016.</a:t>
            </a:r>
          </a:p>
          <a:p>
            <a:r>
              <a:rPr lang="en-US" dirty="0"/>
              <a:t>Despite an optimistic current and future index, dealer challenges include a scarcity of used boats and savvy consumers who are better informed, and enter the buying process knowing what they want. </a:t>
            </a:r>
          </a:p>
        </p:txBody>
      </p:sp>
      <p:sp>
        <p:nvSpPr>
          <p:cNvPr id="3" name="Title 2"/>
          <p:cNvSpPr>
            <a:spLocks noGrp="1"/>
          </p:cNvSpPr>
          <p:nvPr>
            <p:ph type="title"/>
          </p:nvPr>
        </p:nvSpPr>
        <p:spPr>
          <a:xfrm>
            <a:off x="5351930" y="365125"/>
            <a:ext cx="3215022" cy="1721127"/>
          </a:xfrm>
        </p:spPr>
        <p:txBody>
          <a:bodyPr/>
          <a:lstStyle/>
          <a:p>
            <a:r>
              <a:rPr lang="en-US" dirty="0"/>
              <a:t>Dealers Like Their Course and Heading</a:t>
            </a:r>
          </a:p>
        </p:txBody>
      </p:sp>
    </p:spTree>
    <p:extLst>
      <p:ext uri="{BB962C8B-B14F-4D97-AF65-F5344CB8AC3E}">
        <p14:creationId xmlns:p14="http://schemas.microsoft.com/office/powerpoint/2010/main" val="781604784"/>
      </p:ext>
    </p:extLst>
  </p:cSld>
  <p:clrMapOvr>
    <a:masterClrMapping/>
  </p:clrMapOvr>
  <p:transition advClick="0" advTm="11000">
    <p:randomBa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Content Placeholder 1"/>
          <p:cNvSpPr>
            <a:spLocks noGrp="1"/>
          </p:cNvSpPr>
          <p:nvPr>
            <p:ph sz="half" idx="1"/>
          </p:nvPr>
        </p:nvSpPr>
        <p:spPr>
          <a:xfrm>
            <a:off x="5351929" y="2055154"/>
            <a:ext cx="3321553" cy="3227060"/>
          </a:xfrm>
        </p:spPr>
        <p:txBody>
          <a:bodyPr/>
          <a:lstStyle/>
          <a:p>
            <a:r>
              <a:rPr lang="en-US" dirty="0"/>
              <a:t>The National Marine Manufacturers Association reported that 6,500 units of new sailboats were sold during 2016, a 16.1% increase from 2015, when units sold decreased 25.3%.</a:t>
            </a:r>
          </a:p>
          <a:p>
            <a:r>
              <a:rPr lang="en-US" dirty="0"/>
              <a:t>Brokerage sales of sailboats during Q1 2017, totaling 1,033, were essentially the same number as Q1 2016. Sales of moderate-sized sailboats of 12 to 19 feet increased 23.4%, and represented 63.9% of all new sailboats sold.</a:t>
            </a:r>
          </a:p>
          <a:p>
            <a:r>
              <a:rPr lang="en-US" dirty="0"/>
              <a:t>Brokerage sales of sailboats decreased 3% during April 2017, or a total of 457 units.</a:t>
            </a:r>
          </a:p>
        </p:txBody>
      </p:sp>
      <p:sp>
        <p:nvSpPr>
          <p:cNvPr id="3" name="Title 2"/>
          <p:cNvSpPr>
            <a:spLocks noGrp="1"/>
          </p:cNvSpPr>
          <p:nvPr>
            <p:ph type="title"/>
          </p:nvPr>
        </p:nvSpPr>
        <p:spPr>
          <a:xfrm>
            <a:off x="5351929" y="365125"/>
            <a:ext cx="3250533" cy="1872048"/>
          </a:xfrm>
        </p:spPr>
        <p:txBody>
          <a:bodyPr/>
          <a:lstStyle/>
          <a:p>
            <a:r>
              <a:rPr lang="en-US" dirty="0"/>
              <a:t>Sailboat Dealers Looking for a Fair Wind</a:t>
            </a:r>
          </a:p>
        </p:txBody>
      </p:sp>
    </p:spTree>
    <p:extLst>
      <p:ext uri="{BB962C8B-B14F-4D97-AF65-F5344CB8AC3E}">
        <p14:creationId xmlns:p14="http://schemas.microsoft.com/office/powerpoint/2010/main" val="1051144308"/>
      </p:ext>
    </p:extLst>
  </p:cSld>
  <p:clrMapOvr>
    <a:masterClrMapping/>
  </p:clrMapOvr>
  <p:transition advClick="0" advTm="11000">
    <p:randomBa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Content Placeholder 1"/>
          <p:cNvSpPr>
            <a:spLocks noGrp="1"/>
          </p:cNvSpPr>
          <p:nvPr>
            <p:ph sz="half" idx="1"/>
          </p:nvPr>
        </p:nvSpPr>
        <p:spPr>
          <a:xfrm>
            <a:off x="5245396" y="2037397"/>
            <a:ext cx="3614518" cy="3871867"/>
          </a:xfrm>
        </p:spPr>
        <p:txBody>
          <a:bodyPr/>
          <a:lstStyle/>
          <a:p>
            <a:r>
              <a:rPr lang="en-US" dirty="0"/>
              <a:t>A 2017 study from Grow Boating, titled First-Time Boat Buyer, found that boating participation is the primary driver of transforming someone into a first-time buyer.</a:t>
            </a:r>
          </a:p>
          <a:p>
            <a:r>
              <a:rPr lang="en-US" dirty="0"/>
              <a:t>The first three first-time buyer personas the study identified are Gear Guys, mostly young men interested in boat tech and specs; Merry Mates, who regard boating as a family activity; and Luxurious </a:t>
            </a:r>
            <a:r>
              <a:rPr lang="en-US" dirty="0" err="1"/>
              <a:t>Leisurers</a:t>
            </a:r>
            <a:r>
              <a:rPr lang="en-US" dirty="0"/>
              <a:t>, who consider a boat a status symbol.</a:t>
            </a:r>
          </a:p>
          <a:p>
            <a:r>
              <a:rPr lang="en-US" dirty="0"/>
              <a:t>The other three first-time buyer personas are Water Weekenders, who plan boat outings for family and friends; Seclusion Seekers, who view boating as an escape like hiking and camping; and Nautical Natives, who consider themselves boating experts.</a:t>
            </a:r>
          </a:p>
        </p:txBody>
      </p:sp>
      <p:sp>
        <p:nvSpPr>
          <p:cNvPr id="3" name="Title 2"/>
          <p:cNvSpPr>
            <a:spLocks noGrp="1"/>
          </p:cNvSpPr>
          <p:nvPr>
            <p:ph type="title"/>
          </p:nvPr>
        </p:nvSpPr>
        <p:spPr/>
        <p:txBody>
          <a:bodyPr/>
          <a:lstStyle/>
          <a:p>
            <a:r>
              <a:rPr lang="en-US" dirty="0"/>
              <a:t>Adding to the Crew of First-Time Boat Buyers</a:t>
            </a:r>
          </a:p>
        </p:txBody>
      </p:sp>
    </p:spTree>
    <p:extLst>
      <p:ext uri="{BB962C8B-B14F-4D97-AF65-F5344CB8AC3E}">
        <p14:creationId xmlns:p14="http://schemas.microsoft.com/office/powerpoint/2010/main" val="630499233"/>
      </p:ext>
    </p:extLst>
  </p:cSld>
  <p:clrMapOvr>
    <a:masterClrMapping/>
  </p:clrMapOvr>
  <p:transition advClick="0" advTm="11000">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Content Placeholder 1"/>
          <p:cNvSpPr>
            <a:spLocks noGrp="1"/>
          </p:cNvSpPr>
          <p:nvPr>
            <p:ph sz="half" idx="1"/>
          </p:nvPr>
        </p:nvSpPr>
        <p:spPr>
          <a:xfrm>
            <a:off x="5351929" y="927849"/>
            <a:ext cx="3241655" cy="4679576"/>
          </a:xfrm>
        </p:spPr>
        <p:txBody>
          <a:bodyPr/>
          <a:lstStyle/>
          <a:p>
            <a:r>
              <a:rPr lang="en-US" dirty="0"/>
              <a:t>A boat is a necessary for many fishing activities; but the 2016 Special Report on Fishing stated that 300,000 fewer Americans participated in fishing during 2015. Of all Americans 6 years of age and older, 45.7 million went </a:t>
            </a:r>
            <a:r>
              <a:rPr lang="en-US" dirty="0" err="1"/>
              <a:t>fishin</a:t>
            </a:r>
            <a:r>
              <a:rPr lang="en-US" dirty="0"/>
              <a:t>’ during 2015.</a:t>
            </a:r>
          </a:p>
          <a:p>
            <a:r>
              <a:rPr lang="en-US" dirty="0"/>
              <a:t>New fishing participants were primarily women, at 46.2%, compared to 34.4% for all female anglers, and children 6–12, with 38.7% new to the activity, compared to 14.7% of all fishing participants in this age group.</a:t>
            </a:r>
          </a:p>
          <a:p>
            <a:r>
              <a:rPr lang="en-US" dirty="0"/>
              <a:t>Unfortunately, women also accounted for a significant percentage of lost fishing participants, at 41.8%. A higher percentage of adults 45+ were also lost to fishing, at 43.7%, compared to 38.3% of all adults fishing in this age group.</a:t>
            </a:r>
            <a:endParaRPr lang="en-US" dirty="0">
              <a:effectLst/>
            </a:endParaRPr>
          </a:p>
        </p:txBody>
      </p:sp>
      <p:sp>
        <p:nvSpPr>
          <p:cNvPr id="3" name="Title 2"/>
          <p:cNvSpPr>
            <a:spLocks noGrp="1"/>
          </p:cNvSpPr>
          <p:nvPr>
            <p:ph type="title"/>
          </p:nvPr>
        </p:nvSpPr>
        <p:spPr>
          <a:xfrm>
            <a:off x="5351929" y="365126"/>
            <a:ext cx="3523131" cy="562722"/>
          </a:xfrm>
        </p:spPr>
        <p:txBody>
          <a:bodyPr/>
          <a:lstStyle/>
          <a:p>
            <a:r>
              <a:rPr lang="en-US" dirty="0"/>
              <a:t>Angling for Fun</a:t>
            </a:r>
          </a:p>
        </p:txBody>
      </p:sp>
    </p:spTree>
    <p:extLst>
      <p:ext uri="{BB962C8B-B14F-4D97-AF65-F5344CB8AC3E}">
        <p14:creationId xmlns:p14="http://schemas.microsoft.com/office/powerpoint/2010/main" val="1148437339"/>
      </p:ext>
    </p:extLst>
  </p:cSld>
  <p:clrMapOvr>
    <a:masterClrMapping/>
  </p:clrMapOvr>
  <p:transition advClick="0" advTm="11000">
    <p:randomBa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Content Placeholder 1"/>
          <p:cNvSpPr>
            <a:spLocks noGrp="1"/>
          </p:cNvSpPr>
          <p:nvPr>
            <p:ph sz="half" idx="1"/>
          </p:nvPr>
        </p:nvSpPr>
        <p:spPr>
          <a:xfrm>
            <a:off x="5351929" y="1370432"/>
            <a:ext cx="3523131" cy="4236992"/>
          </a:xfrm>
        </p:spPr>
        <p:txBody>
          <a:bodyPr/>
          <a:lstStyle/>
          <a:p>
            <a:r>
              <a:rPr lang="en-US" dirty="0"/>
              <a:t>If your station is in one of the top 10 states, based on May 2017 boat sales, then show local dealers why TV advertising will help them maximize their opportunities, especially for reaching more of the population who could be convinced to become a boat owner.</a:t>
            </a:r>
          </a:p>
          <a:p>
            <a:r>
              <a:rPr lang="en-US" dirty="0"/>
              <a:t>Share the personas of first-time boat buyers with prospects and clients, and explain the broad range of programming your station offers to reach these consumer niches with custom messages.</a:t>
            </a:r>
          </a:p>
          <a:p>
            <a:r>
              <a:rPr lang="en-US" dirty="0"/>
              <a:t>If your sportscasts include a local fishing report, then that is an excellent sponsorship for local boat dealers. If your station doesn’t provide this information, then recommend it to programming for a 13-week test, with an advertiser you’ll land.</a:t>
            </a:r>
          </a:p>
        </p:txBody>
      </p:sp>
      <p:sp>
        <p:nvSpPr>
          <p:cNvPr id="3" name="Title 2"/>
          <p:cNvSpPr>
            <a:spLocks noGrp="1"/>
          </p:cNvSpPr>
          <p:nvPr>
            <p:ph type="title"/>
          </p:nvPr>
        </p:nvSpPr>
        <p:spPr/>
        <p:txBody>
          <a:bodyPr/>
          <a:lstStyle/>
          <a:p>
            <a:r>
              <a:rPr lang="en-US" dirty="0"/>
              <a:t>Advertising Strategies  </a:t>
            </a:r>
          </a:p>
        </p:txBody>
      </p:sp>
    </p:spTree>
    <p:extLst>
      <p:ext uri="{BB962C8B-B14F-4D97-AF65-F5344CB8AC3E}">
        <p14:creationId xmlns:p14="http://schemas.microsoft.com/office/powerpoint/2010/main" val="844140582"/>
      </p:ext>
    </p:extLst>
  </p:cSld>
  <p:clrMapOvr>
    <a:masterClrMapping/>
  </p:clrMapOvr>
  <p:transition advClick="0" advTm="11000">
    <p:randomBa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Content Placeholder 1"/>
          <p:cNvSpPr>
            <a:spLocks noGrp="1"/>
          </p:cNvSpPr>
          <p:nvPr>
            <p:ph sz="half" idx="1"/>
          </p:nvPr>
        </p:nvSpPr>
        <p:spPr>
          <a:xfrm>
            <a:off x="5351929" y="1296140"/>
            <a:ext cx="3523131" cy="4311284"/>
          </a:xfrm>
        </p:spPr>
        <p:txBody>
          <a:bodyPr/>
          <a:lstStyle/>
          <a:p>
            <a:r>
              <a:rPr lang="en-US" dirty="0"/>
              <a:t>With more interest among women to fish, suggest dealers use Pinterest and create pins that displays fashion suggestions for boating and fishing. A dealer can possibly do this with a local women’s clothing store that does or could offer these items.</a:t>
            </a:r>
          </a:p>
          <a:p>
            <a:r>
              <a:rPr lang="en-US" dirty="0"/>
              <a:t>Suggest to programming an on-air personality boating and/or fishing adventure, with a local dealer providing the boat. It’s an opportunity to show station personalities in a different environment and it makes for perfect video footage online, and even during a broadcast.</a:t>
            </a:r>
          </a:p>
          <a:p>
            <a:r>
              <a:rPr lang="en-US" dirty="0"/>
              <a:t>Dealers may want to consider a series of “Gear Guys” videos that explains the tech and specs of new boats in an attempt to attract young men to boating. Post the videos primarily on Instagram and test them on LinkedIn.</a:t>
            </a:r>
          </a:p>
        </p:txBody>
      </p:sp>
      <p:sp>
        <p:nvSpPr>
          <p:cNvPr id="3" name="Title 2"/>
          <p:cNvSpPr>
            <a:spLocks noGrp="1"/>
          </p:cNvSpPr>
          <p:nvPr>
            <p:ph type="title"/>
          </p:nvPr>
        </p:nvSpPr>
        <p:spPr/>
        <p:txBody>
          <a:bodyPr/>
          <a:lstStyle/>
          <a:p>
            <a:r>
              <a:rPr lang="en-US" dirty="0"/>
              <a:t>New Media Strategies </a:t>
            </a:r>
          </a:p>
        </p:txBody>
      </p:sp>
    </p:spTree>
    <p:extLst>
      <p:ext uri="{BB962C8B-B14F-4D97-AF65-F5344CB8AC3E}">
        <p14:creationId xmlns:p14="http://schemas.microsoft.com/office/powerpoint/2010/main" val="1682506699"/>
      </p:ext>
    </p:extLst>
  </p:cSld>
  <p:clrMapOvr>
    <a:masterClrMapping/>
  </p:clrMapOvr>
  <p:transition advClick="0" advTm="11000">
    <p:randomBar/>
  </p:transition>
</p:sld>
</file>

<file path=ppt/theme/theme1.xml><?xml version="1.0" encoding="utf-8"?>
<a:theme xmlns:a="http://schemas.openxmlformats.org/drawingml/2006/main" name="MEDIACENTER DUMMY - Dec 2012">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MEDIACENTER DUMMY - Dec 2012">
      <a:majorFont>
        <a:latin typeface="Calibri"/>
        <a:ea typeface="Geneva"/>
        <a:cs typeface=""/>
      </a:majorFont>
      <a:minorFont>
        <a:latin typeface="Calibri"/>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Geneva" charset="0"/>
          </a:defRPr>
        </a:defPPr>
      </a:lstStyle>
    </a:lnDef>
  </a:objectDefaults>
  <a:extraClrSchemeLst>
    <a:extraClrScheme>
      <a:clrScheme name="MEDIACENTER DUMMY - Dec 201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EDIACENTER DUMMY - Dec 201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EDIACENTER DUMMY - Dec 201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EDIACENTER DUMMY - Dec 201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EDIACENTER DUMMY - Dec 201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EDIACENTER DUMMY - Dec 201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EDIACENTER DUMMY - Dec 201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EDIACENTER DUMMY - Dec 201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EDIACENTER DUMMY - Dec 201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EDIACENTER DUMMY - Dec 201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EDIACENTER DUMMY - Dec 201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EDIACENTER DUMMY - Dec 201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984</Words>
  <Application>Microsoft Office PowerPoint</Application>
  <PresentationFormat>On-screen Show (4:3)</PresentationFormat>
  <Paragraphs>33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Aerostat</vt:lpstr>
      <vt:lpstr>Arial</vt:lpstr>
      <vt:lpstr>Avenir Next</vt:lpstr>
      <vt:lpstr>Calibri</vt:lpstr>
      <vt:lpstr>Courier New</vt:lpstr>
      <vt:lpstr>Geneva</vt:lpstr>
      <vt:lpstr>MEDIACENTER DUMMY - Dec 2012</vt:lpstr>
      <vt:lpstr>PowerPoint Presentation</vt:lpstr>
      <vt:lpstr>Riding a Crest of Successful Sales</vt:lpstr>
      <vt:lpstr>A Bright Horizon  for 2017</vt:lpstr>
      <vt:lpstr>Dealers Like Their Course and Heading</vt:lpstr>
      <vt:lpstr>Sailboat Dealers Looking for a Fair Wind</vt:lpstr>
      <vt:lpstr>Adding to the Crew of First-Time Boat Buyers</vt:lpstr>
      <vt:lpstr>Angling for Fun</vt:lpstr>
      <vt:lpstr>Advertising Strategies  </vt:lpstr>
      <vt:lpstr>New Media Strategies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carol massaro</cp:lastModifiedBy>
  <cp:revision>9</cp:revision>
  <dcterms:modified xsi:type="dcterms:W3CDTF">2017-09-05T13:39:28Z</dcterms:modified>
</cp:coreProperties>
</file>