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56" r:id="rId2"/>
    <p:sldId id="291" r:id="rId3"/>
    <p:sldId id="293" r:id="rId4"/>
    <p:sldId id="303" r:id="rId5"/>
    <p:sldId id="298" r:id="rId6"/>
    <p:sldId id="337" r:id="rId7"/>
    <p:sldId id="261" r:id="rId8"/>
    <p:sldId id="304" r:id="rId9"/>
    <p:sldId id="334" r:id="rId10"/>
    <p:sldId id="305" r:id="rId11"/>
    <p:sldId id="306" r:id="rId12"/>
    <p:sldId id="307" r:id="rId13"/>
    <p:sldId id="308" r:id="rId14"/>
    <p:sldId id="309" r:id="rId15"/>
    <p:sldId id="314" r:id="rId16"/>
    <p:sldId id="315" r:id="rId17"/>
    <p:sldId id="335" r:id="rId18"/>
    <p:sldId id="317" r:id="rId19"/>
    <p:sldId id="318" r:id="rId20"/>
    <p:sldId id="338" r:id="rId21"/>
    <p:sldId id="316" r:id="rId22"/>
    <p:sldId id="319"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 id="333" r:id="rId37"/>
    <p:sldId id="336" r:id="rId38"/>
    <p:sldId id="289" r:id="rId39"/>
    <p:sldId id="27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6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6" autoAdjust="0"/>
    <p:restoredTop sz="81199" autoAdjust="0"/>
  </p:normalViewPr>
  <p:slideViewPr>
    <p:cSldViewPr snapToGrid="0">
      <p:cViewPr varScale="1">
        <p:scale>
          <a:sx n="122" d="100"/>
          <a:sy n="122" d="100"/>
        </p:scale>
        <p:origin x="208" y="2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latin typeface="Arial" panose="020B0604020202020204" pitchFamily="34" charset="0"/>
                <a:cs typeface="Arial" panose="020B0604020202020204" pitchFamily="34" charset="0"/>
              </a:rPr>
              <a:t>Number of rides in NYC, July 2017</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dPt>
            <c:idx val="1"/>
            <c:invertIfNegative val="0"/>
            <c:bubble3D val="0"/>
            <c:spPr>
              <a:solidFill>
                <a:srgbClr val="FBC63A"/>
              </a:solidFill>
              <a:ln>
                <a:noFill/>
              </a:ln>
              <a:effectLst/>
            </c:spPr>
            <c:extLst>
              <c:ext xmlns:c16="http://schemas.microsoft.com/office/drawing/2014/chart" uri="{C3380CC4-5D6E-409C-BE32-E72D297353CC}">
                <c16:uniqueId val="{00000004-68F1-4C14-99F5-C2028FBA811F}"/>
              </c:ext>
            </c:extLst>
          </c:dPt>
          <c:cat>
            <c:numRef>
              <c:f>Sheet1!$A$2:$A$3</c:f>
              <c:numCache>
                <c:formatCode>General</c:formatCode>
                <c:ptCount val="2"/>
              </c:numCache>
            </c:numRef>
          </c:cat>
          <c:val>
            <c:numRef>
              <c:f>Sheet1!$B$2:$B$3</c:f>
              <c:numCache>
                <c:formatCode>General</c:formatCode>
                <c:ptCount val="2"/>
                <c:pt idx="0">
                  <c:v>289000</c:v>
                </c:pt>
                <c:pt idx="1">
                  <c:v>277000</c:v>
                </c:pt>
              </c:numCache>
            </c:numRef>
          </c:val>
          <c:extLst>
            <c:ext xmlns:c16="http://schemas.microsoft.com/office/drawing/2014/chart" uri="{C3380CC4-5D6E-409C-BE32-E72D297353CC}">
              <c16:uniqueId val="{00000000-68F1-4C14-99F5-C2028FBA811F}"/>
            </c:ext>
          </c:extLst>
        </c:ser>
        <c:dLbls>
          <c:showLegendKey val="0"/>
          <c:showVal val="0"/>
          <c:showCatName val="0"/>
          <c:showSerName val="0"/>
          <c:showPercent val="0"/>
          <c:showBubbleSize val="0"/>
        </c:dLbls>
        <c:gapWidth val="86"/>
        <c:overlap val="-27"/>
        <c:axId val="806708527"/>
        <c:axId val="594801279"/>
      </c:barChart>
      <c:catAx>
        <c:axId val="8067085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4801279"/>
        <c:crosses val="autoZero"/>
        <c:auto val="1"/>
        <c:lblAlgn val="ctr"/>
        <c:lblOffset val="100"/>
        <c:noMultiLvlLbl val="0"/>
      </c:catAx>
      <c:valAx>
        <c:axId val="594801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6708527"/>
        <c:crosses val="autoZero"/>
        <c:crossBetween val="between"/>
        <c:dispUnits>
          <c:builtInUnit val="thousands"/>
          <c:dispUnitsLbl>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ABBBE-8703-824C-B74C-66E91F616814}" type="datetimeFigureOut">
              <a:rPr lang="en-US" smtClean="0"/>
              <a:t>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92175-45C9-A148-9793-8B2C482DFBC3}" type="slidenum">
              <a:rPr lang="en-US" smtClean="0"/>
              <a:t>‹#›</a:t>
            </a:fld>
            <a:endParaRPr lang="en-US"/>
          </a:p>
        </p:txBody>
      </p:sp>
    </p:spTree>
    <p:extLst>
      <p:ext uri="{BB962C8B-B14F-4D97-AF65-F5344CB8AC3E}">
        <p14:creationId xmlns:p14="http://schemas.microsoft.com/office/powerpoint/2010/main" val="3060208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and slide number on the top visible all the time</a:t>
            </a:r>
          </a:p>
        </p:txBody>
      </p:sp>
      <p:sp>
        <p:nvSpPr>
          <p:cNvPr id="4" name="Slide Number Placeholder 3"/>
          <p:cNvSpPr>
            <a:spLocks noGrp="1"/>
          </p:cNvSpPr>
          <p:nvPr>
            <p:ph type="sldNum" sz="quarter" idx="5"/>
          </p:nvPr>
        </p:nvSpPr>
        <p:spPr/>
        <p:txBody>
          <a:bodyPr/>
          <a:lstStyle/>
          <a:p>
            <a:fld id="{02192175-45C9-A148-9793-8B2C482DFBC3}" type="slidenum">
              <a:rPr lang="en-US" smtClean="0"/>
              <a:t>1</a:t>
            </a:fld>
            <a:endParaRPr lang="en-US"/>
          </a:p>
        </p:txBody>
      </p:sp>
    </p:spTree>
    <p:extLst>
      <p:ext uri="{BB962C8B-B14F-4D97-AF65-F5344CB8AC3E}">
        <p14:creationId xmlns:p14="http://schemas.microsoft.com/office/powerpoint/2010/main" val="2907883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all know that the source code has 2 components – semantics and syntax. Semantics  - the meaning - what does this program do, syntax – the form or structure of expression, statements, program units.</a:t>
            </a:r>
          </a:p>
          <a:p>
            <a:r>
              <a:rPr lang="en-US" dirty="0"/>
              <a:t>Semantically equivalent, but syntax is different. The diff comes from developer defined language. Or lexicon. It’s not clear from 1</a:t>
            </a:r>
            <a:r>
              <a:rPr lang="en-US" baseline="30000" dirty="0"/>
              <a:t>st</a:t>
            </a:r>
            <a:r>
              <a:rPr lang="en-US" dirty="0"/>
              <a:t> example what’s happening there. But clear from the 2</a:t>
            </a:r>
            <a:r>
              <a:rPr lang="en-US" baseline="30000" dirty="0"/>
              <a:t>nd</a:t>
            </a:r>
            <a:r>
              <a:rPr lang="en-US" dirty="0"/>
              <a:t> piece of code. </a:t>
            </a:r>
          </a:p>
          <a:p>
            <a:r>
              <a:rPr lang="en-US" dirty="0"/>
              <a:t>We are trying to understand how lexicon evolves over time in OSS projects. Where you have developers from diff. backgrounds contributing to projects.</a:t>
            </a:r>
          </a:p>
        </p:txBody>
      </p:sp>
      <p:sp>
        <p:nvSpPr>
          <p:cNvPr id="4" name="Slide Number Placeholder 3"/>
          <p:cNvSpPr>
            <a:spLocks noGrp="1"/>
          </p:cNvSpPr>
          <p:nvPr>
            <p:ph type="sldNum" sz="quarter" idx="5"/>
          </p:nvPr>
        </p:nvSpPr>
        <p:spPr/>
        <p:txBody>
          <a:bodyPr/>
          <a:lstStyle/>
          <a:p>
            <a:fld id="{02192175-45C9-A148-9793-8B2C482DFBC3}" type="slidenum">
              <a:rPr lang="en-US" smtClean="0"/>
              <a:t>2</a:t>
            </a:fld>
            <a:endParaRPr lang="en-US"/>
          </a:p>
        </p:txBody>
      </p:sp>
    </p:spTree>
    <p:extLst>
      <p:ext uri="{BB962C8B-B14F-4D97-AF65-F5344CB8AC3E}">
        <p14:creationId xmlns:p14="http://schemas.microsoft.com/office/powerpoint/2010/main" val="951322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Blurry pics</a:t>
            </a:r>
          </a:p>
          <a:p>
            <a:r>
              <a:rPr lang="en-US" dirty="0"/>
              <a:t>Too big</a:t>
            </a:r>
          </a:p>
          <a:p>
            <a:r>
              <a:rPr lang="en-US" dirty="0"/>
              <a:t>Smaller icons</a:t>
            </a:r>
          </a:p>
          <a:p>
            <a:r>
              <a:rPr lang="en-US" dirty="0"/>
              <a:t>Write on top what they mean</a:t>
            </a:r>
          </a:p>
          <a:p>
            <a:endParaRPr lang="en-US" dirty="0"/>
          </a:p>
        </p:txBody>
      </p:sp>
      <p:sp>
        <p:nvSpPr>
          <p:cNvPr id="4" name="Slide Number Placeholder 3"/>
          <p:cNvSpPr>
            <a:spLocks noGrp="1"/>
          </p:cNvSpPr>
          <p:nvPr>
            <p:ph type="sldNum" sz="quarter" idx="5"/>
          </p:nvPr>
        </p:nvSpPr>
        <p:spPr/>
        <p:txBody>
          <a:bodyPr/>
          <a:lstStyle/>
          <a:p>
            <a:fld id="{02192175-45C9-A148-9793-8B2C482DFBC3}" type="slidenum">
              <a:rPr lang="en-US" smtClean="0"/>
              <a:t>3</a:t>
            </a:fld>
            <a:endParaRPr lang="en-US"/>
          </a:p>
        </p:txBody>
      </p:sp>
    </p:spTree>
    <p:extLst>
      <p:ext uri="{BB962C8B-B14F-4D97-AF65-F5344CB8AC3E}">
        <p14:creationId xmlns:p14="http://schemas.microsoft.com/office/powerpoint/2010/main" val="1076327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Blurry pics</a:t>
            </a:r>
          </a:p>
          <a:p>
            <a:r>
              <a:rPr lang="en-US" dirty="0"/>
              <a:t>Too big</a:t>
            </a:r>
          </a:p>
          <a:p>
            <a:r>
              <a:rPr lang="en-US" dirty="0"/>
              <a:t>Smaller icons</a:t>
            </a:r>
          </a:p>
          <a:p>
            <a:r>
              <a:rPr lang="en-US" dirty="0"/>
              <a:t>Write on top what they mean</a:t>
            </a:r>
          </a:p>
          <a:p>
            <a:endParaRPr lang="en-US" dirty="0"/>
          </a:p>
        </p:txBody>
      </p:sp>
      <p:sp>
        <p:nvSpPr>
          <p:cNvPr id="4" name="Slide Number Placeholder 3"/>
          <p:cNvSpPr>
            <a:spLocks noGrp="1"/>
          </p:cNvSpPr>
          <p:nvPr>
            <p:ph type="sldNum" sz="quarter" idx="5"/>
          </p:nvPr>
        </p:nvSpPr>
        <p:spPr/>
        <p:txBody>
          <a:bodyPr/>
          <a:lstStyle/>
          <a:p>
            <a:fld id="{02192175-45C9-A148-9793-8B2C482DFBC3}" type="slidenum">
              <a:rPr lang="en-US" smtClean="0"/>
              <a:t>4</a:t>
            </a:fld>
            <a:endParaRPr lang="en-US"/>
          </a:p>
        </p:txBody>
      </p:sp>
    </p:spTree>
    <p:extLst>
      <p:ext uri="{BB962C8B-B14F-4D97-AF65-F5344CB8AC3E}">
        <p14:creationId xmlns:p14="http://schemas.microsoft.com/office/powerpoint/2010/main" val="3705829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Objective and motivation</a:t>
            </a:r>
          </a:p>
          <a:p>
            <a:r>
              <a:rPr lang="en-US" dirty="0"/>
              <a:t>Spell it out on the slide – animation one after another</a:t>
            </a:r>
          </a:p>
          <a:p>
            <a:r>
              <a:rPr lang="en-US" dirty="0"/>
              <a:t>The obj is to quantify the impact of diff types of maintenance on code lexicon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motivation is to lay out a  </a:t>
            </a:r>
            <a:r>
              <a:rPr lang="en-US" dirty="0" err="1"/>
              <a:t>Prelimenary</a:t>
            </a:r>
            <a:r>
              <a:rPr lang="en-US" dirty="0"/>
              <a:t> foundation for modelling linguistic history of soft system</a:t>
            </a:r>
          </a:p>
          <a:p>
            <a:endParaRPr lang="en-US" dirty="0"/>
          </a:p>
        </p:txBody>
      </p:sp>
      <p:sp>
        <p:nvSpPr>
          <p:cNvPr id="4" name="Slide Number Placeholder 3"/>
          <p:cNvSpPr>
            <a:spLocks noGrp="1"/>
          </p:cNvSpPr>
          <p:nvPr>
            <p:ph type="sldNum" sz="quarter" idx="5"/>
          </p:nvPr>
        </p:nvSpPr>
        <p:spPr/>
        <p:txBody>
          <a:bodyPr/>
          <a:lstStyle/>
          <a:p>
            <a:fld id="{02192175-45C9-A148-9793-8B2C482DFBC3}" type="slidenum">
              <a:rPr lang="en-US" smtClean="0"/>
              <a:t>5</a:t>
            </a:fld>
            <a:endParaRPr lang="en-US"/>
          </a:p>
        </p:txBody>
      </p:sp>
    </p:spTree>
    <p:extLst>
      <p:ext uri="{BB962C8B-B14F-4D97-AF65-F5344CB8AC3E}">
        <p14:creationId xmlns:p14="http://schemas.microsoft.com/office/powerpoint/2010/main" val="2029764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generate a massive dataset of projects. </a:t>
            </a:r>
          </a:p>
          <a:p>
            <a:r>
              <a:rPr lang="en-US" dirty="0"/>
              <a:t>Starring can be used as a proxy for project popularity. The more history it has.</a:t>
            </a:r>
          </a:p>
        </p:txBody>
      </p:sp>
      <p:sp>
        <p:nvSpPr>
          <p:cNvPr id="4" name="Slide Number Placeholder 3"/>
          <p:cNvSpPr>
            <a:spLocks noGrp="1"/>
          </p:cNvSpPr>
          <p:nvPr>
            <p:ph type="sldNum" sz="quarter" idx="5"/>
          </p:nvPr>
        </p:nvSpPr>
        <p:spPr/>
        <p:txBody>
          <a:bodyPr/>
          <a:lstStyle/>
          <a:p>
            <a:fld id="{02192175-45C9-A148-9793-8B2C482DFBC3}" type="slidenum">
              <a:rPr lang="en-US" smtClean="0"/>
              <a:t>7</a:t>
            </a:fld>
            <a:endParaRPr lang="en-US"/>
          </a:p>
        </p:txBody>
      </p:sp>
    </p:spTree>
    <p:extLst>
      <p:ext uri="{BB962C8B-B14F-4D97-AF65-F5344CB8AC3E}">
        <p14:creationId xmlns:p14="http://schemas.microsoft.com/office/powerpoint/2010/main" val="2432888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generate a massive dataset of projects. </a:t>
            </a:r>
          </a:p>
          <a:p>
            <a:r>
              <a:rPr lang="en-US" dirty="0"/>
              <a:t>Starring can be used as a proxy for project popularity. The more history it has.</a:t>
            </a:r>
          </a:p>
        </p:txBody>
      </p:sp>
      <p:sp>
        <p:nvSpPr>
          <p:cNvPr id="4" name="Slide Number Placeholder 3"/>
          <p:cNvSpPr>
            <a:spLocks noGrp="1"/>
          </p:cNvSpPr>
          <p:nvPr>
            <p:ph type="sldNum" sz="quarter" idx="5"/>
          </p:nvPr>
        </p:nvSpPr>
        <p:spPr/>
        <p:txBody>
          <a:bodyPr/>
          <a:lstStyle/>
          <a:p>
            <a:fld id="{02192175-45C9-A148-9793-8B2C482DFBC3}" type="slidenum">
              <a:rPr lang="en-US" smtClean="0"/>
              <a:t>8</a:t>
            </a:fld>
            <a:endParaRPr lang="en-US"/>
          </a:p>
        </p:txBody>
      </p:sp>
    </p:spTree>
    <p:extLst>
      <p:ext uri="{BB962C8B-B14F-4D97-AF65-F5344CB8AC3E}">
        <p14:creationId xmlns:p14="http://schemas.microsoft.com/office/powerpoint/2010/main" val="2934366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para in the proposal in the end</a:t>
            </a:r>
          </a:p>
          <a:p>
            <a:r>
              <a:rPr lang="en-US" dirty="0"/>
              <a:t>Ultimate goal – we </a:t>
            </a:r>
            <a:r>
              <a:rPr lang="en-US" dirty="0" err="1"/>
              <a:t>wanna</a:t>
            </a:r>
            <a:r>
              <a:rPr lang="en-US" dirty="0"/>
              <a:t> solve this graph</a:t>
            </a:r>
          </a:p>
        </p:txBody>
      </p:sp>
      <p:sp>
        <p:nvSpPr>
          <p:cNvPr id="4" name="Slide Number Placeholder 3"/>
          <p:cNvSpPr>
            <a:spLocks noGrp="1"/>
          </p:cNvSpPr>
          <p:nvPr>
            <p:ph type="sldNum" sz="quarter" idx="5"/>
          </p:nvPr>
        </p:nvSpPr>
        <p:spPr/>
        <p:txBody>
          <a:bodyPr/>
          <a:lstStyle/>
          <a:p>
            <a:fld id="{02192175-45C9-A148-9793-8B2C482DFBC3}" type="slidenum">
              <a:rPr lang="en-US" smtClean="0"/>
              <a:t>38</a:t>
            </a:fld>
            <a:endParaRPr lang="en-US"/>
          </a:p>
        </p:txBody>
      </p:sp>
    </p:spTree>
    <p:extLst>
      <p:ext uri="{BB962C8B-B14F-4D97-AF65-F5344CB8AC3E}">
        <p14:creationId xmlns:p14="http://schemas.microsoft.com/office/powerpoint/2010/main" val="3843803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a pic of question mark in the middle</a:t>
            </a:r>
          </a:p>
        </p:txBody>
      </p:sp>
      <p:sp>
        <p:nvSpPr>
          <p:cNvPr id="4" name="Slide Number Placeholder 3"/>
          <p:cNvSpPr>
            <a:spLocks noGrp="1"/>
          </p:cNvSpPr>
          <p:nvPr>
            <p:ph type="sldNum" sz="quarter" idx="5"/>
          </p:nvPr>
        </p:nvSpPr>
        <p:spPr/>
        <p:txBody>
          <a:bodyPr/>
          <a:lstStyle/>
          <a:p>
            <a:fld id="{02192175-45C9-A148-9793-8B2C482DFBC3}" type="slidenum">
              <a:rPr lang="en-US" smtClean="0"/>
              <a:t>39</a:t>
            </a:fld>
            <a:endParaRPr lang="en-US"/>
          </a:p>
        </p:txBody>
      </p:sp>
    </p:spTree>
    <p:extLst>
      <p:ext uri="{BB962C8B-B14F-4D97-AF65-F5344CB8AC3E}">
        <p14:creationId xmlns:p14="http://schemas.microsoft.com/office/powerpoint/2010/main" val="998543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63720A-9D92-954C-A373-14EE2B000AAD}" type="datetime1">
              <a:rPr lang="en-US" smtClean="0"/>
              <a:t>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01C4C-D00B-4B78-80B1-B3C96C988C1E}" type="slidenum">
              <a:rPr lang="en-US" smtClean="0"/>
              <a:t>‹#›</a:t>
            </a:fld>
            <a:endParaRPr lang="en-US"/>
          </a:p>
        </p:txBody>
      </p:sp>
    </p:spTree>
    <p:extLst>
      <p:ext uri="{BB962C8B-B14F-4D97-AF65-F5344CB8AC3E}">
        <p14:creationId xmlns:p14="http://schemas.microsoft.com/office/powerpoint/2010/main" val="376659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74E6C-78E4-6A43-AF74-E0E768C637AA}" type="datetime1">
              <a:rPr lang="en-US" smtClean="0"/>
              <a:t>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01C4C-D00B-4B78-80B1-B3C96C988C1E}" type="slidenum">
              <a:rPr lang="en-US" smtClean="0"/>
              <a:t>‹#›</a:t>
            </a:fld>
            <a:endParaRPr lang="en-US"/>
          </a:p>
        </p:txBody>
      </p:sp>
    </p:spTree>
    <p:extLst>
      <p:ext uri="{BB962C8B-B14F-4D97-AF65-F5344CB8AC3E}">
        <p14:creationId xmlns:p14="http://schemas.microsoft.com/office/powerpoint/2010/main" val="2959220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003B69-1AB8-0E41-AF4A-E481BCDED47A}" type="datetime1">
              <a:rPr lang="en-US" smtClean="0"/>
              <a:t>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01C4C-D00B-4B78-80B1-B3C96C988C1E}" type="slidenum">
              <a:rPr lang="en-US" smtClean="0"/>
              <a:t>‹#›</a:t>
            </a:fld>
            <a:endParaRPr lang="en-US"/>
          </a:p>
        </p:txBody>
      </p:sp>
    </p:spTree>
    <p:extLst>
      <p:ext uri="{BB962C8B-B14F-4D97-AF65-F5344CB8AC3E}">
        <p14:creationId xmlns:p14="http://schemas.microsoft.com/office/powerpoint/2010/main" val="315284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C264BD-D2B8-0A4A-ADE8-E2268B7334BE}" type="datetime1">
              <a:rPr lang="en-US" smtClean="0"/>
              <a:t>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01C4C-D00B-4B78-80B1-B3C96C988C1E}" type="slidenum">
              <a:rPr lang="en-US" smtClean="0"/>
              <a:t>‹#›</a:t>
            </a:fld>
            <a:endParaRPr lang="en-US"/>
          </a:p>
        </p:txBody>
      </p:sp>
    </p:spTree>
    <p:extLst>
      <p:ext uri="{BB962C8B-B14F-4D97-AF65-F5344CB8AC3E}">
        <p14:creationId xmlns:p14="http://schemas.microsoft.com/office/powerpoint/2010/main" val="2039873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EAA953-4DCD-A04C-A77E-62A8456C65FE}" type="datetime1">
              <a:rPr lang="en-US" smtClean="0"/>
              <a:t>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01C4C-D00B-4B78-80B1-B3C96C988C1E}" type="slidenum">
              <a:rPr lang="en-US" smtClean="0"/>
              <a:t>‹#›</a:t>
            </a:fld>
            <a:endParaRPr lang="en-US"/>
          </a:p>
        </p:txBody>
      </p:sp>
    </p:spTree>
    <p:extLst>
      <p:ext uri="{BB962C8B-B14F-4D97-AF65-F5344CB8AC3E}">
        <p14:creationId xmlns:p14="http://schemas.microsoft.com/office/powerpoint/2010/main" val="176350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228753-9D81-EF4F-BB99-C1543F527E7D}" type="datetime1">
              <a:rPr lang="en-US" smtClean="0"/>
              <a:t>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01C4C-D00B-4B78-80B1-B3C96C988C1E}" type="slidenum">
              <a:rPr lang="en-US" smtClean="0"/>
              <a:t>‹#›</a:t>
            </a:fld>
            <a:endParaRPr lang="en-US"/>
          </a:p>
        </p:txBody>
      </p:sp>
    </p:spTree>
    <p:extLst>
      <p:ext uri="{BB962C8B-B14F-4D97-AF65-F5344CB8AC3E}">
        <p14:creationId xmlns:p14="http://schemas.microsoft.com/office/powerpoint/2010/main" val="3560827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DC38D6-4D5D-3E49-A3D0-FBBD67412F4F}" type="datetime1">
              <a:rPr lang="en-US" smtClean="0"/>
              <a:t>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F01C4C-D00B-4B78-80B1-B3C96C988C1E}" type="slidenum">
              <a:rPr lang="en-US" smtClean="0"/>
              <a:t>‹#›</a:t>
            </a:fld>
            <a:endParaRPr lang="en-US"/>
          </a:p>
        </p:txBody>
      </p:sp>
    </p:spTree>
    <p:extLst>
      <p:ext uri="{BB962C8B-B14F-4D97-AF65-F5344CB8AC3E}">
        <p14:creationId xmlns:p14="http://schemas.microsoft.com/office/powerpoint/2010/main" val="705443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424E81-07BC-E149-9124-9F94C086EDC6}" type="datetime1">
              <a:rPr lang="en-US" smtClean="0"/>
              <a:t>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F01C4C-D00B-4B78-80B1-B3C96C988C1E}" type="slidenum">
              <a:rPr lang="en-US" smtClean="0"/>
              <a:t>‹#›</a:t>
            </a:fld>
            <a:endParaRPr lang="en-US"/>
          </a:p>
        </p:txBody>
      </p:sp>
    </p:spTree>
    <p:extLst>
      <p:ext uri="{BB962C8B-B14F-4D97-AF65-F5344CB8AC3E}">
        <p14:creationId xmlns:p14="http://schemas.microsoft.com/office/powerpoint/2010/main" val="747773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C0C652-CF13-4A4C-A4E4-0797E3CCF8FD}" type="datetime1">
              <a:rPr lang="en-US" smtClean="0"/>
              <a:t>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F01C4C-D00B-4B78-80B1-B3C96C988C1E}" type="slidenum">
              <a:rPr lang="en-US" smtClean="0"/>
              <a:t>‹#›</a:t>
            </a:fld>
            <a:endParaRPr lang="en-US"/>
          </a:p>
        </p:txBody>
      </p:sp>
    </p:spTree>
    <p:extLst>
      <p:ext uri="{BB962C8B-B14F-4D97-AF65-F5344CB8AC3E}">
        <p14:creationId xmlns:p14="http://schemas.microsoft.com/office/powerpoint/2010/main" val="180434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9EAB6F-3CEE-CA41-8121-C8A48E2DA325}" type="datetime1">
              <a:rPr lang="en-US" smtClean="0"/>
              <a:t>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01C4C-D00B-4B78-80B1-B3C96C988C1E}" type="slidenum">
              <a:rPr lang="en-US" smtClean="0"/>
              <a:t>‹#›</a:t>
            </a:fld>
            <a:endParaRPr lang="en-US"/>
          </a:p>
        </p:txBody>
      </p:sp>
    </p:spTree>
    <p:extLst>
      <p:ext uri="{BB962C8B-B14F-4D97-AF65-F5344CB8AC3E}">
        <p14:creationId xmlns:p14="http://schemas.microsoft.com/office/powerpoint/2010/main" val="2453768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9DE5C1-C28A-F641-8C67-D30F7D836EF6}" type="datetime1">
              <a:rPr lang="en-US" smtClean="0"/>
              <a:t>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01C4C-D00B-4B78-80B1-B3C96C988C1E}" type="slidenum">
              <a:rPr lang="en-US" smtClean="0"/>
              <a:t>‹#›</a:t>
            </a:fld>
            <a:endParaRPr lang="en-US"/>
          </a:p>
        </p:txBody>
      </p:sp>
    </p:spTree>
    <p:extLst>
      <p:ext uri="{BB962C8B-B14F-4D97-AF65-F5344CB8AC3E}">
        <p14:creationId xmlns:p14="http://schemas.microsoft.com/office/powerpoint/2010/main" val="1375524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3E16DA-3B13-2F46-B4C4-63049879007A}" type="datetime1">
              <a:rPr lang="en-US" smtClean="0"/>
              <a:t>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01C4C-D00B-4B78-80B1-B3C96C988C1E}" type="slidenum">
              <a:rPr lang="en-US" smtClean="0"/>
              <a:t>‹#›</a:t>
            </a:fld>
            <a:endParaRPr lang="en-US"/>
          </a:p>
        </p:txBody>
      </p:sp>
    </p:spTree>
    <p:extLst>
      <p:ext uri="{BB962C8B-B14F-4D97-AF65-F5344CB8AC3E}">
        <p14:creationId xmlns:p14="http://schemas.microsoft.com/office/powerpoint/2010/main" val="726188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5.sv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png"/><Relationship Id="rId4" Type="http://schemas.openxmlformats.org/officeDocument/2006/relationships/image" Target="../media/image25.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chart" Target="../charts/char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1.png"/><Relationship Id="rId4" Type="http://schemas.openxmlformats.org/officeDocument/2006/relationships/image" Target="../media/image36.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17.png"/><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205" y="784654"/>
            <a:ext cx="9817589" cy="2387600"/>
          </a:xfrm>
        </p:spPr>
        <p:txBody>
          <a:bodyPr>
            <a:noAutofit/>
          </a:bodyPr>
          <a:lstStyle/>
          <a:p>
            <a:r>
              <a:rPr lang="en-US" sz="3600" dirty="0">
                <a:latin typeface="Arial" panose="020B0604020202020204" pitchFamily="34" charset="0"/>
                <a:cs typeface="Arial" panose="020B0604020202020204" pitchFamily="34" charset="0"/>
              </a:rPr>
              <a:t>Digital Discrimination in Sharing Economy</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A Requirements Engineering Perspective</a:t>
            </a:r>
          </a:p>
        </p:txBody>
      </p:sp>
      <p:sp>
        <p:nvSpPr>
          <p:cNvPr id="3" name="Subtitle 2"/>
          <p:cNvSpPr>
            <a:spLocks noGrp="1"/>
          </p:cNvSpPr>
          <p:nvPr>
            <p:ph type="subTitle" idx="1"/>
          </p:nvPr>
        </p:nvSpPr>
        <p:spPr>
          <a:xfrm>
            <a:off x="1524000" y="3602038"/>
            <a:ext cx="9144000" cy="3088908"/>
          </a:xfrm>
        </p:spPr>
        <p:txBody>
          <a:bodyPr>
            <a:normAutofit lnSpcReduction="10000"/>
          </a:bodyPr>
          <a:lstStyle/>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Miroslav Tushev</a:t>
            </a:r>
            <a:r>
              <a:rPr lang="en-US" dirty="0">
                <a:latin typeface="Arial" panose="020B0604020202020204" pitchFamily="34" charset="0"/>
                <a:cs typeface="Arial" panose="020B0604020202020204" pitchFamily="34" charset="0"/>
              </a:rPr>
              <a:t>,</a:t>
            </a:r>
            <a:r>
              <a:rPr lang="ru-RU"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Fahimeh</a:t>
            </a:r>
            <a:r>
              <a:rPr lang="en-US" dirty="0">
                <a:latin typeface="Arial" panose="020B0604020202020204" pitchFamily="34" charset="0"/>
                <a:cs typeface="Arial" panose="020B0604020202020204" pitchFamily="34" charset="0"/>
              </a:rPr>
              <a:t> Ebrahimi and Anas Mahmoud</a:t>
            </a:r>
          </a:p>
          <a:p>
            <a:r>
              <a:rPr lang="en-US" dirty="0">
                <a:latin typeface="Arial" panose="020B0604020202020204" pitchFamily="34" charset="0"/>
                <a:cs typeface="Arial" panose="020B0604020202020204" pitchFamily="34" charset="0"/>
              </a:rPr>
              <a:t>28th IEEE International Requirements Engineering Conference</a:t>
            </a:r>
          </a:p>
          <a:p>
            <a:pPr algn="r"/>
            <a:endParaRPr lang="en-US" sz="1800" dirty="0">
              <a:latin typeface="Arial" panose="020B0604020202020204" pitchFamily="34" charset="0"/>
              <a:cs typeface="Arial" panose="020B0604020202020204" pitchFamily="34" charset="0"/>
            </a:endParaRPr>
          </a:p>
          <a:p>
            <a:pPr algn="r"/>
            <a:endParaRPr lang="en-US" sz="1800" dirty="0">
              <a:latin typeface="Arial" panose="020B0604020202020204" pitchFamily="34" charset="0"/>
              <a:cs typeface="Arial" panose="020B0604020202020204" pitchFamily="34" charset="0"/>
            </a:endParaRPr>
          </a:p>
          <a:p>
            <a:pPr algn="r"/>
            <a:endParaRPr lang="en-US" sz="1800" dirty="0">
              <a:latin typeface="Arial" panose="020B0604020202020204" pitchFamily="34" charset="0"/>
              <a:cs typeface="Arial" panose="020B0604020202020204" pitchFamily="34" charset="0"/>
            </a:endParaRPr>
          </a:p>
          <a:p>
            <a:pPr>
              <a:spcBef>
                <a:spcPts val="600"/>
              </a:spcBef>
            </a:pPr>
            <a:r>
              <a:rPr lang="en-US" sz="1300" dirty="0">
                <a:latin typeface="Arial" panose="020B0604020202020204" pitchFamily="34" charset="0"/>
                <a:cs typeface="Arial" panose="020B0604020202020204" pitchFamily="34" charset="0"/>
              </a:rPr>
              <a:t>Division of Computer Science and Engineering</a:t>
            </a:r>
          </a:p>
          <a:p>
            <a:pPr>
              <a:spcBef>
                <a:spcPts val="600"/>
              </a:spcBef>
            </a:pPr>
            <a:r>
              <a:rPr lang="en-US" sz="1300" dirty="0">
                <a:latin typeface="Arial" panose="020B0604020202020204" pitchFamily="34" charset="0"/>
                <a:cs typeface="Arial" panose="020B0604020202020204" pitchFamily="34" charset="0"/>
              </a:rPr>
              <a:t>Louisiana State University</a:t>
            </a:r>
          </a:p>
          <a:p>
            <a:pPr>
              <a:spcBef>
                <a:spcPts val="600"/>
              </a:spcBef>
            </a:pPr>
            <a:r>
              <a:rPr lang="en-US" sz="1300" dirty="0">
                <a:latin typeface="Arial" panose="020B0604020202020204" pitchFamily="34" charset="0"/>
                <a:cs typeface="Arial" panose="020B0604020202020204" pitchFamily="34" charset="0"/>
              </a:rPr>
              <a:t>July 2020</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410" y="162144"/>
            <a:ext cx="3112547" cy="622510"/>
          </a:xfrm>
          <a:prstGeom prst="rect">
            <a:avLst/>
          </a:prstGeom>
        </p:spPr>
      </p:pic>
      <p:pic>
        <p:nvPicPr>
          <p:cNvPr id="4" name="Picture 3">
            <a:extLst>
              <a:ext uri="{FF2B5EF4-FFF2-40B4-BE49-F238E27FC236}">
                <a16:creationId xmlns:a16="http://schemas.microsoft.com/office/drawing/2014/main" id="{46F0C87A-65AF-E94E-849D-D912E7275C9C}"/>
              </a:ext>
            </a:extLst>
          </p:cNvPr>
          <p:cNvPicPr>
            <a:picLocks noChangeAspect="1"/>
          </p:cNvPicPr>
          <p:nvPr/>
        </p:nvPicPr>
        <p:blipFill>
          <a:blip r:embed="rId4"/>
          <a:stretch>
            <a:fillRect/>
          </a:stretch>
        </p:blipFill>
        <p:spPr>
          <a:xfrm>
            <a:off x="11341589" y="162144"/>
            <a:ext cx="635000" cy="342900"/>
          </a:xfrm>
          <a:prstGeom prst="rect">
            <a:avLst/>
          </a:prstGeom>
        </p:spPr>
      </p:pic>
    </p:spTree>
    <p:extLst>
      <p:ext uri="{BB962C8B-B14F-4D97-AF65-F5344CB8AC3E}">
        <p14:creationId xmlns:p14="http://schemas.microsoft.com/office/powerpoint/2010/main" val="2586814146"/>
      </p:ext>
    </p:extLst>
  </p:cSld>
  <p:clrMapOvr>
    <a:masterClrMapping/>
  </p:clrMapOvr>
  <mc:AlternateContent xmlns:mc="http://schemas.openxmlformats.org/markup-compatibility/2006">
    <mc:Choice xmlns:p14="http://schemas.microsoft.com/office/powerpoint/2010/main" Requires="p14">
      <p:transition spd="slow" p14:dur="2000" advTm="12039"/>
    </mc:Choice>
    <mc:Fallback>
      <p:transition spd="slow" advTm="1203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AD6C-8E9A-497D-A99F-3BE3424E27B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Snowballing Method</a:t>
            </a:r>
          </a:p>
        </p:txBody>
      </p:sp>
      <p:sp>
        <p:nvSpPr>
          <p:cNvPr id="4" name="Slide Number Placeholder 3">
            <a:extLst>
              <a:ext uri="{FF2B5EF4-FFF2-40B4-BE49-F238E27FC236}">
                <a16:creationId xmlns:a16="http://schemas.microsoft.com/office/drawing/2014/main" id="{7F681F78-220A-4E7A-B84B-421823495292}"/>
              </a:ext>
            </a:extLst>
          </p:cNvPr>
          <p:cNvSpPr>
            <a:spLocks noGrp="1"/>
          </p:cNvSpPr>
          <p:nvPr>
            <p:ph type="sldNum" sz="quarter" idx="12"/>
          </p:nvPr>
        </p:nvSpPr>
        <p:spPr/>
        <p:txBody>
          <a:bodyPr/>
          <a:lstStyle/>
          <a:p>
            <a:fld id="{6EF01C4C-D00B-4B78-80B1-B3C96C988C1E}" type="slidenum">
              <a:rPr lang="en-US" smtClean="0"/>
              <a:t>10</a:t>
            </a:fld>
            <a:endParaRPr lang="en-US"/>
          </a:p>
        </p:txBody>
      </p:sp>
      <p:sp>
        <p:nvSpPr>
          <p:cNvPr id="7" name="TextBox 6">
            <a:extLst>
              <a:ext uri="{FF2B5EF4-FFF2-40B4-BE49-F238E27FC236}">
                <a16:creationId xmlns:a16="http://schemas.microsoft.com/office/drawing/2014/main" id="{FC9CA953-497B-4A73-B73D-B000CA361364}"/>
              </a:ext>
            </a:extLst>
          </p:cNvPr>
          <p:cNvSpPr txBox="1"/>
          <p:nvPr/>
        </p:nvSpPr>
        <p:spPr>
          <a:xfrm>
            <a:off x="2207491" y="2013854"/>
            <a:ext cx="3888509"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      This issue which is a serious one shows some of the discriminations which </a:t>
            </a:r>
            <a:r>
              <a:rPr lang="en-US" i="1" u="sng" dirty="0">
                <a:solidFill>
                  <a:srgbClr val="FF0000"/>
                </a:solidFill>
              </a:rPr>
              <a:t>disabled</a:t>
            </a:r>
            <a:r>
              <a:rPr lang="en-US" i="1" dirty="0"/>
              <a:t> people can come across.</a:t>
            </a:r>
          </a:p>
        </p:txBody>
      </p:sp>
      <p:pic>
        <p:nvPicPr>
          <p:cNvPr id="9" name="Picture 2" descr="Developer">
            <a:extLst>
              <a:ext uri="{FF2B5EF4-FFF2-40B4-BE49-F238E27FC236}">
                <a16:creationId xmlns:a16="http://schemas.microsoft.com/office/drawing/2014/main" id="{3D276BEE-5C95-4B09-954C-E3EA8021AC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7491" y="2013854"/>
            <a:ext cx="344648" cy="34464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DF7AF53-D6A3-4A17-BF77-E508F9EB175E}"/>
              </a:ext>
            </a:extLst>
          </p:cNvPr>
          <p:cNvSpPr txBox="1"/>
          <p:nvPr/>
        </p:nvSpPr>
        <p:spPr>
          <a:xfrm>
            <a:off x="7073722" y="1875354"/>
            <a:ext cx="3888509"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      If you leave Lyft scooters and Lime scooters in the middle of the sidewalk, it becomes </a:t>
            </a:r>
            <a:r>
              <a:rPr lang="en-US" i="1" u="sng" dirty="0">
                <a:solidFill>
                  <a:srgbClr val="FF0000"/>
                </a:solidFill>
              </a:rPr>
              <a:t>inaccessible</a:t>
            </a:r>
            <a:r>
              <a:rPr lang="en-US" i="1" dirty="0"/>
              <a:t> to disabled people. </a:t>
            </a:r>
          </a:p>
        </p:txBody>
      </p:sp>
      <p:sp>
        <p:nvSpPr>
          <p:cNvPr id="12" name="TextBox 11">
            <a:extLst>
              <a:ext uri="{FF2B5EF4-FFF2-40B4-BE49-F238E27FC236}">
                <a16:creationId xmlns:a16="http://schemas.microsoft.com/office/drawing/2014/main" id="{C3A44FA0-BD65-445F-BCDC-59754CCA1D11}"/>
              </a:ext>
            </a:extLst>
          </p:cNvPr>
          <p:cNvSpPr txBox="1"/>
          <p:nvPr/>
        </p:nvSpPr>
        <p:spPr>
          <a:xfrm>
            <a:off x="460258" y="2287021"/>
            <a:ext cx="152105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discrimination</a:t>
            </a:r>
          </a:p>
        </p:txBody>
      </p:sp>
      <p:cxnSp>
        <p:nvCxnSpPr>
          <p:cNvPr id="14" name="Straight Arrow Connector 13">
            <a:extLst>
              <a:ext uri="{FF2B5EF4-FFF2-40B4-BE49-F238E27FC236}">
                <a16:creationId xmlns:a16="http://schemas.microsoft.com/office/drawing/2014/main" id="{CFC84C34-1B4F-4F95-937F-C42031A5BD72}"/>
              </a:ext>
            </a:extLst>
          </p:cNvPr>
          <p:cNvCxnSpPr>
            <a:cxnSpLocks/>
            <a:stCxn id="12" idx="3"/>
            <a:endCxn id="7" idx="1"/>
          </p:cNvCxnSpPr>
          <p:nvPr/>
        </p:nvCxnSpPr>
        <p:spPr>
          <a:xfrm>
            <a:off x="1981315" y="2471687"/>
            <a:ext cx="226176" cy="3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113439CC-C593-4105-A728-D6482AFAEF1E}"/>
              </a:ext>
            </a:extLst>
          </p:cNvPr>
          <p:cNvCxnSpPr>
            <a:cxnSpLocks/>
            <a:stCxn id="7" idx="3"/>
            <a:endCxn id="11" idx="1"/>
          </p:cNvCxnSpPr>
          <p:nvPr/>
        </p:nvCxnSpPr>
        <p:spPr>
          <a:xfrm>
            <a:off x="6096000" y="2475519"/>
            <a:ext cx="9777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7" name="Picture 2" descr="Developer">
            <a:extLst>
              <a:ext uri="{FF2B5EF4-FFF2-40B4-BE49-F238E27FC236}">
                <a16:creationId xmlns:a16="http://schemas.microsoft.com/office/drawing/2014/main" id="{EA2D1311-C8EE-42E4-98DA-013BD991F3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73722" y="1875354"/>
            <a:ext cx="344648" cy="34464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7D6C0E2-5D17-431E-A0E1-9819B9BBF277}"/>
              </a:ext>
            </a:extLst>
          </p:cNvPr>
          <p:cNvSpPr txBox="1"/>
          <p:nvPr/>
        </p:nvSpPr>
        <p:spPr>
          <a:xfrm>
            <a:off x="6060679" y="2102355"/>
            <a:ext cx="1021433" cy="369332"/>
          </a:xfrm>
          <a:prstGeom prst="rect">
            <a:avLst/>
          </a:prstGeom>
          <a:noFill/>
        </p:spPr>
        <p:txBody>
          <a:bodyPr wrap="none" rtlCol="0">
            <a:spAutoFit/>
          </a:bodyPr>
          <a:lstStyle/>
          <a:p>
            <a:r>
              <a:rPr lang="en-US" dirty="0">
                <a:solidFill>
                  <a:srgbClr val="FF0000"/>
                </a:solidFill>
              </a:rPr>
              <a:t>disability</a:t>
            </a:r>
          </a:p>
        </p:txBody>
      </p:sp>
      <p:sp>
        <p:nvSpPr>
          <p:cNvPr id="22" name="TextBox 21">
            <a:extLst>
              <a:ext uri="{FF2B5EF4-FFF2-40B4-BE49-F238E27FC236}">
                <a16:creationId xmlns:a16="http://schemas.microsoft.com/office/drawing/2014/main" id="{C1227335-2F56-4DAC-9C11-BB4685D5BE10}"/>
              </a:ext>
            </a:extLst>
          </p:cNvPr>
          <p:cNvSpPr txBox="1"/>
          <p:nvPr/>
        </p:nvSpPr>
        <p:spPr>
          <a:xfrm>
            <a:off x="7082112" y="3933814"/>
            <a:ext cx="3888509"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      @Airbnb explain why  your </a:t>
            </a:r>
            <a:r>
              <a:rPr lang="en-US" i="1" u="sng" dirty="0">
                <a:solidFill>
                  <a:srgbClr val="FF0000"/>
                </a:solidFill>
              </a:rPr>
              <a:t>racist</a:t>
            </a:r>
            <a:r>
              <a:rPr lang="en-US" i="1" dirty="0"/>
              <a:t> homeowners denied a reservation made by… …black user</a:t>
            </a:r>
          </a:p>
        </p:txBody>
      </p:sp>
      <p:pic>
        <p:nvPicPr>
          <p:cNvPr id="24" name="Picture 2" descr="Developer">
            <a:extLst>
              <a:ext uri="{FF2B5EF4-FFF2-40B4-BE49-F238E27FC236}">
                <a16:creationId xmlns:a16="http://schemas.microsoft.com/office/drawing/2014/main" id="{D53C9375-E266-4A0A-A40F-4DAAF4D9AF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2112" y="3940978"/>
            <a:ext cx="344648" cy="344648"/>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61F93BEA-516D-48CE-B0C6-6678F64BA699}"/>
              </a:ext>
            </a:extLst>
          </p:cNvPr>
          <p:cNvCxnSpPr>
            <a:cxnSpLocks/>
            <a:stCxn id="11" idx="2"/>
            <a:endCxn id="22" idx="0"/>
          </p:cNvCxnSpPr>
          <p:nvPr/>
        </p:nvCxnSpPr>
        <p:spPr>
          <a:xfrm>
            <a:off x="9017977" y="3075683"/>
            <a:ext cx="8390" cy="8581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608841EB-A310-4526-BBC8-6682132A37C4}"/>
              </a:ext>
            </a:extLst>
          </p:cNvPr>
          <p:cNvSpPr txBox="1"/>
          <p:nvPr/>
        </p:nvSpPr>
        <p:spPr>
          <a:xfrm>
            <a:off x="9017976" y="3271288"/>
            <a:ext cx="1300356" cy="369332"/>
          </a:xfrm>
          <a:prstGeom prst="rect">
            <a:avLst/>
          </a:prstGeom>
          <a:noFill/>
        </p:spPr>
        <p:txBody>
          <a:bodyPr wrap="none" rtlCol="0">
            <a:spAutoFit/>
          </a:bodyPr>
          <a:lstStyle/>
          <a:p>
            <a:r>
              <a:rPr lang="en-US" dirty="0">
                <a:solidFill>
                  <a:srgbClr val="FF0000"/>
                </a:solidFill>
              </a:rPr>
              <a:t>accessibility</a:t>
            </a:r>
          </a:p>
        </p:txBody>
      </p:sp>
      <p:cxnSp>
        <p:nvCxnSpPr>
          <p:cNvPr id="36" name="Straight Arrow Connector 35">
            <a:extLst>
              <a:ext uri="{FF2B5EF4-FFF2-40B4-BE49-F238E27FC236}">
                <a16:creationId xmlns:a16="http://schemas.microsoft.com/office/drawing/2014/main" id="{7B0B0CC6-7A6B-4A3A-810B-2D52E5F8FC47}"/>
              </a:ext>
            </a:extLst>
          </p:cNvPr>
          <p:cNvCxnSpPr>
            <a:cxnSpLocks/>
            <a:stCxn id="22" idx="1"/>
            <a:endCxn id="44" idx="3"/>
          </p:cNvCxnSpPr>
          <p:nvPr/>
        </p:nvCxnSpPr>
        <p:spPr>
          <a:xfrm flipH="1" flipV="1">
            <a:off x="6019486" y="3823830"/>
            <a:ext cx="1062626" cy="571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604367CA-DBD5-4A4A-B875-0215AEBD51F3}"/>
              </a:ext>
            </a:extLst>
          </p:cNvPr>
          <p:cNvCxnSpPr>
            <a:cxnSpLocks/>
            <a:stCxn id="22" idx="1"/>
            <a:endCxn id="48" idx="3"/>
          </p:cNvCxnSpPr>
          <p:nvPr/>
        </p:nvCxnSpPr>
        <p:spPr>
          <a:xfrm flipH="1">
            <a:off x="6037980" y="4395479"/>
            <a:ext cx="1044132" cy="591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E027366C-545E-409F-8773-0153C117197B}"/>
              </a:ext>
            </a:extLst>
          </p:cNvPr>
          <p:cNvSpPr txBox="1"/>
          <p:nvPr/>
        </p:nvSpPr>
        <p:spPr>
          <a:xfrm>
            <a:off x="2130977" y="3362165"/>
            <a:ext cx="3888509"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      @Airbnb  you have racist host users who deny stay to guests that are not clearly white .</a:t>
            </a:r>
          </a:p>
        </p:txBody>
      </p:sp>
      <p:pic>
        <p:nvPicPr>
          <p:cNvPr id="46" name="Picture 2" descr="Developer">
            <a:extLst>
              <a:ext uri="{FF2B5EF4-FFF2-40B4-BE49-F238E27FC236}">
                <a16:creationId xmlns:a16="http://schemas.microsoft.com/office/drawing/2014/main" id="{C26BE393-2E1A-404D-BCDA-2CC0DA8971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0977" y="3362165"/>
            <a:ext cx="344648" cy="344648"/>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43D86078-5D0E-41D9-8257-97284C226835}"/>
              </a:ext>
            </a:extLst>
          </p:cNvPr>
          <p:cNvSpPr txBox="1"/>
          <p:nvPr/>
        </p:nvSpPr>
        <p:spPr>
          <a:xfrm>
            <a:off x="2149471" y="4525811"/>
            <a:ext cx="3888509"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      UBER driver really watched me cross the street, looked at me, </a:t>
            </a:r>
            <a:r>
              <a:rPr lang="en-US" i="1" u="sng" dirty="0">
                <a:solidFill>
                  <a:srgbClr val="FF0000"/>
                </a:solidFill>
              </a:rPr>
              <a:t>canceled</a:t>
            </a:r>
            <a:r>
              <a:rPr lang="en-US" i="1" dirty="0"/>
              <a:t> the ride and pulled off immediately... </a:t>
            </a:r>
          </a:p>
        </p:txBody>
      </p:sp>
      <p:pic>
        <p:nvPicPr>
          <p:cNvPr id="52" name="Picture 2" descr="Developer">
            <a:extLst>
              <a:ext uri="{FF2B5EF4-FFF2-40B4-BE49-F238E27FC236}">
                <a16:creationId xmlns:a16="http://schemas.microsoft.com/office/drawing/2014/main" id="{E9EDC468-4712-4F99-A9C0-4A459B8762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9471" y="4538152"/>
            <a:ext cx="344648" cy="344648"/>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Arrow Connector 52">
            <a:extLst>
              <a:ext uri="{FF2B5EF4-FFF2-40B4-BE49-F238E27FC236}">
                <a16:creationId xmlns:a16="http://schemas.microsoft.com/office/drawing/2014/main" id="{49937EF5-05E1-4AE7-A41A-5FA048E799EA}"/>
              </a:ext>
            </a:extLst>
          </p:cNvPr>
          <p:cNvCxnSpPr>
            <a:cxnSpLocks/>
            <a:stCxn id="48" idx="1"/>
            <a:endCxn id="64" idx="3"/>
          </p:cNvCxnSpPr>
          <p:nvPr/>
        </p:nvCxnSpPr>
        <p:spPr>
          <a:xfrm flipH="1">
            <a:off x="1366864" y="4987476"/>
            <a:ext cx="782607" cy="270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D4A59C50-BCA6-4B4C-94F3-E56D64AB3FF1}"/>
              </a:ext>
            </a:extLst>
          </p:cNvPr>
          <p:cNvSpPr txBox="1"/>
          <p:nvPr/>
        </p:nvSpPr>
        <p:spPr>
          <a:xfrm>
            <a:off x="1325531" y="4768698"/>
            <a:ext cx="779059" cy="369332"/>
          </a:xfrm>
          <a:prstGeom prst="rect">
            <a:avLst/>
          </a:prstGeom>
          <a:noFill/>
        </p:spPr>
        <p:txBody>
          <a:bodyPr wrap="none" rtlCol="0">
            <a:spAutoFit/>
          </a:bodyPr>
          <a:lstStyle/>
          <a:p>
            <a:r>
              <a:rPr lang="en-US" dirty="0">
                <a:solidFill>
                  <a:srgbClr val="FF0000"/>
                </a:solidFill>
              </a:rPr>
              <a:t>cancel</a:t>
            </a:r>
          </a:p>
        </p:txBody>
      </p:sp>
      <p:sp>
        <p:nvSpPr>
          <p:cNvPr id="59" name="TextBox 58">
            <a:extLst>
              <a:ext uri="{FF2B5EF4-FFF2-40B4-BE49-F238E27FC236}">
                <a16:creationId xmlns:a16="http://schemas.microsoft.com/office/drawing/2014/main" id="{70C870C8-B66E-40C2-84F2-8646A5DD83D6}"/>
              </a:ext>
            </a:extLst>
          </p:cNvPr>
          <p:cNvSpPr txBox="1"/>
          <p:nvPr/>
        </p:nvSpPr>
        <p:spPr>
          <a:xfrm>
            <a:off x="6143815" y="4210521"/>
            <a:ext cx="795474" cy="369332"/>
          </a:xfrm>
          <a:prstGeom prst="rect">
            <a:avLst/>
          </a:prstGeom>
          <a:noFill/>
        </p:spPr>
        <p:txBody>
          <a:bodyPr wrap="none" rtlCol="0">
            <a:spAutoFit/>
          </a:bodyPr>
          <a:lstStyle/>
          <a:p>
            <a:r>
              <a:rPr lang="en-US" dirty="0">
                <a:solidFill>
                  <a:srgbClr val="FF0000"/>
                </a:solidFill>
              </a:rPr>
              <a:t>racism</a:t>
            </a:r>
          </a:p>
        </p:txBody>
      </p:sp>
      <p:sp>
        <p:nvSpPr>
          <p:cNvPr id="64" name="TextBox 63">
            <a:extLst>
              <a:ext uri="{FF2B5EF4-FFF2-40B4-BE49-F238E27FC236}">
                <a16:creationId xmlns:a16="http://schemas.microsoft.com/office/drawing/2014/main" id="{DB70AD2E-4BC3-42BA-9282-956D974FCC20}"/>
              </a:ext>
            </a:extLst>
          </p:cNvPr>
          <p:cNvSpPr txBox="1"/>
          <p:nvPr/>
        </p:nvSpPr>
        <p:spPr>
          <a:xfrm>
            <a:off x="642476" y="5072834"/>
            <a:ext cx="7243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      …</a:t>
            </a:r>
          </a:p>
        </p:txBody>
      </p:sp>
      <p:pic>
        <p:nvPicPr>
          <p:cNvPr id="66" name="Picture 2" descr="Developer">
            <a:extLst>
              <a:ext uri="{FF2B5EF4-FFF2-40B4-BE49-F238E27FC236}">
                <a16:creationId xmlns:a16="http://schemas.microsoft.com/office/drawing/2014/main" id="{89CE6F62-6EE8-4D59-9C34-61BF550446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2475" y="5072834"/>
            <a:ext cx="344648" cy="369332"/>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a:extLst>
              <a:ext uri="{FF2B5EF4-FFF2-40B4-BE49-F238E27FC236}">
                <a16:creationId xmlns:a16="http://schemas.microsoft.com/office/drawing/2014/main" id="{DCCA7F21-2E44-43FB-94F9-8E516F80E3CF}"/>
              </a:ext>
            </a:extLst>
          </p:cNvPr>
          <p:cNvSpPr txBox="1"/>
          <p:nvPr/>
        </p:nvSpPr>
        <p:spPr>
          <a:xfrm>
            <a:off x="644231" y="5613459"/>
            <a:ext cx="7243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      …</a:t>
            </a:r>
          </a:p>
        </p:txBody>
      </p:sp>
      <p:pic>
        <p:nvPicPr>
          <p:cNvPr id="70" name="Picture 2" descr="Developer">
            <a:extLst>
              <a:ext uri="{FF2B5EF4-FFF2-40B4-BE49-F238E27FC236}">
                <a16:creationId xmlns:a16="http://schemas.microsoft.com/office/drawing/2014/main" id="{DB2B692A-2D51-4AFD-AC2D-1E614B7553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230" y="5613459"/>
            <a:ext cx="344648" cy="369332"/>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5C88BEAD-1C45-4A2C-8442-B0970FFCA25E}"/>
              </a:ext>
            </a:extLst>
          </p:cNvPr>
          <p:cNvSpPr txBox="1"/>
          <p:nvPr/>
        </p:nvSpPr>
        <p:spPr>
          <a:xfrm>
            <a:off x="642475" y="6123543"/>
            <a:ext cx="7243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      …</a:t>
            </a:r>
          </a:p>
        </p:txBody>
      </p:sp>
      <p:pic>
        <p:nvPicPr>
          <p:cNvPr id="74" name="Picture 2" descr="Developer">
            <a:extLst>
              <a:ext uri="{FF2B5EF4-FFF2-40B4-BE49-F238E27FC236}">
                <a16:creationId xmlns:a16="http://schemas.microsoft.com/office/drawing/2014/main" id="{87708BFC-7EA6-4DEF-91AD-7A1C5612FA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2475" y="6123543"/>
            <a:ext cx="344648" cy="369332"/>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Arrow Connector 74">
            <a:extLst>
              <a:ext uri="{FF2B5EF4-FFF2-40B4-BE49-F238E27FC236}">
                <a16:creationId xmlns:a16="http://schemas.microsoft.com/office/drawing/2014/main" id="{5AA4D7EB-4435-4FFB-8A4D-463C956B3B37}"/>
              </a:ext>
            </a:extLst>
          </p:cNvPr>
          <p:cNvCxnSpPr>
            <a:cxnSpLocks/>
            <a:stCxn id="48" idx="1"/>
            <a:endCxn id="68" idx="3"/>
          </p:cNvCxnSpPr>
          <p:nvPr/>
        </p:nvCxnSpPr>
        <p:spPr>
          <a:xfrm flipH="1">
            <a:off x="1368619" y="4987476"/>
            <a:ext cx="780852" cy="810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21FB5068-8043-4E09-92B9-3F86EE97F56A}"/>
              </a:ext>
            </a:extLst>
          </p:cNvPr>
          <p:cNvCxnSpPr>
            <a:cxnSpLocks/>
            <a:stCxn id="48" idx="1"/>
            <a:endCxn id="72" idx="3"/>
          </p:cNvCxnSpPr>
          <p:nvPr/>
        </p:nvCxnSpPr>
        <p:spPr>
          <a:xfrm flipH="1">
            <a:off x="1366863" y="4987476"/>
            <a:ext cx="782608" cy="1320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749C5B2D-180F-4D86-ABAE-72CCEDF73ACA}"/>
              </a:ext>
            </a:extLst>
          </p:cNvPr>
          <p:cNvPicPr>
            <a:picLocks noChangeAspect="1"/>
          </p:cNvPicPr>
          <p:nvPr/>
        </p:nvPicPr>
        <p:blipFill>
          <a:blip r:embed="rId3"/>
          <a:stretch>
            <a:fillRect/>
          </a:stretch>
        </p:blipFill>
        <p:spPr>
          <a:xfrm>
            <a:off x="11341589" y="120161"/>
            <a:ext cx="635000" cy="342900"/>
          </a:xfrm>
          <a:prstGeom prst="rect">
            <a:avLst/>
          </a:prstGeom>
        </p:spPr>
      </p:pic>
      <p:sp>
        <p:nvSpPr>
          <p:cNvPr id="5" name="Slide Number Placeholder 3">
            <a:extLst>
              <a:ext uri="{FF2B5EF4-FFF2-40B4-BE49-F238E27FC236}">
                <a16:creationId xmlns:a16="http://schemas.microsoft.com/office/drawing/2014/main" id="{FF2A1B95-E496-416C-AFCC-FB624775EC2B}"/>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10</a:t>
            </a:fld>
            <a:endParaRPr lang="en-US" dirty="0"/>
          </a:p>
        </p:txBody>
      </p:sp>
      <p:sp>
        <p:nvSpPr>
          <p:cNvPr id="6" name="TextBox 5">
            <a:extLst>
              <a:ext uri="{FF2B5EF4-FFF2-40B4-BE49-F238E27FC236}">
                <a16:creationId xmlns:a16="http://schemas.microsoft.com/office/drawing/2014/main" id="{F999D7B0-DA67-47F1-942B-48CEA5F57F61}"/>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156653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9" grpId="0"/>
      <p:bldP spid="22" grpId="0" animBg="1"/>
      <p:bldP spid="35" grpId="0"/>
      <p:bldP spid="44" grpId="0" animBg="1"/>
      <p:bldP spid="48" grpId="0" animBg="1"/>
      <p:bldP spid="57" grpId="0"/>
      <p:bldP spid="59" grpId="0"/>
      <p:bldP spid="64" grpId="0" animBg="1"/>
      <p:bldP spid="68" grpId="0" animBg="1"/>
      <p:bldP spid="7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30DB-33CD-4AD4-A950-C4755FFE9DF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Snowballing Method (cont’d)</a:t>
            </a:r>
          </a:p>
        </p:txBody>
      </p:sp>
      <p:sp>
        <p:nvSpPr>
          <p:cNvPr id="3" name="Content Placeholder 2">
            <a:extLst>
              <a:ext uri="{FF2B5EF4-FFF2-40B4-BE49-F238E27FC236}">
                <a16:creationId xmlns:a16="http://schemas.microsoft.com/office/drawing/2014/main" id="{72D3C576-51AC-4618-B215-E31F3A182527}"/>
              </a:ext>
            </a:extLst>
          </p:cNvPr>
          <p:cNvSpPr>
            <a:spLocks noGrp="1"/>
          </p:cNvSpPr>
          <p:nvPr>
            <p:ph idx="1"/>
          </p:nvPr>
        </p:nvSpPr>
        <p:spPr>
          <a:xfrm>
            <a:off x="838200" y="2141537"/>
            <a:ext cx="10515600" cy="4351338"/>
          </a:xfrm>
        </p:spPr>
        <p:txBody>
          <a:bodyPr/>
          <a:lstStyle/>
          <a:p>
            <a:r>
              <a:rPr lang="en-US" sz="2000" dirty="0">
                <a:latin typeface="Arial" panose="020B0604020202020204" pitchFamily="34" charset="0"/>
                <a:cs typeface="Arial" panose="020B0604020202020204" pitchFamily="34" charset="0"/>
              </a:rPr>
              <a:t>Does the tweet describe a discrimination incident? </a:t>
            </a:r>
          </a:p>
          <a:p>
            <a:r>
              <a:rPr lang="en-US" sz="2000" dirty="0">
                <a:latin typeface="Arial" panose="020B0604020202020204" pitchFamily="34" charset="0"/>
                <a:cs typeface="Arial" panose="020B0604020202020204" pitchFamily="34" charset="0"/>
              </a:rPr>
              <a:t>What is the broad type of the discrimination concern raised in the tweet? </a:t>
            </a:r>
          </a:p>
          <a:p>
            <a:r>
              <a:rPr lang="en-US" sz="2000" dirty="0">
                <a:latin typeface="Arial" panose="020B0604020202020204" pitchFamily="34" charset="0"/>
                <a:cs typeface="Arial" panose="020B0604020202020204" pitchFamily="34" charset="0"/>
              </a:rPr>
              <a:t>Are there any other keywords that are strongly associated with the identified concern?</a:t>
            </a:r>
          </a:p>
        </p:txBody>
      </p:sp>
      <p:sp>
        <p:nvSpPr>
          <p:cNvPr id="4" name="Slide Number Placeholder 3">
            <a:extLst>
              <a:ext uri="{FF2B5EF4-FFF2-40B4-BE49-F238E27FC236}">
                <a16:creationId xmlns:a16="http://schemas.microsoft.com/office/drawing/2014/main" id="{F932EB66-56EE-41BC-BFB6-ED37129A00E6}"/>
              </a:ext>
            </a:extLst>
          </p:cNvPr>
          <p:cNvSpPr>
            <a:spLocks noGrp="1"/>
          </p:cNvSpPr>
          <p:nvPr>
            <p:ph type="sldNum" sz="quarter" idx="12"/>
          </p:nvPr>
        </p:nvSpPr>
        <p:spPr/>
        <p:txBody>
          <a:bodyPr/>
          <a:lstStyle/>
          <a:p>
            <a:fld id="{6EF01C4C-D00B-4B78-80B1-B3C96C988C1E}" type="slidenum">
              <a:rPr lang="en-US" smtClean="0"/>
              <a:t>11</a:t>
            </a:fld>
            <a:endParaRPr lang="en-US"/>
          </a:p>
        </p:txBody>
      </p:sp>
      <p:pic>
        <p:nvPicPr>
          <p:cNvPr id="6" name="Picture 5">
            <a:extLst>
              <a:ext uri="{FF2B5EF4-FFF2-40B4-BE49-F238E27FC236}">
                <a16:creationId xmlns:a16="http://schemas.microsoft.com/office/drawing/2014/main" id="{123E167E-AA27-42EE-97E4-E65EB1AEC62C}"/>
              </a:ext>
            </a:extLst>
          </p:cNvPr>
          <p:cNvPicPr>
            <a:picLocks noChangeAspect="1"/>
          </p:cNvPicPr>
          <p:nvPr/>
        </p:nvPicPr>
        <p:blipFill>
          <a:blip r:embed="rId2"/>
          <a:stretch>
            <a:fillRect/>
          </a:stretch>
        </p:blipFill>
        <p:spPr>
          <a:xfrm>
            <a:off x="11341589" y="120161"/>
            <a:ext cx="635000" cy="342900"/>
          </a:xfrm>
          <a:prstGeom prst="rect">
            <a:avLst/>
          </a:prstGeom>
        </p:spPr>
      </p:pic>
      <p:sp>
        <p:nvSpPr>
          <p:cNvPr id="8" name="Slide Number Placeholder 3">
            <a:extLst>
              <a:ext uri="{FF2B5EF4-FFF2-40B4-BE49-F238E27FC236}">
                <a16:creationId xmlns:a16="http://schemas.microsoft.com/office/drawing/2014/main" id="{7F797F17-DB9C-487E-9DF8-40BF823B4522}"/>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11</a:t>
            </a:fld>
            <a:endParaRPr lang="en-US" dirty="0"/>
          </a:p>
        </p:txBody>
      </p:sp>
      <p:sp>
        <p:nvSpPr>
          <p:cNvPr id="10" name="TextBox 9">
            <a:extLst>
              <a:ext uri="{FF2B5EF4-FFF2-40B4-BE49-F238E27FC236}">
                <a16:creationId xmlns:a16="http://schemas.microsoft.com/office/drawing/2014/main" id="{690A8DA5-41F2-4B46-99F7-D766FD86C1B3}"/>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3366174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47208-AF05-4252-B93E-21B320FABEA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Snowballing Method (cont’d)</a:t>
            </a:r>
          </a:p>
        </p:txBody>
      </p:sp>
      <p:sp>
        <p:nvSpPr>
          <p:cNvPr id="4" name="Slide Number Placeholder 3">
            <a:extLst>
              <a:ext uri="{FF2B5EF4-FFF2-40B4-BE49-F238E27FC236}">
                <a16:creationId xmlns:a16="http://schemas.microsoft.com/office/drawing/2014/main" id="{5D783BF2-339D-42E6-BFC6-0B297B7788BD}"/>
              </a:ext>
            </a:extLst>
          </p:cNvPr>
          <p:cNvSpPr>
            <a:spLocks noGrp="1"/>
          </p:cNvSpPr>
          <p:nvPr>
            <p:ph type="sldNum" sz="quarter" idx="12"/>
          </p:nvPr>
        </p:nvSpPr>
        <p:spPr/>
        <p:txBody>
          <a:bodyPr/>
          <a:lstStyle/>
          <a:p>
            <a:fld id="{6EF01C4C-D00B-4B78-80B1-B3C96C988C1E}" type="slidenum">
              <a:rPr lang="en-US" smtClean="0"/>
              <a:t>12</a:t>
            </a:fld>
            <a:endParaRPr lang="en-US"/>
          </a:p>
        </p:txBody>
      </p:sp>
      <p:pic>
        <p:nvPicPr>
          <p:cNvPr id="6" name="Picture 5">
            <a:extLst>
              <a:ext uri="{FF2B5EF4-FFF2-40B4-BE49-F238E27FC236}">
                <a16:creationId xmlns:a16="http://schemas.microsoft.com/office/drawing/2014/main" id="{8419C6DD-D981-4CAD-8354-E261C50CA2D3}"/>
              </a:ext>
            </a:extLst>
          </p:cNvPr>
          <p:cNvPicPr>
            <a:picLocks noChangeAspect="1"/>
          </p:cNvPicPr>
          <p:nvPr/>
        </p:nvPicPr>
        <p:blipFill rotWithShape="1">
          <a:blip r:embed="rId2"/>
          <a:srcRect l="9758" t="41490" r="13027" b="29629"/>
          <a:stretch/>
        </p:blipFill>
        <p:spPr>
          <a:xfrm>
            <a:off x="1362858" y="2445753"/>
            <a:ext cx="9346997" cy="1966494"/>
          </a:xfrm>
          <a:prstGeom prst="rect">
            <a:avLst/>
          </a:prstGeom>
        </p:spPr>
      </p:pic>
      <p:pic>
        <p:nvPicPr>
          <p:cNvPr id="3" name="Picture 2">
            <a:extLst>
              <a:ext uri="{FF2B5EF4-FFF2-40B4-BE49-F238E27FC236}">
                <a16:creationId xmlns:a16="http://schemas.microsoft.com/office/drawing/2014/main" id="{B4BD253C-4F7F-4E65-968A-3D92926A1747}"/>
              </a:ext>
            </a:extLst>
          </p:cNvPr>
          <p:cNvPicPr>
            <a:picLocks noChangeAspect="1"/>
          </p:cNvPicPr>
          <p:nvPr/>
        </p:nvPicPr>
        <p:blipFill>
          <a:blip r:embed="rId3"/>
          <a:stretch>
            <a:fillRect/>
          </a:stretch>
        </p:blipFill>
        <p:spPr>
          <a:xfrm>
            <a:off x="11341589" y="120161"/>
            <a:ext cx="635000" cy="342900"/>
          </a:xfrm>
          <a:prstGeom prst="rect">
            <a:avLst/>
          </a:prstGeom>
        </p:spPr>
      </p:pic>
      <p:sp>
        <p:nvSpPr>
          <p:cNvPr id="8" name="Slide Number Placeholder 3">
            <a:extLst>
              <a:ext uri="{FF2B5EF4-FFF2-40B4-BE49-F238E27FC236}">
                <a16:creationId xmlns:a16="http://schemas.microsoft.com/office/drawing/2014/main" id="{047A188C-C733-4071-BD8A-00767BB67EDB}"/>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12</a:t>
            </a:fld>
            <a:endParaRPr lang="en-US" dirty="0"/>
          </a:p>
        </p:txBody>
      </p:sp>
      <p:sp>
        <p:nvSpPr>
          <p:cNvPr id="10" name="TextBox 9">
            <a:extLst>
              <a:ext uri="{FF2B5EF4-FFF2-40B4-BE49-F238E27FC236}">
                <a16:creationId xmlns:a16="http://schemas.microsoft.com/office/drawing/2014/main" id="{F6067435-13C6-4DDF-BDB6-294AFF535999}"/>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3409151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AAD2-7BBF-42B5-951F-851E44897EA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Discrimination Types</a:t>
            </a:r>
          </a:p>
        </p:txBody>
      </p:sp>
      <p:sp>
        <p:nvSpPr>
          <p:cNvPr id="4" name="Slide Number Placeholder 3">
            <a:extLst>
              <a:ext uri="{FF2B5EF4-FFF2-40B4-BE49-F238E27FC236}">
                <a16:creationId xmlns:a16="http://schemas.microsoft.com/office/drawing/2014/main" id="{E9EA7D67-6854-4143-96B5-2245B207F4C8}"/>
              </a:ext>
            </a:extLst>
          </p:cNvPr>
          <p:cNvSpPr>
            <a:spLocks noGrp="1"/>
          </p:cNvSpPr>
          <p:nvPr>
            <p:ph type="sldNum" sz="quarter" idx="12"/>
          </p:nvPr>
        </p:nvSpPr>
        <p:spPr/>
        <p:txBody>
          <a:bodyPr/>
          <a:lstStyle/>
          <a:p>
            <a:fld id="{6EF01C4C-D00B-4B78-80B1-B3C96C988C1E}" type="slidenum">
              <a:rPr lang="en-US" smtClean="0"/>
              <a:t>13</a:t>
            </a:fld>
            <a:endParaRPr lang="en-US"/>
          </a:p>
        </p:txBody>
      </p:sp>
      <p:pic>
        <p:nvPicPr>
          <p:cNvPr id="17" name="Graphic 16">
            <a:extLst>
              <a:ext uri="{FF2B5EF4-FFF2-40B4-BE49-F238E27FC236}">
                <a16:creationId xmlns:a16="http://schemas.microsoft.com/office/drawing/2014/main" id="{7D3253BA-8BBE-4052-8DFA-3CA2C8107ED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11655" y="1895977"/>
            <a:ext cx="1390256" cy="1390256"/>
          </a:xfrm>
          <a:prstGeom prst="rect">
            <a:avLst/>
          </a:prstGeom>
        </p:spPr>
      </p:pic>
      <p:pic>
        <p:nvPicPr>
          <p:cNvPr id="49" name="Picture 48" descr="A picture containing drawing&#10;&#10;Description automatically generated">
            <a:extLst>
              <a:ext uri="{FF2B5EF4-FFF2-40B4-BE49-F238E27FC236}">
                <a16:creationId xmlns:a16="http://schemas.microsoft.com/office/drawing/2014/main" id="{C0B5A8C2-9D69-4F5C-995B-AEE8C9F958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17733" y="1916600"/>
            <a:ext cx="1390256" cy="1390256"/>
          </a:xfrm>
          <a:prstGeom prst="rect">
            <a:avLst/>
          </a:prstGeom>
        </p:spPr>
      </p:pic>
      <p:pic>
        <p:nvPicPr>
          <p:cNvPr id="51" name="Picture 50" descr="A close up of a logo&#10;&#10;Description automatically generated">
            <a:extLst>
              <a:ext uri="{FF2B5EF4-FFF2-40B4-BE49-F238E27FC236}">
                <a16:creationId xmlns:a16="http://schemas.microsoft.com/office/drawing/2014/main" id="{4474CFC9-0CEC-4208-9043-6C1491FB8E6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2265" y="4063851"/>
            <a:ext cx="1390256" cy="1390256"/>
          </a:xfrm>
          <a:prstGeom prst="rect">
            <a:avLst/>
          </a:prstGeom>
        </p:spPr>
      </p:pic>
      <p:pic>
        <p:nvPicPr>
          <p:cNvPr id="53" name="Picture 52" descr="A close up of a logo&#10;&#10;Description automatically generated">
            <a:extLst>
              <a:ext uri="{FF2B5EF4-FFF2-40B4-BE49-F238E27FC236}">
                <a16:creationId xmlns:a16="http://schemas.microsoft.com/office/drawing/2014/main" id="{56346843-7D04-47D0-906C-70D21F35EF8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62521" y="1916600"/>
            <a:ext cx="1410879" cy="1410879"/>
          </a:xfrm>
          <a:prstGeom prst="rect">
            <a:avLst/>
          </a:prstGeom>
        </p:spPr>
      </p:pic>
      <p:pic>
        <p:nvPicPr>
          <p:cNvPr id="55" name="Picture 54" descr="A close up of a logo&#10;&#10;Description automatically generated">
            <a:extLst>
              <a:ext uri="{FF2B5EF4-FFF2-40B4-BE49-F238E27FC236}">
                <a16:creationId xmlns:a16="http://schemas.microsoft.com/office/drawing/2014/main" id="{C67A46F6-4319-47A7-917B-AD80A1A1CD2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32671" y="4063851"/>
            <a:ext cx="1390256" cy="1390256"/>
          </a:xfrm>
          <a:prstGeom prst="rect">
            <a:avLst/>
          </a:prstGeom>
        </p:spPr>
      </p:pic>
      <p:sp>
        <p:nvSpPr>
          <p:cNvPr id="56" name="TextBox 55">
            <a:extLst>
              <a:ext uri="{FF2B5EF4-FFF2-40B4-BE49-F238E27FC236}">
                <a16:creationId xmlns:a16="http://schemas.microsoft.com/office/drawing/2014/main" id="{FE5E5650-EFC2-4343-A7C6-032BC2F84BB2}"/>
              </a:ext>
            </a:extLst>
          </p:cNvPr>
          <p:cNvSpPr txBox="1"/>
          <p:nvPr/>
        </p:nvSpPr>
        <p:spPr>
          <a:xfrm>
            <a:off x="2629729" y="3306856"/>
            <a:ext cx="95410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Racism</a:t>
            </a:r>
          </a:p>
        </p:txBody>
      </p:sp>
      <p:sp>
        <p:nvSpPr>
          <p:cNvPr id="58" name="TextBox 57">
            <a:extLst>
              <a:ext uri="{FF2B5EF4-FFF2-40B4-BE49-F238E27FC236}">
                <a16:creationId xmlns:a16="http://schemas.microsoft.com/office/drawing/2014/main" id="{4FD4C930-FF5C-4445-AD59-DAA29EDD6268}"/>
              </a:ext>
            </a:extLst>
          </p:cNvPr>
          <p:cNvSpPr txBox="1"/>
          <p:nvPr/>
        </p:nvSpPr>
        <p:spPr>
          <a:xfrm>
            <a:off x="5658863" y="3325382"/>
            <a:ext cx="1107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Disability</a:t>
            </a:r>
          </a:p>
        </p:txBody>
      </p:sp>
      <p:sp>
        <p:nvSpPr>
          <p:cNvPr id="60" name="TextBox 59">
            <a:extLst>
              <a:ext uri="{FF2B5EF4-FFF2-40B4-BE49-F238E27FC236}">
                <a16:creationId xmlns:a16="http://schemas.microsoft.com/office/drawing/2014/main" id="{C33610CF-2AD2-47F2-9133-1790AC0F1EF8}"/>
              </a:ext>
            </a:extLst>
          </p:cNvPr>
          <p:cNvSpPr txBox="1"/>
          <p:nvPr/>
        </p:nvSpPr>
        <p:spPr>
          <a:xfrm>
            <a:off x="8797318" y="3325382"/>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Sexism</a:t>
            </a:r>
          </a:p>
        </p:txBody>
      </p:sp>
      <p:sp>
        <p:nvSpPr>
          <p:cNvPr id="62" name="TextBox 61">
            <a:extLst>
              <a:ext uri="{FF2B5EF4-FFF2-40B4-BE49-F238E27FC236}">
                <a16:creationId xmlns:a16="http://schemas.microsoft.com/office/drawing/2014/main" id="{81B2CCE2-897B-4B6A-B45C-58488F575579}"/>
              </a:ext>
            </a:extLst>
          </p:cNvPr>
          <p:cNvSpPr txBox="1"/>
          <p:nvPr/>
        </p:nvSpPr>
        <p:spPr>
          <a:xfrm>
            <a:off x="4005861" y="5454107"/>
            <a:ext cx="104387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Parental</a:t>
            </a:r>
          </a:p>
        </p:txBody>
      </p:sp>
      <p:sp>
        <p:nvSpPr>
          <p:cNvPr id="64" name="TextBox 63">
            <a:extLst>
              <a:ext uri="{FF2B5EF4-FFF2-40B4-BE49-F238E27FC236}">
                <a16:creationId xmlns:a16="http://schemas.microsoft.com/office/drawing/2014/main" id="{55262566-0FE6-4AB4-9C32-518F50556352}"/>
              </a:ext>
            </a:extLst>
          </p:cNvPr>
          <p:cNvSpPr txBox="1"/>
          <p:nvPr/>
        </p:nvSpPr>
        <p:spPr>
          <a:xfrm>
            <a:off x="7486519" y="5454107"/>
            <a:ext cx="76174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Other</a:t>
            </a:r>
          </a:p>
        </p:txBody>
      </p:sp>
      <p:pic>
        <p:nvPicPr>
          <p:cNvPr id="66" name="Picture 65">
            <a:extLst>
              <a:ext uri="{FF2B5EF4-FFF2-40B4-BE49-F238E27FC236}">
                <a16:creationId xmlns:a16="http://schemas.microsoft.com/office/drawing/2014/main" id="{0F4FA07C-C65C-4974-9607-226BB83713CB}"/>
              </a:ext>
            </a:extLst>
          </p:cNvPr>
          <p:cNvPicPr>
            <a:picLocks noChangeAspect="1"/>
          </p:cNvPicPr>
          <p:nvPr/>
        </p:nvPicPr>
        <p:blipFill>
          <a:blip r:embed="rId8"/>
          <a:stretch>
            <a:fillRect/>
          </a:stretch>
        </p:blipFill>
        <p:spPr>
          <a:xfrm>
            <a:off x="11341589" y="120161"/>
            <a:ext cx="635000" cy="342900"/>
          </a:xfrm>
          <a:prstGeom prst="rect">
            <a:avLst/>
          </a:prstGeom>
        </p:spPr>
      </p:pic>
      <p:sp>
        <p:nvSpPr>
          <p:cNvPr id="68" name="Slide Number Placeholder 3">
            <a:extLst>
              <a:ext uri="{FF2B5EF4-FFF2-40B4-BE49-F238E27FC236}">
                <a16:creationId xmlns:a16="http://schemas.microsoft.com/office/drawing/2014/main" id="{4125BC65-C50A-4FA5-AB70-DE42CC4141CB}"/>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13</a:t>
            </a:fld>
            <a:endParaRPr lang="en-US" dirty="0"/>
          </a:p>
        </p:txBody>
      </p:sp>
      <p:sp>
        <p:nvSpPr>
          <p:cNvPr id="70" name="TextBox 69">
            <a:extLst>
              <a:ext uri="{FF2B5EF4-FFF2-40B4-BE49-F238E27FC236}">
                <a16:creationId xmlns:a16="http://schemas.microsoft.com/office/drawing/2014/main" id="{7930E441-9CF1-4597-B753-6ED7D84563F6}"/>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1222212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6F20-45AE-486F-ACDF-D445B6EB964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Racism and Ableism</a:t>
            </a:r>
          </a:p>
        </p:txBody>
      </p:sp>
      <p:sp>
        <p:nvSpPr>
          <p:cNvPr id="4" name="Slide Number Placeholder 3">
            <a:extLst>
              <a:ext uri="{FF2B5EF4-FFF2-40B4-BE49-F238E27FC236}">
                <a16:creationId xmlns:a16="http://schemas.microsoft.com/office/drawing/2014/main" id="{B09743B0-8A15-4571-98A1-045F4B8E0ABD}"/>
              </a:ext>
            </a:extLst>
          </p:cNvPr>
          <p:cNvSpPr>
            <a:spLocks noGrp="1"/>
          </p:cNvSpPr>
          <p:nvPr>
            <p:ph type="sldNum" sz="quarter" idx="12"/>
          </p:nvPr>
        </p:nvSpPr>
        <p:spPr/>
        <p:txBody>
          <a:bodyPr/>
          <a:lstStyle/>
          <a:p>
            <a:fld id="{6EF01C4C-D00B-4B78-80B1-B3C96C988C1E}" type="slidenum">
              <a:rPr lang="en-US" smtClean="0"/>
              <a:t>14</a:t>
            </a:fld>
            <a:endParaRPr lang="en-US"/>
          </a:p>
        </p:txBody>
      </p:sp>
      <p:sp>
        <p:nvSpPr>
          <p:cNvPr id="6" name="TextBox 5">
            <a:extLst>
              <a:ext uri="{FF2B5EF4-FFF2-40B4-BE49-F238E27FC236}">
                <a16:creationId xmlns:a16="http://schemas.microsoft.com/office/drawing/2014/main" id="{D5493017-FB5D-496E-8CDB-8C80F30AB364}"/>
              </a:ext>
            </a:extLst>
          </p:cNvPr>
          <p:cNvSpPr txBox="1"/>
          <p:nvPr/>
        </p:nvSpPr>
        <p:spPr>
          <a:xfrm>
            <a:off x="1478034" y="4042764"/>
            <a:ext cx="3888509"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      @Airbnb  you have racist host users who deny stay to guests that are not clearly white .</a:t>
            </a:r>
          </a:p>
        </p:txBody>
      </p:sp>
      <p:pic>
        <p:nvPicPr>
          <p:cNvPr id="8" name="Picture 2" descr="Developer">
            <a:extLst>
              <a:ext uri="{FF2B5EF4-FFF2-40B4-BE49-F238E27FC236}">
                <a16:creationId xmlns:a16="http://schemas.microsoft.com/office/drawing/2014/main" id="{FD292159-EC62-4288-B7C7-25DFA0F859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0570" y="4043893"/>
            <a:ext cx="344648" cy="344648"/>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a:extLst>
              <a:ext uri="{FF2B5EF4-FFF2-40B4-BE49-F238E27FC236}">
                <a16:creationId xmlns:a16="http://schemas.microsoft.com/office/drawing/2014/main" id="{56D6D5C4-7F28-4E5E-A62E-56FBE8F7AA5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323" y="5078317"/>
            <a:ext cx="1390256" cy="1390256"/>
          </a:xfrm>
          <a:prstGeom prst="rect">
            <a:avLst/>
          </a:prstGeom>
        </p:spPr>
      </p:pic>
      <p:pic>
        <p:nvPicPr>
          <p:cNvPr id="13" name="Picture 12">
            <a:extLst>
              <a:ext uri="{FF2B5EF4-FFF2-40B4-BE49-F238E27FC236}">
                <a16:creationId xmlns:a16="http://schemas.microsoft.com/office/drawing/2014/main" id="{F56A414B-DC35-407D-A078-90037C90E084}"/>
              </a:ext>
            </a:extLst>
          </p:cNvPr>
          <p:cNvPicPr>
            <a:picLocks noChangeAspect="1"/>
          </p:cNvPicPr>
          <p:nvPr/>
        </p:nvPicPr>
        <p:blipFill>
          <a:blip r:embed="rId5"/>
          <a:stretch>
            <a:fillRect/>
          </a:stretch>
        </p:blipFill>
        <p:spPr>
          <a:xfrm>
            <a:off x="11341589" y="120161"/>
            <a:ext cx="635000" cy="342900"/>
          </a:xfrm>
          <a:prstGeom prst="rect">
            <a:avLst/>
          </a:prstGeom>
        </p:spPr>
      </p:pic>
      <p:sp>
        <p:nvSpPr>
          <p:cNvPr id="15" name="Slide Number Placeholder 3">
            <a:extLst>
              <a:ext uri="{FF2B5EF4-FFF2-40B4-BE49-F238E27FC236}">
                <a16:creationId xmlns:a16="http://schemas.microsoft.com/office/drawing/2014/main" id="{93DBD543-630F-453B-9321-5DBEDCD78E5F}"/>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14</a:t>
            </a:fld>
            <a:endParaRPr lang="en-US" dirty="0"/>
          </a:p>
        </p:txBody>
      </p:sp>
      <p:sp>
        <p:nvSpPr>
          <p:cNvPr id="17" name="TextBox 16">
            <a:extLst>
              <a:ext uri="{FF2B5EF4-FFF2-40B4-BE49-F238E27FC236}">
                <a16:creationId xmlns:a16="http://schemas.microsoft.com/office/drawing/2014/main" id="{719516E8-3681-4078-ABD2-751AD4F90AC5}"/>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
        <p:nvSpPr>
          <p:cNvPr id="10" name="TextBox 9">
            <a:extLst>
              <a:ext uri="{FF2B5EF4-FFF2-40B4-BE49-F238E27FC236}">
                <a16:creationId xmlns:a16="http://schemas.microsoft.com/office/drawing/2014/main" id="{D5493017-FB5D-496E-8CDB-8C80F30AB364}"/>
              </a:ext>
            </a:extLst>
          </p:cNvPr>
          <p:cNvSpPr txBox="1"/>
          <p:nvPr/>
        </p:nvSpPr>
        <p:spPr>
          <a:xfrm>
            <a:off x="6106573" y="2117413"/>
            <a:ext cx="500805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      </a:t>
            </a:r>
            <a:r>
              <a:rPr lang="en-US" i="1" dirty="0">
                <a:cs typeface="Arial" panose="020B0604020202020204" pitchFamily="34" charset="0"/>
              </a:rPr>
              <a:t>@DoorDash please tell your drivers to consider disabled customers before telling them come out to retrieve their orders. It’s highly offensive.</a:t>
            </a:r>
          </a:p>
        </p:txBody>
      </p:sp>
      <p:pic>
        <p:nvPicPr>
          <p:cNvPr id="11" name="Picture 10" descr="A picture containing drawing&#10;&#10;Description automatically generated">
            <a:extLst>
              <a:ext uri="{FF2B5EF4-FFF2-40B4-BE49-F238E27FC236}">
                <a16:creationId xmlns:a16="http://schemas.microsoft.com/office/drawing/2014/main" id="{C4B5BA18-FFDB-44FD-A673-E30A05213A5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82200" y="3243656"/>
            <a:ext cx="1390256" cy="1390256"/>
          </a:xfrm>
          <a:prstGeom prst="rect">
            <a:avLst/>
          </a:prstGeom>
        </p:spPr>
      </p:pic>
      <p:pic>
        <p:nvPicPr>
          <p:cNvPr id="12" name="Picture 2" descr="Developer">
            <a:extLst>
              <a:ext uri="{FF2B5EF4-FFF2-40B4-BE49-F238E27FC236}">
                <a16:creationId xmlns:a16="http://schemas.microsoft.com/office/drawing/2014/main" id="{FD292159-EC62-4288-B7C7-25DFA0F859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6573" y="2117413"/>
            <a:ext cx="344648" cy="344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78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4F9C1-A0A8-4767-824D-9A033C9FBBE6}"/>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Results</a:t>
            </a:r>
          </a:p>
        </p:txBody>
      </p:sp>
      <p:pic>
        <p:nvPicPr>
          <p:cNvPr id="6" name="Content Placeholder 5">
            <a:extLst>
              <a:ext uri="{FF2B5EF4-FFF2-40B4-BE49-F238E27FC236}">
                <a16:creationId xmlns:a16="http://schemas.microsoft.com/office/drawing/2014/main" id="{9C246A80-4867-4970-ACBF-1BF1425575D6}"/>
              </a:ext>
            </a:extLst>
          </p:cNvPr>
          <p:cNvPicPr>
            <a:picLocks noGrp="1" noChangeAspect="1"/>
          </p:cNvPicPr>
          <p:nvPr>
            <p:ph idx="1"/>
          </p:nvPr>
        </p:nvPicPr>
        <p:blipFill rotWithShape="1">
          <a:blip r:embed="rId2"/>
          <a:srcRect l="2604" t="26955" r="8656" b="41835"/>
          <a:stretch/>
        </p:blipFill>
        <p:spPr>
          <a:xfrm>
            <a:off x="1209412" y="2462305"/>
            <a:ext cx="9773176" cy="1933389"/>
          </a:xfrm>
        </p:spPr>
      </p:pic>
      <p:sp>
        <p:nvSpPr>
          <p:cNvPr id="4" name="Slide Number Placeholder 3">
            <a:extLst>
              <a:ext uri="{FF2B5EF4-FFF2-40B4-BE49-F238E27FC236}">
                <a16:creationId xmlns:a16="http://schemas.microsoft.com/office/drawing/2014/main" id="{C7BF3D30-EFB0-4E7A-9D2C-26682362749D}"/>
              </a:ext>
            </a:extLst>
          </p:cNvPr>
          <p:cNvSpPr>
            <a:spLocks noGrp="1"/>
          </p:cNvSpPr>
          <p:nvPr>
            <p:ph type="sldNum" sz="quarter" idx="12"/>
          </p:nvPr>
        </p:nvSpPr>
        <p:spPr/>
        <p:txBody>
          <a:bodyPr/>
          <a:lstStyle/>
          <a:p>
            <a:fld id="{6EF01C4C-D00B-4B78-80B1-B3C96C988C1E}" type="slidenum">
              <a:rPr lang="en-US" smtClean="0"/>
              <a:t>15</a:t>
            </a:fld>
            <a:endParaRPr lang="en-US"/>
          </a:p>
        </p:txBody>
      </p:sp>
      <p:pic>
        <p:nvPicPr>
          <p:cNvPr id="3" name="Picture 2">
            <a:extLst>
              <a:ext uri="{FF2B5EF4-FFF2-40B4-BE49-F238E27FC236}">
                <a16:creationId xmlns:a16="http://schemas.microsoft.com/office/drawing/2014/main" id="{7D59B21D-BC69-43C7-87A5-D45F1928EA53}"/>
              </a:ext>
            </a:extLst>
          </p:cNvPr>
          <p:cNvPicPr>
            <a:picLocks noChangeAspect="1"/>
          </p:cNvPicPr>
          <p:nvPr/>
        </p:nvPicPr>
        <p:blipFill>
          <a:blip r:embed="rId3"/>
          <a:stretch>
            <a:fillRect/>
          </a:stretch>
        </p:blipFill>
        <p:spPr>
          <a:xfrm>
            <a:off x="11341589" y="120161"/>
            <a:ext cx="635000" cy="342900"/>
          </a:xfrm>
          <a:prstGeom prst="rect">
            <a:avLst/>
          </a:prstGeom>
        </p:spPr>
      </p:pic>
      <p:sp>
        <p:nvSpPr>
          <p:cNvPr id="8" name="Slide Number Placeholder 3">
            <a:extLst>
              <a:ext uri="{FF2B5EF4-FFF2-40B4-BE49-F238E27FC236}">
                <a16:creationId xmlns:a16="http://schemas.microsoft.com/office/drawing/2014/main" id="{13BA50AA-7BB4-4187-AA16-29C51CCC71DE}"/>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15</a:t>
            </a:fld>
            <a:endParaRPr lang="en-US" dirty="0"/>
          </a:p>
        </p:txBody>
      </p:sp>
      <p:sp>
        <p:nvSpPr>
          <p:cNvPr id="10" name="TextBox 9">
            <a:extLst>
              <a:ext uri="{FF2B5EF4-FFF2-40B4-BE49-F238E27FC236}">
                <a16:creationId xmlns:a16="http://schemas.microsoft.com/office/drawing/2014/main" id="{B6A79AF5-44A7-4ECF-B4C3-26451DEB6059}"/>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520304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2C1C5-077D-4F3B-B23B-28ED4A90CB5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Results (cont’d)</a:t>
            </a:r>
          </a:p>
        </p:txBody>
      </p:sp>
      <p:sp>
        <p:nvSpPr>
          <p:cNvPr id="3" name="Content Placeholder 2">
            <a:extLst>
              <a:ext uri="{FF2B5EF4-FFF2-40B4-BE49-F238E27FC236}">
                <a16:creationId xmlns:a16="http://schemas.microsoft.com/office/drawing/2014/main" id="{22865615-184C-424D-9E50-1712E87C7DBE}"/>
              </a:ext>
            </a:extLst>
          </p:cNvPr>
          <p:cNvSpPr>
            <a:spLocks noGrp="1"/>
          </p:cNvSpPr>
          <p:nvPr>
            <p:ph idx="1"/>
          </p:nvPr>
        </p:nvSpPr>
        <p:spPr>
          <a:xfrm>
            <a:off x="854279" y="2303798"/>
            <a:ext cx="10515600" cy="4351338"/>
          </a:xfrm>
        </p:spPr>
        <p:txBody>
          <a:bodyPr/>
          <a:lstStyle/>
          <a:p>
            <a:r>
              <a:rPr lang="en-US" dirty="0"/>
              <a:t>Discrimination concerns exist on Twitter, but scarce</a:t>
            </a:r>
          </a:p>
          <a:p>
            <a:r>
              <a:rPr lang="en-US" dirty="0"/>
              <a:t>Many tweets do not provide details on discrimination</a:t>
            </a:r>
          </a:p>
          <a:p>
            <a:r>
              <a:rPr lang="en-US" dirty="0"/>
              <a:t>Majority of tweets are from consumer perspective</a:t>
            </a:r>
          </a:p>
        </p:txBody>
      </p:sp>
      <p:sp>
        <p:nvSpPr>
          <p:cNvPr id="4" name="Slide Number Placeholder 3">
            <a:extLst>
              <a:ext uri="{FF2B5EF4-FFF2-40B4-BE49-F238E27FC236}">
                <a16:creationId xmlns:a16="http://schemas.microsoft.com/office/drawing/2014/main" id="{BA432814-A36B-434A-8ADD-D9BDAD268B65}"/>
              </a:ext>
            </a:extLst>
          </p:cNvPr>
          <p:cNvSpPr>
            <a:spLocks noGrp="1"/>
          </p:cNvSpPr>
          <p:nvPr>
            <p:ph type="sldNum" sz="quarter" idx="12"/>
          </p:nvPr>
        </p:nvSpPr>
        <p:spPr/>
        <p:txBody>
          <a:bodyPr/>
          <a:lstStyle/>
          <a:p>
            <a:fld id="{6EF01C4C-D00B-4B78-80B1-B3C96C988C1E}" type="slidenum">
              <a:rPr lang="en-US" smtClean="0"/>
              <a:t>16</a:t>
            </a:fld>
            <a:endParaRPr lang="en-US"/>
          </a:p>
        </p:txBody>
      </p:sp>
      <p:pic>
        <p:nvPicPr>
          <p:cNvPr id="6" name="Picture 5">
            <a:extLst>
              <a:ext uri="{FF2B5EF4-FFF2-40B4-BE49-F238E27FC236}">
                <a16:creationId xmlns:a16="http://schemas.microsoft.com/office/drawing/2014/main" id="{0C132AB2-6AAB-40D7-AFB6-DA143BAFFCB1}"/>
              </a:ext>
            </a:extLst>
          </p:cNvPr>
          <p:cNvPicPr>
            <a:picLocks noChangeAspect="1"/>
          </p:cNvPicPr>
          <p:nvPr/>
        </p:nvPicPr>
        <p:blipFill>
          <a:blip r:embed="rId2"/>
          <a:stretch>
            <a:fillRect/>
          </a:stretch>
        </p:blipFill>
        <p:spPr>
          <a:xfrm>
            <a:off x="11341589" y="120161"/>
            <a:ext cx="635000" cy="342900"/>
          </a:xfrm>
          <a:prstGeom prst="rect">
            <a:avLst/>
          </a:prstGeom>
        </p:spPr>
      </p:pic>
      <p:sp>
        <p:nvSpPr>
          <p:cNvPr id="8" name="Slide Number Placeholder 3">
            <a:extLst>
              <a:ext uri="{FF2B5EF4-FFF2-40B4-BE49-F238E27FC236}">
                <a16:creationId xmlns:a16="http://schemas.microsoft.com/office/drawing/2014/main" id="{62482E60-0C1A-48E4-B629-A963A01524D5}"/>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16</a:t>
            </a:fld>
            <a:endParaRPr lang="en-US" dirty="0"/>
          </a:p>
        </p:txBody>
      </p:sp>
      <p:sp>
        <p:nvSpPr>
          <p:cNvPr id="10" name="TextBox 9">
            <a:extLst>
              <a:ext uri="{FF2B5EF4-FFF2-40B4-BE49-F238E27FC236}">
                <a16:creationId xmlns:a16="http://schemas.microsoft.com/office/drawing/2014/main" id="{F690724D-E2DE-415C-9122-596C9DD780CA}"/>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3457128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3E43-8981-41F4-9880-085CF77918E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Domain Model</a:t>
            </a:r>
          </a:p>
        </p:txBody>
      </p:sp>
      <p:sp>
        <p:nvSpPr>
          <p:cNvPr id="4" name="Slide Number Placeholder 3">
            <a:extLst>
              <a:ext uri="{FF2B5EF4-FFF2-40B4-BE49-F238E27FC236}">
                <a16:creationId xmlns:a16="http://schemas.microsoft.com/office/drawing/2014/main" id="{72B41293-8E87-4513-A1D4-5EB731DAB4D4}"/>
              </a:ext>
            </a:extLst>
          </p:cNvPr>
          <p:cNvSpPr>
            <a:spLocks noGrp="1"/>
          </p:cNvSpPr>
          <p:nvPr>
            <p:ph type="sldNum" sz="quarter" idx="12"/>
          </p:nvPr>
        </p:nvSpPr>
        <p:spPr/>
        <p:txBody>
          <a:bodyPr/>
          <a:lstStyle/>
          <a:p>
            <a:fld id="{6EF01C4C-D00B-4B78-80B1-B3C96C988C1E}" type="slidenum">
              <a:rPr lang="en-US" smtClean="0"/>
              <a:t>17</a:t>
            </a:fld>
            <a:endParaRPr lang="en-US"/>
          </a:p>
        </p:txBody>
      </p:sp>
      <p:sp>
        <p:nvSpPr>
          <p:cNvPr id="6" name="TextBox 5">
            <a:extLst>
              <a:ext uri="{FF2B5EF4-FFF2-40B4-BE49-F238E27FC236}">
                <a16:creationId xmlns:a16="http://schemas.microsoft.com/office/drawing/2014/main" id="{B1EEE14B-5375-48BA-8BAC-132E38B394EF}"/>
              </a:ext>
            </a:extLst>
          </p:cNvPr>
          <p:cNvSpPr txBox="1"/>
          <p:nvPr/>
        </p:nvSpPr>
        <p:spPr>
          <a:xfrm>
            <a:off x="2635906" y="2613095"/>
            <a:ext cx="6748417" cy="1200329"/>
          </a:xfrm>
          <a:prstGeom prst="rect">
            <a:avLst/>
          </a:prstGeom>
          <a:noFill/>
        </p:spPr>
        <p:txBody>
          <a:bodyPr wrap="square" rtlCol="0">
            <a:spAutoFit/>
          </a:bodyPr>
          <a:lstStyle/>
          <a:p>
            <a:pPr algn="just"/>
            <a:r>
              <a:rPr lang="en-US" i="1" dirty="0">
                <a:latin typeface="Times New Roman" panose="02020603050405020304" pitchFamily="18" charset="0"/>
                <a:cs typeface="Times New Roman" panose="02020603050405020304" pitchFamily="18" charset="0"/>
              </a:rPr>
              <a:t>Conceptual modeling frameworks aim to offer succinct  representations of certain aspects of complex realities through a small number of modeling constructs, with the intent that they can support some kinds of analysis.</a:t>
            </a:r>
          </a:p>
        </p:txBody>
      </p:sp>
      <p:pic>
        <p:nvPicPr>
          <p:cNvPr id="10" name="Picture 9">
            <a:extLst>
              <a:ext uri="{FF2B5EF4-FFF2-40B4-BE49-F238E27FC236}">
                <a16:creationId xmlns:a16="http://schemas.microsoft.com/office/drawing/2014/main" id="{3DE54EF4-C5C8-4B6C-AD75-D645ACFD0AF4}"/>
              </a:ext>
            </a:extLst>
          </p:cNvPr>
          <p:cNvPicPr>
            <a:picLocks noChangeAspect="1"/>
          </p:cNvPicPr>
          <p:nvPr/>
        </p:nvPicPr>
        <p:blipFill>
          <a:blip r:embed="rId2"/>
          <a:stretch>
            <a:fillRect/>
          </a:stretch>
        </p:blipFill>
        <p:spPr>
          <a:xfrm>
            <a:off x="11341589" y="120161"/>
            <a:ext cx="635000" cy="342900"/>
          </a:xfrm>
          <a:prstGeom prst="rect">
            <a:avLst/>
          </a:prstGeom>
        </p:spPr>
      </p:pic>
      <p:sp>
        <p:nvSpPr>
          <p:cNvPr id="12" name="Slide Number Placeholder 3">
            <a:extLst>
              <a:ext uri="{FF2B5EF4-FFF2-40B4-BE49-F238E27FC236}">
                <a16:creationId xmlns:a16="http://schemas.microsoft.com/office/drawing/2014/main" id="{7194C3DF-4986-46D8-904C-01B12BB41788}"/>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17</a:t>
            </a:fld>
            <a:endParaRPr lang="en-US" dirty="0"/>
          </a:p>
        </p:txBody>
      </p:sp>
      <p:sp>
        <p:nvSpPr>
          <p:cNvPr id="14" name="TextBox 13">
            <a:extLst>
              <a:ext uri="{FF2B5EF4-FFF2-40B4-BE49-F238E27FC236}">
                <a16:creationId xmlns:a16="http://schemas.microsoft.com/office/drawing/2014/main" id="{6D626F11-A3EF-47C8-8428-B7B6102CB775}"/>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6031" y="3943937"/>
            <a:ext cx="1029677" cy="1140949"/>
          </a:xfrm>
          <a:prstGeom prst="rect">
            <a:avLst/>
          </a:prstGeom>
        </p:spPr>
      </p:pic>
      <p:sp>
        <p:nvSpPr>
          <p:cNvPr id="5" name="TextBox 4"/>
          <p:cNvSpPr txBox="1"/>
          <p:nvPr/>
        </p:nvSpPr>
        <p:spPr>
          <a:xfrm>
            <a:off x="8408836" y="5084886"/>
            <a:ext cx="804066" cy="369332"/>
          </a:xfrm>
          <a:prstGeom prst="rect">
            <a:avLst/>
          </a:prstGeom>
          <a:noFill/>
        </p:spPr>
        <p:txBody>
          <a:bodyPr wrap="none" rtlCol="0">
            <a:spAutoFit/>
          </a:bodyPr>
          <a:lstStyle/>
          <a:p>
            <a:r>
              <a:rPr lang="en-US" dirty="0"/>
              <a:t>Eric Yu</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924137" y="2192216"/>
            <a:ext cx="860297" cy="932707"/>
          </a:xfrm>
          <a:prstGeom prst="rect">
            <a:avLst/>
          </a:prstGeom>
        </p:spPr>
      </p:pic>
    </p:spTree>
    <p:extLst>
      <p:ext uri="{BB962C8B-B14F-4D97-AF65-F5344CB8AC3E}">
        <p14:creationId xmlns:p14="http://schemas.microsoft.com/office/powerpoint/2010/main" val="1234684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377D0149-796D-4DFB-8E01-EF37ECE5060A}"/>
              </a:ext>
            </a:extLst>
          </p:cNvPr>
          <p:cNvSpPr/>
          <p:nvPr/>
        </p:nvSpPr>
        <p:spPr>
          <a:xfrm>
            <a:off x="8039489" y="4658823"/>
            <a:ext cx="196362" cy="1900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C9A72A-B04C-4F08-A21D-352B61E2368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Domain Model - Notation</a:t>
            </a:r>
          </a:p>
        </p:txBody>
      </p:sp>
      <p:sp>
        <p:nvSpPr>
          <p:cNvPr id="4" name="Slide Number Placeholder 3">
            <a:extLst>
              <a:ext uri="{FF2B5EF4-FFF2-40B4-BE49-F238E27FC236}">
                <a16:creationId xmlns:a16="http://schemas.microsoft.com/office/drawing/2014/main" id="{842CA313-D400-4C5C-AF8B-EE85F9E82954}"/>
              </a:ext>
            </a:extLst>
          </p:cNvPr>
          <p:cNvSpPr>
            <a:spLocks noGrp="1"/>
          </p:cNvSpPr>
          <p:nvPr>
            <p:ph type="sldNum" sz="quarter" idx="12"/>
          </p:nvPr>
        </p:nvSpPr>
        <p:spPr/>
        <p:txBody>
          <a:bodyPr/>
          <a:lstStyle/>
          <a:p>
            <a:fld id="{6EF01C4C-D00B-4B78-80B1-B3C96C988C1E}" type="slidenum">
              <a:rPr lang="en-US" smtClean="0"/>
              <a:t>18</a:t>
            </a:fld>
            <a:endParaRPr lang="en-US"/>
          </a:p>
        </p:txBody>
      </p:sp>
      <p:sp>
        <p:nvSpPr>
          <p:cNvPr id="5" name="Cloud 4">
            <a:extLst>
              <a:ext uri="{FF2B5EF4-FFF2-40B4-BE49-F238E27FC236}">
                <a16:creationId xmlns:a16="http://schemas.microsoft.com/office/drawing/2014/main" id="{79EE6CA5-3DFB-45E7-898A-91EB826ED6C3}"/>
              </a:ext>
            </a:extLst>
          </p:cNvPr>
          <p:cNvSpPr/>
          <p:nvPr/>
        </p:nvSpPr>
        <p:spPr>
          <a:xfrm>
            <a:off x="3374474" y="1933084"/>
            <a:ext cx="1510716" cy="792351"/>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Goal</a:t>
            </a:r>
          </a:p>
        </p:txBody>
      </p:sp>
      <p:sp>
        <p:nvSpPr>
          <p:cNvPr id="7" name="Cloud 6">
            <a:extLst>
              <a:ext uri="{FF2B5EF4-FFF2-40B4-BE49-F238E27FC236}">
                <a16:creationId xmlns:a16="http://schemas.microsoft.com/office/drawing/2014/main" id="{5C9A21F3-BFA6-4317-96DC-D2FE0D17138F}"/>
              </a:ext>
            </a:extLst>
          </p:cNvPr>
          <p:cNvSpPr/>
          <p:nvPr/>
        </p:nvSpPr>
        <p:spPr>
          <a:xfrm>
            <a:off x="6350466" y="1899488"/>
            <a:ext cx="1510717" cy="792351"/>
          </a:xfrm>
          <a:prstGeom prst="cloud">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Concern</a:t>
            </a:r>
          </a:p>
        </p:txBody>
      </p:sp>
      <p:sp>
        <p:nvSpPr>
          <p:cNvPr id="8" name="Rectangle 7">
            <a:extLst>
              <a:ext uri="{FF2B5EF4-FFF2-40B4-BE49-F238E27FC236}">
                <a16:creationId xmlns:a16="http://schemas.microsoft.com/office/drawing/2014/main" id="{6E06EA83-C8F8-430A-BD23-48C2D7E2A4CA}"/>
              </a:ext>
            </a:extLst>
          </p:cNvPr>
          <p:cNvSpPr/>
          <p:nvPr/>
        </p:nvSpPr>
        <p:spPr>
          <a:xfrm>
            <a:off x="2919368" y="3224530"/>
            <a:ext cx="2063692" cy="6168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a:t>
            </a:r>
          </a:p>
        </p:txBody>
      </p:sp>
      <p:sp>
        <p:nvSpPr>
          <p:cNvPr id="10" name="Rectangle 9">
            <a:extLst>
              <a:ext uri="{FF2B5EF4-FFF2-40B4-BE49-F238E27FC236}">
                <a16:creationId xmlns:a16="http://schemas.microsoft.com/office/drawing/2014/main" id="{35B7B579-A481-4E5F-B5FF-0BDFFEBA20AD}"/>
              </a:ext>
            </a:extLst>
          </p:cNvPr>
          <p:cNvSpPr/>
          <p:nvPr/>
        </p:nvSpPr>
        <p:spPr>
          <a:xfrm>
            <a:off x="6073978" y="3224530"/>
            <a:ext cx="2063692" cy="616874"/>
          </a:xfrm>
          <a:prstGeom prst="rect">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Suggested Feature</a:t>
            </a:r>
          </a:p>
        </p:txBody>
      </p:sp>
      <p:sp>
        <p:nvSpPr>
          <p:cNvPr id="11" name="TextBox 10">
            <a:extLst>
              <a:ext uri="{FF2B5EF4-FFF2-40B4-BE49-F238E27FC236}">
                <a16:creationId xmlns:a16="http://schemas.microsoft.com/office/drawing/2014/main" id="{B9388E90-0384-47A0-9475-B20A3305AB9D}"/>
              </a:ext>
            </a:extLst>
          </p:cNvPr>
          <p:cNvSpPr txBox="1"/>
          <p:nvPr/>
        </p:nvSpPr>
        <p:spPr>
          <a:xfrm>
            <a:off x="2634143" y="4580389"/>
            <a:ext cx="808235" cy="369332"/>
          </a:xfrm>
          <a:prstGeom prst="rect">
            <a:avLst/>
          </a:prstGeom>
          <a:noFill/>
        </p:spPr>
        <p:txBody>
          <a:bodyPr wrap="none" rtlCol="0">
            <a:spAutoFit/>
          </a:bodyPr>
          <a:lstStyle/>
          <a:p>
            <a:r>
              <a:rPr lang="en-US" b="1" dirty="0"/>
              <a:t>- hurts</a:t>
            </a:r>
          </a:p>
        </p:txBody>
      </p:sp>
      <p:sp>
        <p:nvSpPr>
          <p:cNvPr id="13" name="TextBox 12">
            <a:extLst>
              <a:ext uri="{FF2B5EF4-FFF2-40B4-BE49-F238E27FC236}">
                <a16:creationId xmlns:a16="http://schemas.microsoft.com/office/drawing/2014/main" id="{AA80EAD8-85AD-44F5-AB57-57044A6313C6}"/>
              </a:ext>
            </a:extLst>
          </p:cNvPr>
          <p:cNvSpPr txBox="1"/>
          <p:nvPr/>
        </p:nvSpPr>
        <p:spPr>
          <a:xfrm>
            <a:off x="4141018" y="4580389"/>
            <a:ext cx="1065420" cy="369332"/>
          </a:xfrm>
          <a:prstGeom prst="rect">
            <a:avLst/>
          </a:prstGeom>
          <a:noFill/>
        </p:spPr>
        <p:txBody>
          <a:bodyPr wrap="none" rtlCol="0">
            <a:spAutoFit/>
          </a:bodyPr>
          <a:lstStyle/>
          <a:p>
            <a:r>
              <a:rPr lang="en-US" b="1" dirty="0"/>
              <a:t>mitigates</a:t>
            </a:r>
          </a:p>
        </p:txBody>
      </p:sp>
      <p:sp>
        <p:nvSpPr>
          <p:cNvPr id="14" name="Oval 13">
            <a:extLst>
              <a:ext uri="{FF2B5EF4-FFF2-40B4-BE49-F238E27FC236}">
                <a16:creationId xmlns:a16="http://schemas.microsoft.com/office/drawing/2014/main" id="{CCA11652-2D21-479F-BDD6-AEF3EAA934B9}"/>
              </a:ext>
            </a:extLst>
          </p:cNvPr>
          <p:cNvSpPr/>
          <p:nvPr/>
        </p:nvSpPr>
        <p:spPr>
          <a:xfrm>
            <a:off x="3951214" y="4664279"/>
            <a:ext cx="218114" cy="2181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A3D443E-53AD-4314-968D-9B55DF5BC729}"/>
              </a:ext>
            </a:extLst>
          </p:cNvPr>
          <p:cNvSpPr txBox="1"/>
          <p:nvPr/>
        </p:nvSpPr>
        <p:spPr>
          <a:xfrm>
            <a:off x="5372368" y="4580389"/>
            <a:ext cx="1243802" cy="369332"/>
          </a:xfrm>
          <a:prstGeom prst="rect">
            <a:avLst/>
          </a:prstGeom>
          <a:noFill/>
        </p:spPr>
        <p:txBody>
          <a:bodyPr wrap="none" rtlCol="0">
            <a:spAutoFit/>
          </a:bodyPr>
          <a:lstStyle/>
          <a:p>
            <a:r>
              <a:rPr lang="en-US" b="1" dirty="0"/>
              <a:t>? unknown</a:t>
            </a:r>
          </a:p>
        </p:txBody>
      </p:sp>
      <p:sp>
        <p:nvSpPr>
          <p:cNvPr id="18" name="TextBox 17">
            <a:extLst>
              <a:ext uri="{FF2B5EF4-FFF2-40B4-BE49-F238E27FC236}">
                <a16:creationId xmlns:a16="http://schemas.microsoft.com/office/drawing/2014/main" id="{F2F8EA1F-F5AA-43FE-AD30-6E269E34C8DA}"/>
              </a:ext>
            </a:extLst>
          </p:cNvPr>
          <p:cNvSpPr txBox="1"/>
          <p:nvPr/>
        </p:nvSpPr>
        <p:spPr>
          <a:xfrm>
            <a:off x="6893868" y="4580389"/>
            <a:ext cx="861583" cy="369332"/>
          </a:xfrm>
          <a:prstGeom prst="rect">
            <a:avLst/>
          </a:prstGeom>
          <a:noFill/>
        </p:spPr>
        <p:txBody>
          <a:bodyPr wrap="none" rtlCol="0">
            <a:spAutoFit/>
          </a:bodyPr>
          <a:lstStyle/>
          <a:p>
            <a:r>
              <a:rPr lang="en-US" b="1" dirty="0"/>
              <a:t>+ helps</a:t>
            </a:r>
          </a:p>
        </p:txBody>
      </p:sp>
      <p:sp>
        <p:nvSpPr>
          <p:cNvPr id="20" name="TextBox 19">
            <a:extLst>
              <a:ext uri="{FF2B5EF4-FFF2-40B4-BE49-F238E27FC236}">
                <a16:creationId xmlns:a16="http://schemas.microsoft.com/office/drawing/2014/main" id="{F678044F-C974-4FF4-9111-725C092ADD41}"/>
              </a:ext>
            </a:extLst>
          </p:cNvPr>
          <p:cNvSpPr txBox="1"/>
          <p:nvPr/>
        </p:nvSpPr>
        <p:spPr>
          <a:xfrm>
            <a:off x="8235851" y="4569164"/>
            <a:ext cx="939040" cy="369332"/>
          </a:xfrm>
          <a:prstGeom prst="rect">
            <a:avLst/>
          </a:prstGeom>
          <a:noFill/>
        </p:spPr>
        <p:txBody>
          <a:bodyPr wrap="none" rtlCol="0">
            <a:spAutoFit/>
          </a:bodyPr>
          <a:lstStyle/>
          <a:p>
            <a:r>
              <a:rPr lang="en-US" b="1" dirty="0"/>
              <a:t>leads to</a:t>
            </a:r>
          </a:p>
        </p:txBody>
      </p:sp>
      <p:cxnSp>
        <p:nvCxnSpPr>
          <p:cNvPr id="24" name="Straight Connector 23">
            <a:extLst>
              <a:ext uri="{FF2B5EF4-FFF2-40B4-BE49-F238E27FC236}">
                <a16:creationId xmlns:a16="http://schemas.microsoft.com/office/drawing/2014/main" id="{CE44A5FC-5E2E-4E05-B438-73C52722412C}"/>
              </a:ext>
            </a:extLst>
          </p:cNvPr>
          <p:cNvCxnSpPr>
            <a:stCxn id="22" idx="0"/>
            <a:endCxn id="22" idx="4"/>
          </p:cNvCxnSpPr>
          <p:nvPr/>
        </p:nvCxnSpPr>
        <p:spPr>
          <a:xfrm>
            <a:off x="8137670" y="4658823"/>
            <a:ext cx="0" cy="1900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73BBBD38-5D83-4623-A5DD-3A7A6F68F7D6}"/>
              </a:ext>
            </a:extLst>
          </p:cNvPr>
          <p:cNvCxnSpPr>
            <a:stCxn id="22" idx="2"/>
            <a:endCxn id="20" idx="1"/>
          </p:cNvCxnSpPr>
          <p:nvPr/>
        </p:nvCxnSpPr>
        <p:spPr>
          <a:xfrm>
            <a:off x="8039489" y="4753830"/>
            <a:ext cx="196362" cy="0"/>
          </a:xfrm>
          <a:prstGeom prst="line">
            <a:avLst/>
          </a:prstGeom>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D00B8C7A-6BF6-4C4F-BBC1-237522BF29A1}"/>
              </a:ext>
            </a:extLst>
          </p:cNvPr>
          <p:cNvPicPr>
            <a:picLocks noChangeAspect="1"/>
          </p:cNvPicPr>
          <p:nvPr/>
        </p:nvPicPr>
        <p:blipFill>
          <a:blip r:embed="rId2"/>
          <a:stretch>
            <a:fillRect/>
          </a:stretch>
        </p:blipFill>
        <p:spPr>
          <a:xfrm>
            <a:off x="11341589" y="120161"/>
            <a:ext cx="635000" cy="342900"/>
          </a:xfrm>
          <a:prstGeom prst="rect">
            <a:avLst/>
          </a:prstGeom>
        </p:spPr>
      </p:pic>
      <p:sp>
        <p:nvSpPr>
          <p:cNvPr id="6" name="Slide Number Placeholder 3">
            <a:extLst>
              <a:ext uri="{FF2B5EF4-FFF2-40B4-BE49-F238E27FC236}">
                <a16:creationId xmlns:a16="http://schemas.microsoft.com/office/drawing/2014/main" id="{FB92C5C8-9213-4591-B3F8-D722FB2AD34B}"/>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18</a:t>
            </a:fld>
            <a:endParaRPr lang="en-US" dirty="0"/>
          </a:p>
        </p:txBody>
      </p:sp>
      <p:sp>
        <p:nvSpPr>
          <p:cNvPr id="9" name="TextBox 8">
            <a:extLst>
              <a:ext uri="{FF2B5EF4-FFF2-40B4-BE49-F238E27FC236}">
                <a16:creationId xmlns:a16="http://schemas.microsoft.com/office/drawing/2014/main" id="{DCCDD7E8-60E5-4678-B84A-E3D62D9608B0}"/>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1686225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4D75C-87ED-47F7-ACC0-89C46EAF1B4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Domain Model - Generation</a:t>
            </a:r>
          </a:p>
        </p:txBody>
      </p:sp>
      <p:sp>
        <p:nvSpPr>
          <p:cNvPr id="4" name="Slide Number Placeholder 3">
            <a:extLst>
              <a:ext uri="{FF2B5EF4-FFF2-40B4-BE49-F238E27FC236}">
                <a16:creationId xmlns:a16="http://schemas.microsoft.com/office/drawing/2014/main" id="{4152181F-D3C5-4CA8-A214-CEE93252B880}"/>
              </a:ext>
            </a:extLst>
          </p:cNvPr>
          <p:cNvSpPr>
            <a:spLocks noGrp="1"/>
          </p:cNvSpPr>
          <p:nvPr>
            <p:ph type="sldNum" sz="quarter" idx="12"/>
          </p:nvPr>
        </p:nvSpPr>
        <p:spPr/>
        <p:txBody>
          <a:bodyPr/>
          <a:lstStyle/>
          <a:p>
            <a:fld id="{6EF01C4C-D00B-4B78-80B1-B3C96C988C1E}" type="slidenum">
              <a:rPr lang="en-US" smtClean="0"/>
              <a:t>19</a:t>
            </a:fld>
            <a:endParaRPr lang="en-US" dirty="0"/>
          </a:p>
        </p:txBody>
      </p:sp>
      <p:sp>
        <p:nvSpPr>
          <p:cNvPr id="5" name="TextBox 4">
            <a:extLst>
              <a:ext uri="{FF2B5EF4-FFF2-40B4-BE49-F238E27FC236}">
                <a16:creationId xmlns:a16="http://schemas.microsoft.com/office/drawing/2014/main" id="{B3396D9F-C6FC-4618-9052-DA46336920CA}"/>
              </a:ext>
            </a:extLst>
          </p:cNvPr>
          <p:cNvSpPr txBox="1"/>
          <p:nvPr/>
        </p:nvSpPr>
        <p:spPr>
          <a:xfrm>
            <a:off x="5486399" y="3682766"/>
            <a:ext cx="5209563"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((Digital discrimination) </a:t>
            </a:r>
            <a:r>
              <a:rPr lang="en-US" b="1" dirty="0">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discrimination </a:t>
            </a:r>
            <a:r>
              <a:rPr lang="en-US" b="1" dirty="0">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racism </a:t>
            </a:r>
            <a:r>
              <a:rPr lang="en-US" b="1" dirty="0">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sexism </a:t>
            </a:r>
            <a:r>
              <a:rPr lang="en-US" b="1" dirty="0">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ableism </a:t>
            </a:r>
            <a:r>
              <a:rPr lang="en-US" b="1" dirty="0">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disability </a:t>
            </a:r>
            <a:r>
              <a:rPr lang="en-US" b="1" dirty="0">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accessibility) </a:t>
            </a:r>
            <a:r>
              <a:rPr lang="en-US" b="1" dirty="0">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(ridesharing </a:t>
            </a:r>
            <a:r>
              <a:rPr lang="en-US" b="1" dirty="0">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Uber </a:t>
            </a:r>
            <a:r>
              <a:rPr lang="en-US" b="1" dirty="0">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Lyft </a:t>
            </a:r>
            <a:r>
              <a:rPr lang="en-US" b="1" dirty="0">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Airbnb </a:t>
            </a:r>
            <a:r>
              <a:rPr lang="en-US" b="1" dirty="0">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Couchsurfing </a:t>
            </a:r>
            <a:r>
              <a:rPr lang="en-US" b="1" dirty="0">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Doordash</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UberEats</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TaskRabbit </a:t>
            </a:r>
            <a:r>
              <a:rPr lang="en-US" b="1" dirty="0">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Fiverr </a:t>
            </a:r>
            <a:r>
              <a:rPr lang="en-US" b="1" dirty="0">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(Sharing Economy) </a:t>
            </a:r>
            <a:r>
              <a:rPr lang="en-US" b="1" dirty="0">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(gig economy))</a:t>
            </a:r>
          </a:p>
        </p:txBody>
      </p:sp>
      <p:sp>
        <p:nvSpPr>
          <p:cNvPr id="8" name="TextBox 7">
            <a:extLst>
              <a:ext uri="{FF2B5EF4-FFF2-40B4-BE49-F238E27FC236}">
                <a16:creationId xmlns:a16="http://schemas.microsoft.com/office/drawing/2014/main" id="{3648C4A4-AA66-40A5-BA6B-FDEC36B58960}"/>
              </a:ext>
            </a:extLst>
          </p:cNvPr>
          <p:cNvSpPr txBox="1"/>
          <p:nvPr/>
        </p:nvSpPr>
        <p:spPr>
          <a:xfrm>
            <a:off x="1889871" y="4267541"/>
            <a:ext cx="2074607" cy="584775"/>
          </a:xfrm>
          <a:prstGeom prst="rect">
            <a:avLst/>
          </a:prstGeom>
          <a:noFill/>
        </p:spPr>
        <p:txBody>
          <a:bodyPr wrap="none" rtlCol="0">
            <a:spAutoFit/>
          </a:bodyPr>
          <a:lstStyle/>
          <a:p>
            <a:r>
              <a:rPr lang="en-US" sz="3200" b="1" dirty="0">
                <a:latin typeface="Arial" panose="020B0604020202020204" pitchFamily="34" charset="0"/>
                <a:cs typeface="Arial" panose="020B0604020202020204" pitchFamily="34" charset="0"/>
              </a:rPr>
              <a:t>Literature</a:t>
            </a:r>
          </a:p>
        </p:txBody>
      </p:sp>
      <p:sp>
        <p:nvSpPr>
          <p:cNvPr id="9" name="TextBox 8">
            <a:extLst>
              <a:ext uri="{FF2B5EF4-FFF2-40B4-BE49-F238E27FC236}">
                <a16:creationId xmlns:a16="http://schemas.microsoft.com/office/drawing/2014/main" id="{CE3365F0-B566-497B-8552-2AECE599C4DF}"/>
              </a:ext>
            </a:extLst>
          </p:cNvPr>
          <p:cNvSpPr txBox="1"/>
          <p:nvPr/>
        </p:nvSpPr>
        <p:spPr>
          <a:xfrm>
            <a:off x="2155970" y="2298070"/>
            <a:ext cx="1542410" cy="584775"/>
          </a:xfrm>
          <a:prstGeom prst="rect">
            <a:avLst/>
          </a:prstGeom>
          <a:noFill/>
        </p:spPr>
        <p:txBody>
          <a:bodyPr wrap="none" rtlCol="0">
            <a:spAutoFit/>
          </a:bodyPr>
          <a:lstStyle/>
          <a:p>
            <a:r>
              <a:rPr lang="en-US" sz="3200" b="1" dirty="0">
                <a:latin typeface="Arial" panose="020B0604020202020204" pitchFamily="34" charset="0"/>
                <a:cs typeface="Arial" panose="020B0604020202020204" pitchFamily="34" charset="0"/>
              </a:rPr>
              <a:t>Tweets</a:t>
            </a:r>
          </a:p>
        </p:txBody>
      </p:sp>
      <p:sp>
        <p:nvSpPr>
          <p:cNvPr id="10" name="TextBox 9">
            <a:extLst>
              <a:ext uri="{FF2B5EF4-FFF2-40B4-BE49-F238E27FC236}">
                <a16:creationId xmlns:a16="http://schemas.microsoft.com/office/drawing/2014/main" id="{ADAE952B-9960-4C0E-9E88-B683C6FD7549}"/>
              </a:ext>
            </a:extLst>
          </p:cNvPr>
          <p:cNvSpPr txBox="1"/>
          <p:nvPr/>
        </p:nvSpPr>
        <p:spPr>
          <a:xfrm>
            <a:off x="5553512" y="2387929"/>
            <a:ext cx="4916731" cy="369332"/>
          </a:xfrm>
          <a:prstGeom prst="rect">
            <a:avLst/>
          </a:prstGeom>
          <a:noFill/>
          <a:ln w="12700">
            <a:solidFill>
              <a:schemeClr val="tx1"/>
            </a:solidFill>
          </a:ln>
        </p:spPr>
        <p:txBody>
          <a:bodyPr wrap="none" rtlCol="0">
            <a:spAutoFit/>
          </a:bodyPr>
          <a:lstStyle/>
          <a:p>
            <a:r>
              <a:rPr lang="en-US" i="1" dirty="0">
                <a:latin typeface="Arial" panose="020B0604020202020204" pitchFamily="34" charset="0"/>
                <a:cs typeface="Arial" panose="020B0604020202020204" pitchFamily="34" charset="0"/>
              </a:rPr>
              <a:t>cancel, rating, profile picture, racism, safety… </a:t>
            </a:r>
          </a:p>
        </p:txBody>
      </p:sp>
      <p:sp>
        <p:nvSpPr>
          <p:cNvPr id="11" name="Arrow: Right 10">
            <a:extLst>
              <a:ext uri="{FF2B5EF4-FFF2-40B4-BE49-F238E27FC236}">
                <a16:creationId xmlns:a16="http://schemas.microsoft.com/office/drawing/2014/main" id="{CB2F627E-7A23-4C54-9884-5671FB63CDD9}"/>
              </a:ext>
            </a:extLst>
          </p:cNvPr>
          <p:cNvSpPr/>
          <p:nvPr/>
        </p:nvSpPr>
        <p:spPr>
          <a:xfrm>
            <a:off x="3900298" y="2483494"/>
            <a:ext cx="1451295" cy="1782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C7E800D9-93ED-4D51-9B5F-A380DD76FA79}"/>
              </a:ext>
            </a:extLst>
          </p:cNvPr>
          <p:cNvSpPr/>
          <p:nvPr/>
        </p:nvSpPr>
        <p:spPr>
          <a:xfrm>
            <a:off x="3999791" y="4470827"/>
            <a:ext cx="1451295" cy="1782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540E1F8-5FCA-485D-8C03-F62A35FA7EDF}"/>
              </a:ext>
            </a:extLst>
          </p:cNvPr>
          <p:cNvPicPr>
            <a:picLocks noChangeAspect="1"/>
          </p:cNvPicPr>
          <p:nvPr/>
        </p:nvPicPr>
        <p:blipFill>
          <a:blip r:embed="rId2"/>
          <a:stretch>
            <a:fillRect/>
          </a:stretch>
        </p:blipFill>
        <p:spPr>
          <a:xfrm>
            <a:off x="11341589" y="120161"/>
            <a:ext cx="635000" cy="342900"/>
          </a:xfrm>
          <a:prstGeom prst="rect">
            <a:avLst/>
          </a:prstGeom>
        </p:spPr>
      </p:pic>
      <p:sp>
        <p:nvSpPr>
          <p:cNvPr id="6" name="Slide Number Placeholder 3">
            <a:extLst>
              <a:ext uri="{FF2B5EF4-FFF2-40B4-BE49-F238E27FC236}">
                <a16:creationId xmlns:a16="http://schemas.microsoft.com/office/drawing/2014/main" id="{B33EDBBF-FD11-4EA7-B4A3-777DEC54E8D4}"/>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19</a:t>
            </a:fld>
            <a:endParaRPr lang="en-US" dirty="0"/>
          </a:p>
        </p:txBody>
      </p:sp>
      <p:sp>
        <p:nvSpPr>
          <p:cNvPr id="7" name="TextBox 6">
            <a:extLst>
              <a:ext uri="{FF2B5EF4-FFF2-40B4-BE49-F238E27FC236}">
                <a16:creationId xmlns:a16="http://schemas.microsoft.com/office/drawing/2014/main" id="{81B0295E-7C67-4B31-8932-FFAE9F21007B}"/>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386451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072"/>
            <a:ext cx="10515600" cy="1325563"/>
          </a:xfrm>
        </p:spPr>
        <p:txBody>
          <a:bodyPr/>
          <a:lstStyle/>
          <a:p>
            <a:r>
              <a:rPr lang="en-US" dirty="0">
                <a:latin typeface="Arial" panose="020B0604020202020204" pitchFamily="34" charset="0"/>
                <a:cs typeface="Arial" panose="020B0604020202020204" pitchFamily="34" charset="0"/>
              </a:rPr>
              <a:t>Sharing Economy</a:t>
            </a:r>
          </a:p>
        </p:txBody>
      </p:sp>
      <p:sp>
        <p:nvSpPr>
          <p:cNvPr id="4" name="Slide Number Placeholder 3"/>
          <p:cNvSpPr>
            <a:spLocks noGrp="1"/>
          </p:cNvSpPr>
          <p:nvPr>
            <p:ph type="sldNum" sz="quarter" idx="12"/>
          </p:nvPr>
        </p:nvSpPr>
        <p:spPr>
          <a:xfrm>
            <a:off x="215411" y="81072"/>
            <a:ext cx="2743200" cy="365125"/>
          </a:xfrm>
        </p:spPr>
        <p:txBody>
          <a:bodyPr/>
          <a:lstStyle/>
          <a:p>
            <a:pPr algn="l"/>
            <a:fld id="{6EF01C4C-D00B-4B78-80B1-B3C96C988C1E}" type="slidenum">
              <a:rPr lang="en-US" smtClean="0"/>
              <a:pPr algn="l"/>
              <a:t>2</a:t>
            </a:fld>
            <a:endParaRPr lang="en-US" dirty="0"/>
          </a:p>
        </p:txBody>
      </p:sp>
      <p:pic>
        <p:nvPicPr>
          <p:cNvPr id="8" name="Picture 7">
            <a:extLst>
              <a:ext uri="{FF2B5EF4-FFF2-40B4-BE49-F238E27FC236}">
                <a16:creationId xmlns:a16="http://schemas.microsoft.com/office/drawing/2014/main" id="{F48BFF69-1EAD-E446-BEE3-0A5C1C7BBC8C}"/>
              </a:ext>
            </a:extLst>
          </p:cNvPr>
          <p:cNvPicPr>
            <a:picLocks noChangeAspect="1"/>
          </p:cNvPicPr>
          <p:nvPr/>
        </p:nvPicPr>
        <p:blipFill>
          <a:blip r:embed="rId3"/>
          <a:stretch>
            <a:fillRect/>
          </a:stretch>
        </p:blipFill>
        <p:spPr>
          <a:xfrm>
            <a:off x="11341589" y="120161"/>
            <a:ext cx="635000" cy="342900"/>
          </a:xfrm>
          <a:prstGeom prst="rect">
            <a:avLst/>
          </a:prstGeom>
        </p:spPr>
      </p:pic>
      <p:sp>
        <p:nvSpPr>
          <p:cNvPr id="9" name="TextBox 8">
            <a:extLst>
              <a:ext uri="{FF2B5EF4-FFF2-40B4-BE49-F238E27FC236}">
                <a16:creationId xmlns:a16="http://schemas.microsoft.com/office/drawing/2014/main" id="{F38CD5FF-5437-1F44-9F23-4C7E67A96BF7}"/>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pic>
        <p:nvPicPr>
          <p:cNvPr id="1028" name="Picture 4" descr="Uber Logo Vector (.AI) Free Download">
            <a:extLst>
              <a:ext uri="{FF2B5EF4-FFF2-40B4-BE49-F238E27FC236}">
                <a16:creationId xmlns:a16="http://schemas.microsoft.com/office/drawing/2014/main" id="{05A59A1C-B4CA-46D4-96C9-C131F762D5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67741"/>
            <a:ext cx="1456360" cy="14563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yft announces new features in an effort to increase passenger and driver safety">
            <a:extLst>
              <a:ext uri="{FF2B5EF4-FFF2-40B4-BE49-F238E27FC236}">
                <a16:creationId xmlns:a16="http://schemas.microsoft.com/office/drawing/2014/main" id="{C96660A3-4E2D-44AE-A630-83EF03299D7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59050" y="1667741"/>
            <a:ext cx="2782454" cy="13912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irbnb">
            <a:extLst>
              <a:ext uri="{FF2B5EF4-FFF2-40B4-BE49-F238E27FC236}">
                <a16:creationId xmlns:a16="http://schemas.microsoft.com/office/drawing/2014/main" id="{2BDCAE67-F06F-4D71-96A0-3C590D7C2DB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1677" y="1516751"/>
            <a:ext cx="1608541" cy="1758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20AA2644-A9EF-49C8-BCD2-9E7B7FA6494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93589" y="1837809"/>
            <a:ext cx="3683000" cy="132281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Fiverr review: Learn the pros and cons July 2020 | finder.com">
            <a:extLst>
              <a:ext uri="{FF2B5EF4-FFF2-40B4-BE49-F238E27FC236}">
                <a16:creationId xmlns:a16="http://schemas.microsoft.com/office/drawing/2014/main" id="{AEA37622-72FF-4344-9FD0-B3478EB9F0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090" y="4456956"/>
            <a:ext cx="2639889" cy="146660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Jobs at TaskRabbit">
            <a:extLst>
              <a:ext uri="{FF2B5EF4-FFF2-40B4-BE49-F238E27FC236}">
                <a16:creationId xmlns:a16="http://schemas.microsoft.com/office/drawing/2014/main" id="{54DB2D52-5852-40CF-8A75-FB7044F51AE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79700" y="3963045"/>
            <a:ext cx="3416300" cy="227753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ungry? UberEATS delivery launches in Buffalo">
            <a:extLst>
              <a:ext uri="{FF2B5EF4-FFF2-40B4-BE49-F238E27FC236}">
                <a16:creationId xmlns:a16="http://schemas.microsoft.com/office/drawing/2014/main" id="{6B4F1B66-E743-4DF6-B89A-FDEA3630FB88}"/>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2703" r="22138"/>
          <a:stretch/>
        </p:blipFill>
        <p:spPr bwMode="auto">
          <a:xfrm>
            <a:off x="6543589" y="4456954"/>
            <a:ext cx="1264716" cy="128971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ow to Become a DoorDash Driver / Dasher - Pay &amp; What to Expect ...">
            <a:extLst>
              <a:ext uri="{FF2B5EF4-FFF2-40B4-BE49-F238E27FC236}">
                <a16:creationId xmlns:a16="http://schemas.microsoft.com/office/drawing/2014/main" id="{624B424E-1C1C-4F8E-B4EB-9E79C3A273E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996298" y="4594952"/>
            <a:ext cx="2090137" cy="1013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014448"/>
      </p:ext>
    </p:extLst>
  </p:cSld>
  <p:clrMapOvr>
    <a:masterClrMapping/>
  </p:clrMapOvr>
  <mc:AlternateContent xmlns:mc="http://schemas.openxmlformats.org/markup-compatibility/2006">
    <mc:Choice xmlns:p14="http://schemas.microsoft.com/office/powerpoint/2010/main" Requires="p14">
      <p:transition spd="slow" p14:dur="2000" advTm="2988"/>
    </mc:Choice>
    <mc:Fallback>
      <p:transition spd="slow" advTm="298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C514-24B6-4D1E-B395-990C9011D8F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Domain Model - Example</a:t>
            </a:r>
          </a:p>
        </p:txBody>
      </p:sp>
      <p:sp>
        <p:nvSpPr>
          <p:cNvPr id="4" name="Slide Number Placeholder 3">
            <a:extLst>
              <a:ext uri="{FF2B5EF4-FFF2-40B4-BE49-F238E27FC236}">
                <a16:creationId xmlns:a16="http://schemas.microsoft.com/office/drawing/2014/main" id="{5BF20F4E-EECA-4CF4-9CC0-E40ACF437617}"/>
              </a:ext>
            </a:extLst>
          </p:cNvPr>
          <p:cNvSpPr>
            <a:spLocks noGrp="1"/>
          </p:cNvSpPr>
          <p:nvPr>
            <p:ph type="sldNum" sz="quarter" idx="12"/>
          </p:nvPr>
        </p:nvSpPr>
        <p:spPr/>
        <p:txBody>
          <a:bodyPr/>
          <a:lstStyle/>
          <a:p>
            <a:fld id="{6EF01C4C-D00B-4B78-80B1-B3C96C988C1E}" type="slidenum">
              <a:rPr lang="en-US" smtClean="0"/>
              <a:t>20</a:t>
            </a:fld>
            <a:endParaRPr lang="en-US"/>
          </a:p>
        </p:txBody>
      </p:sp>
      <p:pic>
        <p:nvPicPr>
          <p:cNvPr id="6" name="Picture 5">
            <a:extLst>
              <a:ext uri="{FF2B5EF4-FFF2-40B4-BE49-F238E27FC236}">
                <a16:creationId xmlns:a16="http://schemas.microsoft.com/office/drawing/2014/main" id="{E320B3B5-194C-4690-8DA9-C050FA24D13C}"/>
              </a:ext>
            </a:extLst>
          </p:cNvPr>
          <p:cNvPicPr>
            <a:picLocks noChangeAspect="1"/>
          </p:cNvPicPr>
          <p:nvPr/>
        </p:nvPicPr>
        <p:blipFill>
          <a:blip r:embed="rId2"/>
          <a:stretch>
            <a:fillRect/>
          </a:stretch>
        </p:blipFill>
        <p:spPr>
          <a:xfrm>
            <a:off x="11341589" y="120161"/>
            <a:ext cx="635000" cy="342900"/>
          </a:xfrm>
          <a:prstGeom prst="rect">
            <a:avLst/>
          </a:prstGeom>
        </p:spPr>
      </p:pic>
      <p:sp>
        <p:nvSpPr>
          <p:cNvPr id="8" name="Slide Number Placeholder 3">
            <a:extLst>
              <a:ext uri="{FF2B5EF4-FFF2-40B4-BE49-F238E27FC236}">
                <a16:creationId xmlns:a16="http://schemas.microsoft.com/office/drawing/2014/main" id="{2105EB1C-7060-453A-87ED-536C6E0F1F27}"/>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20</a:t>
            </a:fld>
            <a:endParaRPr lang="en-US" dirty="0"/>
          </a:p>
        </p:txBody>
      </p:sp>
      <p:sp>
        <p:nvSpPr>
          <p:cNvPr id="10" name="TextBox 9">
            <a:extLst>
              <a:ext uri="{FF2B5EF4-FFF2-40B4-BE49-F238E27FC236}">
                <a16:creationId xmlns:a16="http://schemas.microsoft.com/office/drawing/2014/main" id="{DBAA9466-026A-442B-BAC5-71F2EACA4DC6}"/>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
        <p:nvSpPr>
          <p:cNvPr id="12" name="Cloud 11">
            <a:extLst>
              <a:ext uri="{FF2B5EF4-FFF2-40B4-BE49-F238E27FC236}">
                <a16:creationId xmlns:a16="http://schemas.microsoft.com/office/drawing/2014/main" id="{F663D6FE-5A5C-4F61-9DB2-08E418BDAB75}"/>
              </a:ext>
            </a:extLst>
          </p:cNvPr>
          <p:cNvSpPr/>
          <p:nvPr/>
        </p:nvSpPr>
        <p:spPr>
          <a:xfrm>
            <a:off x="4885190" y="3032823"/>
            <a:ext cx="1510717" cy="792351"/>
          </a:xfrm>
          <a:prstGeom prst="cloud">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Racism</a:t>
            </a:r>
          </a:p>
        </p:txBody>
      </p:sp>
      <p:sp>
        <p:nvSpPr>
          <p:cNvPr id="14" name="Cloud 13">
            <a:extLst>
              <a:ext uri="{FF2B5EF4-FFF2-40B4-BE49-F238E27FC236}">
                <a16:creationId xmlns:a16="http://schemas.microsoft.com/office/drawing/2014/main" id="{B1F60BF2-3810-4403-99C6-89F3097329C3}"/>
              </a:ext>
            </a:extLst>
          </p:cNvPr>
          <p:cNvSpPr/>
          <p:nvPr/>
        </p:nvSpPr>
        <p:spPr>
          <a:xfrm>
            <a:off x="2203253" y="3032824"/>
            <a:ext cx="1510716" cy="792351"/>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Trust</a:t>
            </a:r>
          </a:p>
        </p:txBody>
      </p:sp>
      <p:sp>
        <p:nvSpPr>
          <p:cNvPr id="16" name="Rectangle 15">
            <a:extLst>
              <a:ext uri="{FF2B5EF4-FFF2-40B4-BE49-F238E27FC236}">
                <a16:creationId xmlns:a16="http://schemas.microsoft.com/office/drawing/2014/main" id="{A1271A01-2069-425C-99DE-F2050B6176B4}"/>
              </a:ext>
            </a:extLst>
          </p:cNvPr>
          <p:cNvSpPr/>
          <p:nvPr/>
        </p:nvSpPr>
        <p:spPr>
          <a:xfrm>
            <a:off x="7567128" y="3199880"/>
            <a:ext cx="1574682" cy="458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Cancel</a:t>
            </a:r>
          </a:p>
        </p:txBody>
      </p:sp>
      <p:cxnSp>
        <p:nvCxnSpPr>
          <p:cNvPr id="18" name="Straight Arrow Connector 17">
            <a:extLst>
              <a:ext uri="{FF2B5EF4-FFF2-40B4-BE49-F238E27FC236}">
                <a16:creationId xmlns:a16="http://schemas.microsoft.com/office/drawing/2014/main" id="{F81ADC35-ACF9-4F6D-9BBD-162D68B067D0}"/>
              </a:ext>
            </a:extLst>
          </p:cNvPr>
          <p:cNvCxnSpPr>
            <a:cxnSpLocks/>
            <a:stCxn id="12" idx="2"/>
            <a:endCxn id="14" idx="0"/>
          </p:cNvCxnSpPr>
          <p:nvPr/>
        </p:nvCxnSpPr>
        <p:spPr>
          <a:xfrm flipH="1">
            <a:off x="3712710" y="3428999"/>
            <a:ext cx="117716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8898036-1C05-4C9F-B2CF-9FC85AE70EA7}"/>
              </a:ext>
            </a:extLst>
          </p:cNvPr>
          <p:cNvCxnSpPr>
            <a:cxnSpLocks/>
            <a:stCxn id="12" idx="0"/>
            <a:endCxn id="16" idx="1"/>
          </p:cNvCxnSpPr>
          <p:nvPr/>
        </p:nvCxnSpPr>
        <p:spPr>
          <a:xfrm flipV="1">
            <a:off x="6394648" y="3428998"/>
            <a:ext cx="1172480" cy="1"/>
          </a:xfrm>
          <a:prstGeom prst="line">
            <a:avLst/>
          </a:prstGeom>
        </p:spPr>
        <p:style>
          <a:lnRef idx="1">
            <a:schemeClr val="dk1"/>
          </a:lnRef>
          <a:fillRef idx="0">
            <a:schemeClr val="dk1"/>
          </a:fillRef>
          <a:effectRef idx="0">
            <a:schemeClr val="dk1"/>
          </a:effectRef>
          <a:fontRef idx="minor">
            <a:schemeClr val="tx1"/>
          </a:fontRef>
        </p:style>
      </p:cxnSp>
      <p:sp>
        <p:nvSpPr>
          <p:cNvPr id="30" name="Oval 29">
            <a:extLst>
              <a:ext uri="{FF2B5EF4-FFF2-40B4-BE49-F238E27FC236}">
                <a16:creationId xmlns:a16="http://schemas.microsoft.com/office/drawing/2014/main" id="{AB46D27C-A675-42B3-8D16-06A13FBC7F36}"/>
              </a:ext>
            </a:extLst>
          </p:cNvPr>
          <p:cNvSpPr/>
          <p:nvPr/>
        </p:nvSpPr>
        <p:spPr>
          <a:xfrm>
            <a:off x="7443788" y="3371850"/>
            <a:ext cx="114300" cy="1143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C58949CB-8728-421A-B240-CBEA129FD28D}"/>
              </a:ext>
            </a:extLst>
          </p:cNvPr>
          <p:cNvCxnSpPr>
            <a:cxnSpLocks/>
            <a:stCxn id="30" idx="0"/>
            <a:endCxn id="30" idx="4"/>
          </p:cNvCxnSpPr>
          <p:nvPr/>
        </p:nvCxnSpPr>
        <p:spPr>
          <a:xfrm>
            <a:off x="7500938" y="3371850"/>
            <a:ext cx="0" cy="114300"/>
          </a:xfrm>
          <a:prstGeom prst="line">
            <a:avLst/>
          </a:prstGeom>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7B578339-677D-479C-B1F0-AC08ACAF78B8}"/>
              </a:ext>
            </a:extLst>
          </p:cNvPr>
          <p:cNvSpPr txBox="1"/>
          <p:nvPr/>
        </p:nvSpPr>
        <p:spPr>
          <a:xfrm>
            <a:off x="3737611" y="3116818"/>
            <a:ext cx="255198" cy="369332"/>
          </a:xfrm>
          <a:prstGeom prst="rect">
            <a:avLst/>
          </a:prstGeom>
          <a:noFill/>
        </p:spPr>
        <p:txBody>
          <a:bodyPr wrap="none" rtlCol="0">
            <a:spAutoFit/>
          </a:bodyPr>
          <a:lstStyle/>
          <a:p>
            <a:r>
              <a:rPr lang="en-US" b="1" dirty="0"/>
              <a:t>-</a:t>
            </a:r>
          </a:p>
        </p:txBody>
      </p:sp>
    </p:spTree>
    <p:extLst>
      <p:ext uri="{BB962C8B-B14F-4D97-AF65-F5344CB8AC3E}">
        <p14:creationId xmlns:p14="http://schemas.microsoft.com/office/powerpoint/2010/main" val="2771742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931A-910A-4BF7-ACC9-F425335942F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Domain Model</a:t>
            </a:r>
            <a:r>
              <a:rPr lang="ru-RU"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User Goals</a:t>
            </a:r>
          </a:p>
        </p:txBody>
      </p:sp>
      <p:pic>
        <p:nvPicPr>
          <p:cNvPr id="6" name="Content Placeholder 5">
            <a:extLst>
              <a:ext uri="{FF2B5EF4-FFF2-40B4-BE49-F238E27FC236}">
                <a16:creationId xmlns:a16="http://schemas.microsoft.com/office/drawing/2014/main" id="{79F49413-6566-4D0D-AFB2-1AC7216AF878}"/>
              </a:ext>
            </a:extLst>
          </p:cNvPr>
          <p:cNvPicPr>
            <a:picLocks noGrp="1" noChangeAspect="1"/>
          </p:cNvPicPr>
          <p:nvPr>
            <p:ph idx="1"/>
          </p:nvPr>
        </p:nvPicPr>
        <p:blipFill rotWithShape="1">
          <a:blip r:embed="rId2"/>
          <a:srcRect l="12116" t="18326" r="18104" b="14141"/>
          <a:stretch/>
        </p:blipFill>
        <p:spPr>
          <a:xfrm>
            <a:off x="1809225" y="1689027"/>
            <a:ext cx="8573549" cy="4667323"/>
          </a:xfrm>
        </p:spPr>
      </p:pic>
      <p:sp>
        <p:nvSpPr>
          <p:cNvPr id="4" name="Slide Number Placeholder 3">
            <a:extLst>
              <a:ext uri="{FF2B5EF4-FFF2-40B4-BE49-F238E27FC236}">
                <a16:creationId xmlns:a16="http://schemas.microsoft.com/office/drawing/2014/main" id="{F1076EF4-05D5-4640-9367-35735E0291E2}"/>
              </a:ext>
            </a:extLst>
          </p:cNvPr>
          <p:cNvSpPr>
            <a:spLocks noGrp="1"/>
          </p:cNvSpPr>
          <p:nvPr>
            <p:ph type="sldNum" sz="quarter" idx="12"/>
          </p:nvPr>
        </p:nvSpPr>
        <p:spPr/>
        <p:txBody>
          <a:bodyPr/>
          <a:lstStyle/>
          <a:p>
            <a:fld id="{6EF01C4C-D00B-4B78-80B1-B3C96C988C1E}" type="slidenum">
              <a:rPr lang="en-US" smtClean="0"/>
              <a:t>21</a:t>
            </a:fld>
            <a:endParaRPr lang="en-US"/>
          </a:p>
        </p:txBody>
      </p:sp>
      <p:sp>
        <p:nvSpPr>
          <p:cNvPr id="9" name="Oval 8">
            <a:extLst>
              <a:ext uri="{FF2B5EF4-FFF2-40B4-BE49-F238E27FC236}">
                <a16:creationId xmlns:a16="http://schemas.microsoft.com/office/drawing/2014/main" id="{3BC984C0-BC6F-4424-9F01-E42823227FAE}"/>
              </a:ext>
            </a:extLst>
          </p:cNvPr>
          <p:cNvSpPr/>
          <p:nvPr/>
        </p:nvSpPr>
        <p:spPr>
          <a:xfrm>
            <a:off x="4867564" y="1496291"/>
            <a:ext cx="1357745" cy="895927"/>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610D8A8-29EE-45C2-B4C2-B39C6EC12E67}"/>
              </a:ext>
            </a:extLst>
          </p:cNvPr>
          <p:cNvSpPr/>
          <p:nvPr/>
        </p:nvSpPr>
        <p:spPr>
          <a:xfrm>
            <a:off x="4936837" y="4336473"/>
            <a:ext cx="1357745" cy="895927"/>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ADDF7D3-2B4F-4859-86D0-B1B025F71024}"/>
              </a:ext>
            </a:extLst>
          </p:cNvPr>
          <p:cNvSpPr/>
          <p:nvPr/>
        </p:nvSpPr>
        <p:spPr>
          <a:xfrm>
            <a:off x="8252692" y="3671454"/>
            <a:ext cx="1357745" cy="895927"/>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B2F6688-5860-44EC-B4D5-CCA2C9D423B4}"/>
              </a:ext>
            </a:extLst>
          </p:cNvPr>
          <p:cNvPicPr>
            <a:picLocks noChangeAspect="1"/>
          </p:cNvPicPr>
          <p:nvPr/>
        </p:nvPicPr>
        <p:blipFill>
          <a:blip r:embed="rId3"/>
          <a:stretch>
            <a:fillRect/>
          </a:stretch>
        </p:blipFill>
        <p:spPr>
          <a:xfrm>
            <a:off x="11341589" y="120161"/>
            <a:ext cx="635000" cy="342900"/>
          </a:xfrm>
          <a:prstGeom prst="rect">
            <a:avLst/>
          </a:prstGeom>
        </p:spPr>
      </p:pic>
      <p:sp>
        <p:nvSpPr>
          <p:cNvPr id="5" name="Slide Number Placeholder 3">
            <a:extLst>
              <a:ext uri="{FF2B5EF4-FFF2-40B4-BE49-F238E27FC236}">
                <a16:creationId xmlns:a16="http://schemas.microsoft.com/office/drawing/2014/main" id="{52130C91-066E-4580-8351-8DEAE9A5F091}"/>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21</a:t>
            </a:fld>
            <a:endParaRPr lang="en-US" dirty="0"/>
          </a:p>
        </p:txBody>
      </p:sp>
      <p:sp>
        <p:nvSpPr>
          <p:cNvPr id="7" name="TextBox 6">
            <a:extLst>
              <a:ext uri="{FF2B5EF4-FFF2-40B4-BE49-F238E27FC236}">
                <a16:creationId xmlns:a16="http://schemas.microsoft.com/office/drawing/2014/main" id="{3A8D5B72-FA40-42DA-AE4A-509B30176125}"/>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168145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931A-910A-4BF7-ACC9-F425335942F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Domain Model</a:t>
            </a:r>
            <a:r>
              <a:rPr lang="ru-RU"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Trust</a:t>
            </a:r>
          </a:p>
        </p:txBody>
      </p:sp>
      <p:pic>
        <p:nvPicPr>
          <p:cNvPr id="6" name="Content Placeholder 5">
            <a:extLst>
              <a:ext uri="{FF2B5EF4-FFF2-40B4-BE49-F238E27FC236}">
                <a16:creationId xmlns:a16="http://schemas.microsoft.com/office/drawing/2014/main" id="{79F49413-6566-4D0D-AFB2-1AC7216AF878}"/>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artisticBlur radius="15"/>
                    </a14:imgEffect>
                  </a14:imgLayer>
                </a14:imgProps>
              </a:ext>
            </a:extLst>
          </a:blip>
          <a:srcRect l="12116" t="18326" r="18104" b="14141"/>
          <a:stretch/>
        </p:blipFill>
        <p:spPr>
          <a:xfrm>
            <a:off x="1809225" y="1689027"/>
            <a:ext cx="8573549" cy="4667323"/>
          </a:xfrm>
        </p:spPr>
      </p:pic>
      <p:sp>
        <p:nvSpPr>
          <p:cNvPr id="4" name="Slide Number Placeholder 3">
            <a:extLst>
              <a:ext uri="{FF2B5EF4-FFF2-40B4-BE49-F238E27FC236}">
                <a16:creationId xmlns:a16="http://schemas.microsoft.com/office/drawing/2014/main" id="{F1076EF4-05D5-4640-9367-35735E0291E2}"/>
              </a:ext>
            </a:extLst>
          </p:cNvPr>
          <p:cNvSpPr>
            <a:spLocks noGrp="1"/>
          </p:cNvSpPr>
          <p:nvPr>
            <p:ph type="sldNum" sz="quarter" idx="12"/>
          </p:nvPr>
        </p:nvSpPr>
        <p:spPr/>
        <p:txBody>
          <a:bodyPr/>
          <a:lstStyle/>
          <a:p>
            <a:fld id="{6EF01C4C-D00B-4B78-80B1-B3C96C988C1E}" type="slidenum">
              <a:rPr lang="en-US" smtClean="0"/>
              <a:t>22</a:t>
            </a:fld>
            <a:endParaRPr lang="en-US"/>
          </a:p>
        </p:txBody>
      </p:sp>
      <p:sp>
        <p:nvSpPr>
          <p:cNvPr id="3" name="TextBox 2">
            <a:extLst>
              <a:ext uri="{FF2B5EF4-FFF2-40B4-BE49-F238E27FC236}">
                <a16:creationId xmlns:a16="http://schemas.microsoft.com/office/drawing/2014/main" id="{428119AB-CEED-46E3-91FA-B906DDE15E45}"/>
              </a:ext>
            </a:extLst>
          </p:cNvPr>
          <p:cNvSpPr txBox="1"/>
          <p:nvPr/>
        </p:nvSpPr>
        <p:spPr>
          <a:xfrm>
            <a:off x="3602546" y="3100189"/>
            <a:ext cx="4727722"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      </a:t>
            </a:r>
            <a:r>
              <a:rPr lang="en-US" i="1" dirty="0">
                <a:latin typeface="Arial" panose="020B0604020202020204" pitchFamily="34" charset="0"/>
                <a:cs typeface="Arial" panose="020B0604020202020204" pitchFamily="34" charset="0"/>
              </a:rPr>
              <a:t>As a black</a:t>
            </a:r>
            <a:r>
              <a:rPr lang="ru-RU" i="1"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person I know not to trust </a:t>
            </a:r>
            <a:r>
              <a:rPr lang="en-US" i="1" dirty="0" err="1">
                <a:latin typeface="Arial" panose="020B0604020202020204" pitchFamily="34" charset="0"/>
                <a:cs typeface="Arial" panose="020B0604020202020204" pitchFamily="34" charset="0"/>
              </a:rPr>
              <a:t>AirBnB</a:t>
            </a:r>
            <a:r>
              <a:rPr lang="en-US" i="1" dirty="0">
                <a:latin typeface="Arial" panose="020B0604020202020204" pitchFamily="34" charset="0"/>
                <a:cs typeface="Arial" panose="020B0604020202020204" pitchFamily="34" charset="0"/>
              </a:rPr>
              <a:t> as they had a problem</a:t>
            </a:r>
            <a:r>
              <a:rPr lang="ru-RU" i="1"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a few years back where racists would cancel the listing</a:t>
            </a:r>
            <a:r>
              <a:rPr lang="ru-RU" i="1"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or raise the rates when someone of color tried to rent.</a:t>
            </a:r>
            <a:r>
              <a:rPr lang="ru-RU" i="1"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It got so bad that there is a Airbnb type company for</a:t>
            </a:r>
            <a:r>
              <a:rPr lang="ru-RU" i="1"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people of color</a:t>
            </a:r>
          </a:p>
        </p:txBody>
      </p:sp>
      <p:pic>
        <p:nvPicPr>
          <p:cNvPr id="8" name="Picture 2" descr="Developer">
            <a:extLst>
              <a:ext uri="{FF2B5EF4-FFF2-40B4-BE49-F238E27FC236}">
                <a16:creationId xmlns:a16="http://schemas.microsoft.com/office/drawing/2014/main" id="{930DA086-713B-4A2D-9099-08502EB94CE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2546" y="3100189"/>
            <a:ext cx="344648" cy="3446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789D792-8904-4A0A-AB3A-C12D50683BC6}"/>
              </a:ext>
            </a:extLst>
          </p:cNvPr>
          <p:cNvPicPr>
            <a:picLocks noChangeAspect="1"/>
          </p:cNvPicPr>
          <p:nvPr/>
        </p:nvPicPr>
        <p:blipFill>
          <a:blip r:embed="rId5"/>
          <a:stretch>
            <a:fillRect/>
          </a:stretch>
        </p:blipFill>
        <p:spPr>
          <a:xfrm>
            <a:off x="11341589" y="120161"/>
            <a:ext cx="635000" cy="342900"/>
          </a:xfrm>
          <a:prstGeom prst="rect">
            <a:avLst/>
          </a:prstGeom>
        </p:spPr>
      </p:pic>
      <p:sp>
        <p:nvSpPr>
          <p:cNvPr id="10" name="Slide Number Placeholder 3">
            <a:extLst>
              <a:ext uri="{FF2B5EF4-FFF2-40B4-BE49-F238E27FC236}">
                <a16:creationId xmlns:a16="http://schemas.microsoft.com/office/drawing/2014/main" id="{1B26B98A-9739-447D-B14E-E169FE7F6DFD}"/>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22</a:t>
            </a:fld>
            <a:endParaRPr lang="en-US" dirty="0"/>
          </a:p>
        </p:txBody>
      </p:sp>
      <p:sp>
        <p:nvSpPr>
          <p:cNvPr id="12" name="TextBox 11">
            <a:extLst>
              <a:ext uri="{FF2B5EF4-FFF2-40B4-BE49-F238E27FC236}">
                <a16:creationId xmlns:a16="http://schemas.microsoft.com/office/drawing/2014/main" id="{14F70FC5-8513-48B8-99E0-D951347FC6BF}"/>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112393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931A-910A-4BF7-ACC9-F425335942F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Domain Model</a:t>
            </a:r>
            <a:r>
              <a:rPr lang="ru-RU"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Results</a:t>
            </a:r>
          </a:p>
        </p:txBody>
      </p:sp>
      <p:pic>
        <p:nvPicPr>
          <p:cNvPr id="6" name="Content Placeholder 5">
            <a:extLst>
              <a:ext uri="{FF2B5EF4-FFF2-40B4-BE49-F238E27FC236}">
                <a16:creationId xmlns:a16="http://schemas.microsoft.com/office/drawing/2014/main" id="{79F49413-6566-4D0D-AFB2-1AC7216AF878}"/>
              </a:ext>
            </a:extLst>
          </p:cNvPr>
          <p:cNvPicPr>
            <a:picLocks noGrp="1" noChangeAspect="1"/>
          </p:cNvPicPr>
          <p:nvPr>
            <p:ph idx="1"/>
          </p:nvPr>
        </p:nvPicPr>
        <p:blipFill rotWithShape="1">
          <a:blip r:embed="rId2"/>
          <a:srcRect l="12116" t="18326" r="18104" b="14141"/>
          <a:stretch/>
        </p:blipFill>
        <p:spPr>
          <a:xfrm>
            <a:off x="1809225" y="1689027"/>
            <a:ext cx="8573549" cy="4667323"/>
          </a:xfrm>
        </p:spPr>
      </p:pic>
      <p:sp>
        <p:nvSpPr>
          <p:cNvPr id="4" name="Slide Number Placeholder 3">
            <a:extLst>
              <a:ext uri="{FF2B5EF4-FFF2-40B4-BE49-F238E27FC236}">
                <a16:creationId xmlns:a16="http://schemas.microsoft.com/office/drawing/2014/main" id="{F1076EF4-05D5-4640-9367-35735E0291E2}"/>
              </a:ext>
            </a:extLst>
          </p:cNvPr>
          <p:cNvSpPr>
            <a:spLocks noGrp="1"/>
          </p:cNvSpPr>
          <p:nvPr>
            <p:ph type="sldNum" sz="quarter" idx="12"/>
          </p:nvPr>
        </p:nvSpPr>
        <p:spPr/>
        <p:txBody>
          <a:bodyPr/>
          <a:lstStyle/>
          <a:p>
            <a:fld id="{6EF01C4C-D00B-4B78-80B1-B3C96C988C1E}" type="slidenum">
              <a:rPr lang="en-US" smtClean="0"/>
              <a:t>23</a:t>
            </a:fld>
            <a:endParaRPr lang="en-US"/>
          </a:p>
        </p:txBody>
      </p:sp>
      <p:pic>
        <p:nvPicPr>
          <p:cNvPr id="3" name="Picture 2">
            <a:extLst>
              <a:ext uri="{FF2B5EF4-FFF2-40B4-BE49-F238E27FC236}">
                <a16:creationId xmlns:a16="http://schemas.microsoft.com/office/drawing/2014/main" id="{2AB5271B-7793-452E-8E53-9CB6A43A70A1}"/>
              </a:ext>
            </a:extLst>
          </p:cNvPr>
          <p:cNvPicPr>
            <a:picLocks noChangeAspect="1"/>
          </p:cNvPicPr>
          <p:nvPr/>
        </p:nvPicPr>
        <p:blipFill>
          <a:blip r:embed="rId3"/>
          <a:stretch>
            <a:fillRect/>
          </a:stretch>
        </p:blipFill>
        <p:spPr>
          <a:xfrm>
            <a:off x="11341589" y="120161"/>
            <a:ext cx="635000" cy="342900"/>
          </a:xfrm>
          <a:prstGeom prst="rect">
            <a:avLst/>
          </a:prstGeom>
        </p:spPr>
      </p:pic>
      <p:sp>
        <p:nvSpPr>
          <p:cNvPr id="8" name="Slide Number Placeholder 3">
            <a:extLst>
              <a:ext uri="{FF2B5EF4-FFF2-40B4-BE49-F238E27FC236}">
                <a16:creationId xmlns:a16="http://schemas.microsoft.com/office/drawing/2014/main" id="{F15A393B-0781-4B50-AE31-A75CEEA3214A}"/>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23</a:t>
            </a:fld>
            <a:endParaRPr lang="en-US" dirty="0"/>
          </a:p>
        </p:txBody>
      </p:sp>
      <p:sp>
        <p:nvSpPr>
          <p:cNvPr id="10" name="TextBox 9">
            <a:extLst>
              <a:ext uri="{FF2B5EF4-FFF2-40B4-BE49-F238E27FC236}">
                <a16:creationId xmlns:a16="http://schemas.microsoft.com/office/drawing/2014/main" id="{63EF8465-8F2D-49E9-A361-8E80E091186B}"/>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2713091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931A-910A-4BF7-ACC9-F425335942F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Domain Model</a:t>
            </a:r>
            <a:r>
              <a:rPr lang="ru-RU"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Accessibility</a:t>
            </a:r>
          </a:p>
        </p:txBody>
      </p:sp>
      <p:pic>
        <p:nvPicPr>
          <p:cNvPr id="6" name="Content Placeholder 5">
            <a:extLst>
              <a:ext uri="{FF2B5EF4-FFF2-40B4-BE49-F238E27FC236}">
                <a16:creationId xmlns:a16="http://schemas.microsoft.com/office/drawing/2014/main" id="{79F49413-6566-4D0D-AFB2-1AC7216AF878}"/>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artisticBlur radius="15"/>
                    </a14:imgEffect>
                  </a14:imgLayer>
                </a14:imgProps>
              </a:ext>
            </a:extLst>
          </a:blip>
          <a:srcRect l="12116" t="18326" r="18104" b="14141"/>
          <a:stretch/>
        </p:blipFill>
        <p:spPr>
          <a:xfrm>
            <a:off x="1809225" y="1689027"/>
            <a:ext cx="8573549" cy="4667323"/>
          </a:xfrm>
        </p:spPr>
      </p:pic>
      <p:sp>
        <p:nvSpPr>
          <p:cNvPr id="4" name="Slide Number Placeholder 3">
            <a:extLst>
              <a:ext uri="{FF2B5EF4-FFF2-40B4-BE49-F238E27FC236}">
                <a16:creationId xmlns:a16="http://schemas.microsoft.com/office/drawing/2014/main" id="{F1076EF4-05D5-4640-9367-35735E0291E2}"/>
              </a:ext>
            </a:extLst>
          </p:cNvPr>
          <p:cNvSpPr>
            <a:spLocks noGrp="1"/>
          </p:cNvSpPr>
          <p:nvPr>
            <p:ph type="sldNum" sz="quarter" idx="12"/>
          </p:nvPr>
        </p:nvSpPr>
        <p:spPr/>
        <p:txBody>
          <a:bodyPr/>
          <a:lstStyle/>
          <a:p>
            <a:fld id="{6EF01C4C-D00B-4B78-80B1-B3C96C988C1E}" type="slidenum">
              <a:rPr lang="en-US" smtClean="0"/>
              <a:t>24</a:t>
            </a:fld>
            <a:endParaRPr lang="en-US"/>
          </a:p>
        </p:txBody>
      </p:sp>
      <p:sp>
        <p:nvSpPr>
          <p:cNvPr id="3" name="TextBox 2">
            <a:extLst>
              <a:ext uri="{FF2B5EF4-FFF2-40B4-BE49-F238E27FC236}">
                <a16:creationId xmlns:a16="http://schemas.microsoft.com/office/drawing/2014/main" id="{428119AB-CEED-46E3-91FA-B906DDE15E45}"/>
              </a:ext>
            </a:extLst>
          </p:cNvPr>
          <p:cNvSpPr txBox="1"/>
          <p:nvPr/>
        </p:nvSpPr>
        <p:spPr>
          <a:xfrm>
            <a:off x="3602546" y="3100189"/>
            <a:ext cx="472772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      </a:t>
            </a:r>
            <a:r>
              <a:rPr lang="en-US" i="1" dirty="0">
                <a:latin typeface="Arial" panose="020B0604020202020204" pitchFamily="34" charset="0"/>
                <a:cs typeface="Arial" panose="020B0604020202020204" pitchFamily="34" charset="0"/>
              </a:rPr>
              <a:t>“...I am a wheelchair user and unfortunately, the host misrepresented the accessibility of their house...</a:t>
            </a:r>
          </a:p>
        </p:txBody>
      </p:sp>
      <p:pic>
        <p:nvPicPr>
          <p:cNvPr id="8" name="Picture 2" descr="Developer">
            <a:extLst>
              <a:ext uri="{FF2B5EF4-FFF2-40B4-BE49-F238E27FC236}">
                <a16:creationId xmlns:a16="http://schemas.microsoft.com/office/drawing/2014/main" id="{930DA086-713B-4A2D-9099-08502EB94CE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2546" y="3100189"/>
            <a:ext cx="344648" cy="3446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D5E161E-434D-4980-8C46-B6B529ECD528}"/>
              </a:ext>
            </a:extLst>
          </p:cNvPr>
          <p:cNvPicPr>
            <a:picLocks noChangeAspect="1"/>
          </p:cNvPicPr>
          <p:nvPr/>
        </p:nvPicPr>
        <p:blipFill>
          <a:blip r:embed="rId5"/>
          <a:stretch>
            <a:fillRect/>
          </a:stretch>
        </p:blipFill>
        <p:spPr>
          <a:xfrm>
            <a:off x="11341589" y="120161"/>
            <a:ext cx="635000" cy="342900"/>
          </a:xfrm>
          <a:prstGeom prst="rect">
            <a:avLst/>
          </a:prstGeom>
        </p:spPr>
      </p:pic>
      <p:sp>
        <p:nvSpPr>
          <p:cNvPr id="10" name="Slide Number Placeholder 3">
            <a:extLst>
              <a:ext uri="{FF2B5EF4-FFF2-40B4-BE49-F238E27FC236}">
                <a16:creationId xmlns:a16="http://schemas.microsoft.com/office/drawing/2014/main" id="{411B5B24-9442-4212-A42C-F84F9F59662E}"/>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24</a:t>
            </a:fld>
            <a:endParaRPr lang="en-US" dirty="0"/>
          </a:p>
        </p:txBody>
      </p:sp>
      <p:sp>
        <p:nvSpPr>
          <p:cNvPr id="12" name="TextBox 11">
            <a:extLst>
              <a:ext uri="{FF2B5EF4-FFF2-40B4-BE49-F238E27FC236}">
                <a16:creationId xmlns:a16="http://schemas.microsoft.com/office/drawing/2014/main" id="{F1C318AC-7318-4446-991B-CFABCCB1EF56}"/>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3256369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931A-910A-4BF7-ACC9-F425335942F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Domain Model</a:t>
            </a:r>
            <a:r>
              <a:rPr lang="ru-RU"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Functional Features</a:t>
            </a:r>
          </a:p>
        </p:txBody>
      </p:sp>
      <p:pic>
        <p:nvPicPr>
          <p:cNvPr id="6" name="Content Placeholder 5">
            <a:extLst>
              <a:ext uri="{FF2B5EF4-FFF2-40B4-BE49-F238E27FC236}">
                <a16:creationId xmlns:a16="http://schemas.microsoft.com/office/drawing/2014/main" id="{79F49413-6566-4D0D-AFB2-1AC7216AF878}"/>
              </a:ext>
            </a:extLst>
          </p:cNvPr>
          <p:cNvPicPr>
            <a:picLocks noGrp="1" noChangeAspect="1"/>
          </p:cNvPicPr>
          <p:nvPr>
            <p:ph idx="1"/>
          </p:nvPr>
        </p:nvPicPr>
        <p:blipFill rotWithShape="1">
          <a:blip r:embed="rId2"/>
          <a:srcRect l="12116" t="18326" r="18104" b="14141"/>
          <a:stretch/>
        </p:blipFill>
        <p:spPr>
          <a:xfrm>
            <a:off x="1809225" y="1689027"/>
            <a:ext cx="8573549" cy="4667323"/>
          </a:xfrm>
        </p:spPr>
      </p:pic>
      <p:sp>
        <p:nvSpPr>
          <p:cNvPr id="4" name="Slide Number Placeholder 3">
            <a:extLst>
              <a:ext uri="{FF2B5EF4-FFF2-40B4-BE49-F238E27FC236}">
                <a16:creationId xmlns:a16="http://schemas.microsoft.com/office/drawing/2014/main" id="{F1076EF4-05D5-4640-9367-35735E0291E2}"/>
              </a:ext>
            </a:extLst>
          </p:cNvPr>
          <p:cNvSpPr>
            <a:spLocks noGrp="1"/>
          </p:cNvSpPr>
          <p:nvPr>
            <p:ph type="sldNum" sz="quarter" idx="12"/>
          </p:nvPr>
        </p:nvSpPr>
        <p:spPr/>
        <p:txBody>
          <a:bodyPr/>
          <a:lstStyle/>
          <a:p>
            <a:fld id="{6EF01C4C-D00B-4B78-80B1-B3C96C988C1E}" type="slidenum">
              <a:rPr lang="en-US" smtClean="0"/>
              <a:t>25</a:t>
            </a:fld>
            <a:endParaRPr lang="en-US"/>
          </a:p>
        </p:txBody>
      </p:sp>
      <p:sp>
        <p:nvSpPr>
          <p:cNvPr id="7" name="Oval 6">
            <a:extLst>
              <a:ext uri="{FF2B5EF4-FFF2-40B4-BE49-F238E27FC236}">
                <a16:creationId xmlns:a16="http://schemas.microsoft.com/office/drawing/2014/main" id="{56DF4AF0-2297-427D-8898-E5854D4316D7}"/>
              </a:ext>
            </a:extLst>
          </p:cNvPr>
          <p:cNvSpPr/>
          <p:nvPr/>
        </p:nvSpPr>
        <p:spPr>
          <a:xfrm>
            <a:off x="3648364" y="2678544"/>
            <a:ext cx="3842327" cy="609601"/>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2C91126-12E7-43CB-B678-D43BAE358347}"/>
              </a:ext>
            </a:extLst>
          </p:cNvPr>
          <p:cNvSpPr/>
          <p:nvPr/>
        </p:nvSpPr>
        <p:spPr>
          <a:xfrm>
            <a:off x="3283527" y="4488872"/>
            <a:ext cx="1357745" cy="1229373"/>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6F3F0C4-D04F-4DCF-97FD-D7097F8D09DC}"/>
              </a:ext>
            </a:extLst>
          </p:cNvPr>
          <p:cNvSpPr/>
          <p:nvPr/>
        </p:nvSpPr>
        <p:spPr>
          <a:xfrm>
            <a:off x="5809672" y="4822319"/>
            <a:ext cx="1357745" cy="895927"/>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949C40D-EC59-415F-A41B-8150215AA1BA}"/>
              </a:ext>
            </a:extLst>
          </p:cNvPr>
          <p:cNvSpPr/>
          <p:nvPr/>
        </p:nvSpPr>
        <p:spPr>
          <a:xfrm>
            <a:off x="6885710" y="4304938"/>
            <a:ext cx="1357745" cy="895927"/>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66955B2-FB38-4913-9950-20EC1772AEF6}"/>
              </a:ext>
            </a:extLst>
          </p:cNvPr>
          <p:cNvPicPr>
            <a:picLocks noChangeAspect="1"/>
          </p:cNvPicPr>
          <p:nvPr/>
        </p:nvPicPr>
        <p:blipFill>
          <a:blip r:embed="rId3"/>
          <a:stretch>
            <a:fillRect/>
          </a:stretch>
        </p:blipFill>
        <p:spPr>
          <a:xfrm>
            <a:off x="11341589" y="120161"/>
            <a:ext cx="635000" cy="342900"/>
          </a:xfrm>
          <a:prstGeom prst="rect">
            <a:avLst/>
          </a:prstGeom>
        </p:spPr>
      </p:pic>
      <p:sp>
        <p:nvSpPr>
          <p:cNvPr id="5" name="Slide Number Placeholder 3">
            <a:extLst>
              <a:ext uri="{FF2B5EF4-FFF2-40B4-BE49-F238E27FC236}">
                <a16:creationId xmlns:a16="http://schemas.microsoft.com/office/drawing/2014/main" id="{D7FD54A5-0516-45A7-BBFD-B17E74ECB80E}"/>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25</a:t>
            </a:fld>
            <a:endParaRPr lang="en-US" dirty="0"/>
          </a:p>
        </p:txBody>
      </p:sp>
      <p:sp>
        <p:nvSpPr>
          <p:cNvPr id="8" name="TextBox 7">
            <a:extLst>
              <a:ext uri="{FF2B5EF4-FFF2-40B4-BE49-F238E27FC236}">
                <a16:creationId xmlns:a16="http://schemas.microsoft.com/office/drawing/2014/main" id="{3CBB0133-38C1-4838-AC7F-D6801CA04F2E}"/>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327860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931A-910A-4BF7-ACC9-F425335942F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Domain Model</a:t>
            </a:r>
            <a:r>
              <a:rPr lang="ru-RU"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Cancel</a:t>
            </a:r>
          </a:p>
        </p:txBody>
      </p:sp>
      <p:pic>
        <p:nvPicPr>
          <p:cNvPr id="6" name="Content Placeholder 5">
            <a:extLst>
              <a:ext uri="{FF2B5EF4-FFF2-40B4-BE49-F238E27FC236}">
                <a16:creationId xmlns:a16="http://schemas.microsoft.com/office/drawing/2014/main" id="{79F49413-6566-4D0D-AFB2-1AC7216AF878}"/>
              </a:ext>
            </a:extLst>
          </p:cNvPr>
          <p:cNvPicPr>
            <a:picLocks noGrp="1" noChangeAspect="1"/>
          </p:cNvPicPr>
          <p:nvPr>
            <p:ph idx="1"/>
          </p:nvPr>
        </p:nvPicPr>
        <p:blipFill rotWithShape="1">
          <a:blip r:embed="rId2"/>
          <a:srcRect l="12116" t="18326" r="18104" b="14141"/>
          <a:stretch/>
        </p:blipFill>
        <p:spPr>
          <a:xfrm>
            <a:off x="599261" y="2448409"/>
            <a:ext cx="7178617" cy="3907941"/>
          </a:xfrm>
        </p:spPr>
      </p:pic>
      <p:sp>
        <p:nvSpPr>
          <p:cNvPr id="4" name="Slide Number Placeholder 3">
            <a:extLst>
              <a:ext uri="{FF2B5EF4-FFF2-40B4-BE49-F238E27FC236}">
                <a16:creationId xmlns:a16="http://schemas.microsoft.com/office/drawing/2014/main" id="{F1076EF4-05D5-4640-9367-35735E0291E2}"/>
              </a:ext>
            </a:extLst>
          </p:cNvPr>
          <p:cNvSpPr>
            <a:spLocks noGrp="1"/>
          </p:cNvSpPr>
          <p:nvPr>
            <p:ph type="sldNum" sz="quarter" idx="12"/>
          </p:nvPr>
        </p:nvSpPr>
        <p:spPr/>
        <p:txBody>
          <a:bodyPr/>
          <a:lstStyle/>
          <a:p>
            <a:fld id="{6EF01C4C-D00B-4B78-80B1-B3C96C988C1E}" type="slidenum">
              <a:rPr lang="en-US" smtClean="0"/>
              <a:t>26</a:t>
            </a:fld>
            <a:endParaRPr lang="en-US"/>
          </a:p>
        </p:txBody>
      </p:sp>
      <p:sp>
        <p:nvSpPr>
          <p:cNvPr id="3" name="TextBox 2">
            <a:extLst>
              <a:ext uri="{FF2B5EF4-FFF2-40B4-BE49-F238E27FC236}">
                <a16:creationId xmlns:a16="http://schemas.microsoft.com/office/drawing/2014/main" id="{428119AB-CEED-46E3-91FA-B906DDE15E45}"/>
              </a:ext>
            </a:extLst>
          </p:cNvPr>
          <p:cNvSpPr txBox="1"/>
          <p:nvPr/>
        </p:nvSpPr>
        <p:spPr>
          <a:xfrm>
            <a:off x="7112365" y="1465352"/>
            <a:ext cx="472772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      </a:t>
            </a:r>
            <a:r>
              <a:rPr lang="en-US" i="1" dirty="0">
                <a:latin typeface="Arial" panose="020B0604020202020204" pitchFamily="34" charset="0"/>
                <a:cs typeface="Arial" panose="020B0604020202020204" pitchFamily="34" charset="0"/>
              </a:rPr>
              <a:t>So an @Uber driver cancels my trip</a:t>
            </a:r>
          </a:p>
          <a:p>
            <a:r>
              <a:rPr lang="en-US" i="1" dirty="0">
                <a:latin typeface="Arial" panose="020B0604020202020204" pitchFamily="34" charset="0"/>
                <a:cs typeface="Arial" panose="020B0604020202020204" pitchFamily="34" charset="0"/>
              </a:rPr>
              <a:t>because I wasn’t physically able to walk and meet her” and “I’ve now had four drivers cancel on me in a row outside a gay venue @uber</a:t>
            </a:r>
          </a:p>
        </p:txBody>
      </p:sp>
      <p:pic>
        <p:nvPicPr>
          <p:cNvPr id="8" name="Picture 2" descr="Developer">
            <a:extLst>
              <a:ext uri="{FF2B5EF4-FFF2-40B4-BE49-F238E27FC236}">
                <a16:creationId xmlns:a16="http://schemas.microsoft.com/office/drawing/2014/main" id="{930DA086-713B-4A2D-9099-08502EB94C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2365" y="1465352"/>
            <a:ext cx="344648" cy="344648"/>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BF899F9E-EDE2-4D50-93A4-1C5472ED1BAA}"/>
              </a:ext>
            </a:extLst>
          </p:cNvPr>
          <p:cNvSpPr/>
          <p:nvPr/>
        </p:nvSpPr>
        <p:spPr>
          <a:xfrm>
            <a:off x="1976582" y="4682836"/>
            <a:ext cx="812800" cy="6557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CCEBEC2-428E-4936-A03B-0E5849CE034F}"/>
              </a:ext>
            </a:extLst>
          </p:cNvPr>
          <p:cNvPicPr>
            <a:picLocks noChangeAspect="1"/>
          </p:cNvPicPr>
          <p:nvPr/>
        </p:nvPicPr>
        <p:blipFill>
          <a:blip r:embed="rId4"/>
          <a:stretch>
            <a:fillRect/>
          </a:stretch>
        </p:blipFill>
        <p:spPr>
          <a:xfrm>
            <a:off x="11341589" y="120161"/>
            <a:ext cx="635000" cy="342900"/>
          </a:xfrm>
          <a:prstGeom prst="rect">
            <a:avLst/>
          </a:prstGeom>
        </p:spPr>
      </p:pic>
      <p:sp>
        <p:nvSpPr>
          <p:cNvPr id="11" name="Slide Number Placeholder 3">
            <a:extLst>
              <a:ext uri="{FF2B5EF4-FFF2-40B4-BE49-F238E27FC236}">
                <a16:creationId xmlns:a16="http://schemas.microsoft.com/office/drawing/2014/main" id="{6FA5D6EE-2D76-49A5-B61B-5354CB47096A}"/>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26</a:t>
            </a:fld>
            <a:endParaRPr lang="en-US" dirty="0"/>
          </a:p>
        </p:txBody>
      </p:sp>
      <p:sp>
        <p:nvSpPr>
          <p:cNvPr id="13" name="TextBox 12">
            <a:extLst>
              <a:ext uri="{FF2B5EF4-FFF2-40B4-BE49-F238E27FC236}">
                <a16:creationId xmlns:a16="http://schemas.microsoft.com/office/drawing/2014/main" id="{50BF2B91-BE38-4F47-9AB4-77073001869E}"/>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436275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5">
            <a:extLst>
              <a:ext uri="{FF2B5EF4-FFF2-40B4-BE49-F238E27FC236}">
                <a16:creationId xmlns:a16="http://schemas.microsoft.com/office/drawing/2014/main" id="{F962C396-AAC9-4B6D-9F83-B1A9CB1E52AD}"/>
              </a:ext>
            </a:extLst>
          </p:cNvPr>
          <p:cNvPicPr>
            <a:picLocks noChangeAspect="1"/>
          </p:cNvPicPr>
          <p:nvPr/>
        </p:nvPicPr>
        <p:blipFill rotWithShape="1">
          <a:blip r:embed="rId2"/>
          <a:srcRect l="12116" t="18326" r="18104" b="14141"/>
          <a:stretch/>
        </p:blipFill>
        <p:spPr>
          <a:xfrm>
            <a:off x="582823" y="2448409"/>
            <a:ext cx="7178617" cy="3907941"/>
          </a:xfrm>
          <a:prstGeom prst="rect">
            <a:avLst/>
          </a:prstGeom>
        </p:spPr>
      </p:pic>
      <p:sp>
        <p:nvSpPr>
          <p:cNvPr id="2" name="Title 1">
            <a:extLst>
              <a:ext uri="{FF2B5EF4-FFF2-40B4-BE49-F238E27FC236}">
                <a16:creationId xmlns:a16="http://schemas.microsoft.com/office/drawing/2014/main" id="{2944931A-910A-4BF7-ACC9-F425335942F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Domain Model</a:t>
            </a:r>
            <a:r>
              <a:rPr lang="ru-RU"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Refund</a:t>
            </a:r>
          </a:p>
        </p:txBody>
      </p:sp>
      <p:sp>
        <p:nvSpPr>
          <p:cNvPr id="4" name="Slide Number Placeholder 3">
            <a:extLst>
              <a:ext uri="{FF2B5EF4-FFF2-40B4-BE49-F238E27FC236}">
                <a16:creationId xmlns:a16="http://schemas.microsoft.com/office/drawing/2014/main" id="{F1076EF4-05D5-4640-9367-35735E0291E2}"/>
              </a:ext>
            </a:extLst>
          </p:cNvPr>
          <p:cNvSpPr>
            <a:spLocks noGrp="1"/>
          </p:cNvSpPr>
          <p:nvPr>
            <p:ph type="sldNum" sz="quarter" idx="12"/>
          </p:nvPr>
        </p:nvSpPr>
        <p:spPr/>
        <p:txBody>
          <a:bodyPr/>
          <a:lstStyle/>
          <a:p>
            <a:fld id="{6EF01C4C-D00B-4B78-80B1-B3C96C988C1E}" type="slidenum">
              <a:rPr lang="en-US" smtClean="0"/>
              <a:t>27</a:t>
            </a:fld>
            <a:endParaRPr lang="en-US"/>
          </a:p>
        </p:txBody>
      </p:sp>
      <p:sp>
        <p:nvSpPr>
          <p:cNvPr id="3" name="TextBox 2">
            <a:extLst>
              <a:ext uri="{FF2B5EF4-FFF2-40B4-BE49-F238E27FC236}">
                <a16:creationId xmlns:a16="http://schemas.microsoft.com/office/drawing/2014/main" id="{428119AB-CEED-46E3-91FA-B906DDE15E45}"/>
              </a:ext>
            </a:extLst>
          </p:cNvPr>
          <p:cNvSpPr txBox="1"/>
          <p:nvPr/>
        </p:nvSpPr>
        <p:spPr>
          <a:xfrm>
            <a:off x="6881455" y="1513446"/>
            <a:ext cx="472772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      </a:t>
            </a:r>
            <a:r>
              <a:rPr lang="en-US" i="1" dirty="0">
                <a:latin typeface="Arial" panose="020B0604020202020204" pitchFamily="34" charset="0"/>
                <a:cs typeface="Arial" panose="020B0604020202020204" pitchFamily="34" charset="0"/>
              </a:rPr>
              <a:t>“@Uber doesn’t want to refund me for a racist driver canceling my trip” and “.. the cabin refunded and canceled us when they found out about my service dog which is very illegal, especially since it’s an Airbnb”</a:t>
            </a:r>
          </a:p>
        </p:txBody>
      </p:sp>
      <p:pic>
        <p:nvPicPr>
          <p:cNvPr id="8" name="Picture 2" descr="Developer">
            <a:extLst>
              <a:ext uri="{FF2B5EF4-FFF2-40B4-BE49-F238E27FC236}">
                <a16:creationId xmlns:a16="http://schemas.microsoft.com/office/drawing/2014/main" id="{930DA086-713B-4A2D-9099-08502EB94C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1455" y="1513446"/>
            <a:ext cx="344648" cy="344648"/>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99206E67-FD82-4DD8-A325-EC80E1D462DD}"/>
              </a:ext>
            </a:extLst>
          </p:cNvPr>
          <p:cNvSpPr/>
          <p:nvPr/>
        </p:nvSpPr>
        <p:spPr>
          <a:xfrm>
            <a:off x="1948873" y="5218545"/>
            <a:ext cx="812800" cy="6557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B951435-6FFF-49E2-9E0B-A01A8BA2F91E}"/>
              </a:ext>
            </a:extLst>
          </p:cNvPr>
          <p:cNvPicPr>
            <a:picLocks noChangeAspect="1"/>
          </p:cNvPicPr>
          <p:nvPr/>
        </p:nvPicPr>
        <p:blipFill>
          <a:blip r:embed="rId4"/>
          <a:stretch>
            <a:fillRect/>
          </a:stretch>
        </p:blipFill>
        <p:spPr>
          <a:xfrm>
            <a:off x="11341589" y="120161"/>
            <a:ext cx="635000" cy="342900"/>
          </a:xfrm>
          <a:prstGeom prst="rect">
            <a:avLst/>
          </a:prstGeom>
        </p:spPr>
      </p:pic>
      <p:sp>
        <p:nvSpPr>
          <p:cNvPr id="6" name="Slide Number Placeholder 3">
            <a:extLst>
              <a:ext uri="{FF2B5EF4-FFF2-40B4-BE49-F238E27FC236}">
                <a16:creationId xmlns:a16="http://schemas.microsoft.com/office/drawing/2014/main" id="{03B3662F-EB8F-4B5E-9BFC-BB3E41A0ED54}"/>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27</a:t>
            </a:fld>
            <a:endParaRPr lang="en-US" dirty="0"/>
          </a:p>
        </p:txBody>
      </p:sp>
      <p:sp>
        <p:nvSpPr>
          <p:cNvPr id="7" name="TextBox 6">
            <a:extLst>
              <a:ext uri="{FF2B5EF4-FFF2-40B4-BE49-F238E27FC236}">
                <a16:creationId xmlns:a16="http://schemas.microsoft.com/office/drawing/2014/main" id="{12FC9A08-8A9B-4A6B-833E-6E779E05ECEF}"/>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166104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5">
            <a:extLst>
              <a:ext uri="{FF2B5EF4-FFF2-40B4-BE49-F238E27FC236}">
                <a16:creationId xmlns:a16="http://schemas.microsoft.com/office/drawing/2014/main" id="{BAD5F0D8-1E2D-4D9A-8C50-C075E7D4AA88}"/>
              </a:ext>
            </a:extLst>
          </p:cNvPr>
          <p:cNvPicPr>
            <a:picLocks noGrp="1" noChangeAspect="1"/>
          </p:cNvPicPr>
          <p:nvPr>
            <p:ph idx="1"/>
          </p:nvPr>
        </p:nvPicPr>
        <p:blipFill rotWithShape="1">
          <a:blip r:embed="rId2"/>
          <a:srcRect l="12116" t="18326" r="18104" b="14141"/>
          <a:stretch/>
        </p:blipFill>
        <p:spPr>
          <a:xfrm>
            <a:off x="599261" y="2448409"/>
            <a:ext cx="7178617" cy="3907941"/>
          </a:xfrm>
        </p:spPr>
      </p:pic>
      <p:sp>
        <p:nvSpPr>
          <p:cNvPr id="10" name="Oval 9">
            <a:extLst>
              <a:ext uri="{FF2B5EF4-FFF2-40B4-BE49-F238E27FC236}">
                <a16:creationId xmlns:a16="http://schemas.microsoft.com/office/drawing/2014/main" id="{A44830E1-E689-477E-8FAA-943C83921E96}"/>
              </a:ext>
            </a:extLst>
          </p:cNvPr>
          <p:cNvSpPr/>
          <p:nvPr/>
        </p:nvSpPr>
        <p:spPr>
          <a:xfrm>
            <a:off x="2237356" y="3195781"/>
            <a:ext cx="1004608" cy="6557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44931A-910A-4BF7-ACC9-F425335942F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Domain Model</a:t>
            </a:r>
            <a:r>
              <a:rPr lang="ru-RU"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Profile Picture</a:t>
            </a:r>
          </a:p>
        </p:txBody>
      </p:sp>
      <p:sp>
        <p:nvSpPr>
          <p:cNvPr id="4" name="Slide Number Placeholder 3">
            <a:extLst>
              <a:ext uri="{FF2B5EF4-FFF2-40B4-BE49-F238E27FC236}">
                <a16:creationId xmlns:a16="http://schemas.microsoft.com/office/drawing/2014/main" id="{F1076EF4-05D5-4640-9367-35735E0291E2}"/>
              </a:ext>
            </a:extLst>
          </p:cNvPr>
          <p:cNvSpPr>
            <a:spLocks noGrp="1"/>
          </p:cNvSpPr>
          <p:nvPr>
            <p:ph type="sldNum" sz="quarter" idx="12"/>
          </p:nvPr>
        </p:nvSpPr>
        <p:spPr/>
        <p:txBody>
          <a:bodyPr/>
          <a:lstStyle/>
          <a:p>
            <a:fld id="{6EF01C4C-D00B-4B78-80B1-B3C96C988C1E}" type="slidenum">
              <a:rPr lang="en-US" smtClean="0"/>
              <a:t>28</a:t>
            </a:fld>
            <a:endParaRPr lang="en-US"/>
          </a:p>
        </p:txBody>
      </p:sp>
      <p:sp>
        <p:nvSpPr>
          <p:cNvPr id="3" name="TextBox 2">
            <a:extLst>
              <a:ext uri="{FF2B5EF4-FFF2-40B4-BE49-F238E27FC236}">
                <a16:creationId xmlns:a16="http://schemas.microsoft.com/office/drawing/2014/main" id="{428119AB-CEED-46E3-91FA-B906DDE15E45}"/>
              </a:ext>
            </a:extLst>
          </p:cNvPr>
          <p:cNvSpPr txBox="1"/>
          <p:nvPr/>
        </p:nvSpPr>
        <p:spPr>
          <a:xfrm>
            <a:off x="6865017" y="1571246"/>
            <a:ext cx="4727722"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      </a:t>
            </a:r>
            <a:r>
              <a:rPr lang="en-US" i="1" dirty="0">
                <a:latin typeface="Arial" panose="020B0604020202020204" pitchFamily="34" charset="0"/>
                <a:cs typeface="Arial" panose="020B0604020202020204" pitchFamily="34" charset="0"/>
              </a:rPr>
              <a:t>“@</a:t>
            </a:r>
            <a:r>
              <a:rPr lang="en-US" i="1" dirty="0" err="1">
                <a:latin typeface="Arial" panose="020B0604020202020204" pitchFamily="34" charset="0"/>
                <a:cs typeface="Arial" panose="020B0604020202020204" pitchFamily="34" charset="0"/>
              </a:rPr>
              <a:t>denvercoder</a:t>
            </a:r>
            <a:r>
              <a:rPr lang="en-US" i="1" dirty="0">
                <a:latin typeface="Arial" panose="020B0604020202020204" pitchFamily="34" charset="0"/>
                <a:cs typeface="Arial" panose="020B0604020202020204" pitchFamily="34" charset="0"/>
              </a:rPr>
              <a:t> I wouldn’t use </a:t>
            </a:r>
            <a:r>
              <a:rPr lang="en-US" i="1" dirty="0" err="1">
                <a:latin typeface="Arial" panose="020B0604020202020204" pitchFamily="34" charset="0"/>
                <a:cs typeface="Arial" panose="020B0604020202020204" pitchFamily="34" charset="0"/>
              </a:rPr>
              <a:t>AirBnB</a:t>
            </a:r>
            <a:r>
              <a:rPr lang="en-US" i="1" dirty="0">
                <a:latin typeface="Arial" panose="020B0604020202020204" pitchFamily="34" charset="0"/>
                <a:cs typeface="Arial" panose="020B0604020202020204" pitchFamily="34" charset="0"/>
              </a:rPr>
              <a:t> anyway because they want a pictures of you. It’s none of their business what race I am. The only reason I can see why they want a photo is so people can discriminate based on race.”</a:t>
            </a:r>
          </a:p>
        </p:txBody>
      </p:sp>
      <p:pic>
        <p:nvPicPr>
          <p:cNvPr id="8" name="Picture 2" descr="Developer">
            <a:extLst>
              <a:ext uri="{FF2B5EF4-FFF2-40B4-BE49-F238E27FC236}">
                <a16:creationId xmlns:a16="http://schemas.microsoft.com/office/drawing/2014/main" id="{930DA086-713B-4A2D-9099-08502EB94C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5017" y="1571246"/>
            <a:ext cx="344648" cy="3446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D92F0F1-A1CF-4508-8E4F-BB0F54D47F68}"/>
              </a:ext>
            </a:extLst>
          </p:cNvPr>
          <p:cNvPicPr>
            <a:picLocks noChangeAspect="1"/>
          </p:cNvPicPr>
          <p:nvPr/>
        </p:nvPicPr>
        <p:blipFill>
          <a:blip r:embed="rId4"/>
          <a:stretch>
            <a:fillRect/>
          </a:stretch>
        </p:blipFill>
        <p:spPr>
          <a:xfrm>
            <a:off x="11341589" y="120161"/>
            <a:ext cx="635000" cy="342900"/>
          </a:xfrm>
          <a:prstGeom prst="rect">
            <a:avLst/>
          </a:prstGeom>
        </p:spPr>
      </p:pic>
      <p:sp>
        <p:nvSpPr>
          <p:cNvPr id="6" name="Slide Number Placeholder 3">
            <a:extLst>
              <a:ext uri="{FF2B5EF4-FFF2-40B4-BE49-F238E27FC236}">
                <a16:creationId xmlns:a16="http://schemas.microsoft.com/office/drawing/2014/main" id="{CCDF1382-5BE4-4884-961A-3DA7922AFB43}"/>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28</a:t>
            </a:fld>
            <a:endParaRPr lang="en-US" dirty="0"/>
          </a:p>
        </p:txBody>
      </p:sp>
      <p:sp>
        <p:nvSpPr>
          <p:cNvPr id="7" name="TextBox 6">
            <a:extLst>
              <a:ext uri="{FF2B5EF4-FFF2-40B4-BE49-F238E27FC236}">
                <a16:creationId xmlns:a16="http://schemas.microsoft.com/office/drawing/2014/main" id="{3B138240-1490-4BA2-842C-1BAFE4C82E62}"/>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4252111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Content Placeholder 5">
            <a:extLst>
              <a:ext uri="{FF2B5EF4-FFF2-40B4-BE49-F238E27FC236}">
                <a16:creationId xmlns:a16="http://schemas.microsoft.com/office/drawing/2014/main" id="{DFACA4D8-DEB4-4855-8B7E-F48F8923BC35}"/>
              </a:ext>
            </a:extLst>
          </p:cNvPr>
          <p:cNvPicPr>
            <a:picLocks noChangeAspect="1"/>
          </p:cNvPicPr>
          <p:nvPr/>
        </p:nvPicPr>
        <p:blipFill rotWithShape="1">
          <a:blip r:embed="rId2"/>
          <a:srcRect l="12116" t="18326" r="18104" b="14141"/>
          <a:stretch/>
        </p:blipFill>
        <p:spPr>
          <a:xfrm>
            <a:off x="582823" y="2448409"/>
            <a:ext cx="7178617" cy="3907941"/>
          </a:xfrm>
          <a:prstGeom prst="rect">
            <a:avLst/>
          </a:prstGeom>
        </p:spPr>
      </p:pic>
      <p:sp>
        <p:nvSpPr>
          <p:cNvPr id="2" name="Title 1">
            <a:extLst>
              <a:ext uri="{FF2B5EF4-FFF2-40B4-BE49-F238E27FC236}">
                <a16:creationId xmlns:a16="http://schemas.microsoft.com/office/drawing/2014/main" id="{2944931A-910A-4BF7-ACC9-F425335942F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Domain Model</a:t>
            </a:r>
            <a:r>
              <a:rPr lang="ru-RU"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Name</a:t>
            </a:r>
          </a:p>
        </p:txBody>
      </p:sp>
      <p:sp>
        <p:nvSpPr>
          <p:cNvPr id="4" name="Slide Number Placeholder 3">
            <a:extLst>
              <a:ext uri="{FF2B5EF4-FFF2-40B4-BE49-F238E27FC236}">
                <a16:creationId xmlns:a16="http://schemas.microsoft.com/office/drawing/2014/main" id="{F1076EF4-05D5-4640-9367-35735E0291E2}"/>
              </a:ext>
            </a:extLst>
          </p:cNvPr>
          <p:cNvSpPr>
            <a:spLocks noGrp="1"/>
          </p:cNvSpPr>
          <p:nvPr>
            <p:ph type="sldNum" sz="quarter" idx="12"/>
          </p:nvPr>
        </p:nvSpPr>
        <p:spPr/>
        <p:txBody>
          <a:bodyPr/>
          <a:lstStyle/>
          <a:p>
            <a:fld id="{6EF01C4C-D00B-4B78-80B1-B3C96C988C1E}" type="slidenum">
              <a:rPr lang="en-US" smtClean="0"/>
              <a:t>29</a:t>
            </a:fld>
            <a:endParaRPr lang="en-US"/>
          </a:p>
        </p:txBody>
      </p:sp>
      <p:sp>
        <p:nvSpPr>
          <p:cNvPr id="3" name="TextBox 2">
            <a:extLst>
              <a:ext uri="{FF2B5EF4-FFF2-40B4-BE49-F238E27FC236}">
                <a16:creationId xmlns:a16="http://schemas.microsoft.com/office/drawing/2014/main" id="{428119AB-CEED-46E3-91FA-B906DDE15E45}"/>
              </a:ext>
            </a:extLst>
          </p:cNvPr>
          <p:cNvSpPr txBox="1"/>
          <p:nvPr/>
        </p:nvSpPr>
        <p:spPr>
          <a:xfrm>
            <a:off x="6909164" y="1690688"/>
            <a:ext cx="4727722"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      </a:t>
            </a:r>
            <a:r>
              <a:rPr lang="en-US" i="1" dirty="0">
                <a:latin typeface="Arial" panose="020B0604020202020204" pitchFamily="34" charset="0"/>
                <a:cs typeface="Arial" panose="020B0604020202020204" pitchFamily="34" charset="0"/>
              </a:rPr>
              <a:t>“speaking from experience always keep a friend with a white-sounding name close if you planning on getting an @Airbnb or holla at @Uber in NYC anytime soon“</a:t>
            </a:r>
          </a:p>
        </p:txBody>
      </p:sp>
      <p:pic>
        <p:nvPicPr>
          <p:cNvPr id="8" name="Picture 2" descr="Developer">
            <a:extLst>
              <a:ext uri="{FF2B5EF4-FFF2-40B4-BE49-F238E27FC236}">
                <a16:creationId xmlns:a16="http://schemas.microsoft.com/office/drawing/2014/main" id="{930DA086-713B-4A2D-9099-08502EB94C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9164" y="1690688"/>
            <a:ext cx="344648" cy="344648"/>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D340A288-F5A4-4953-BA4A-3F5E119D8ABE}"/>
              </a:ext>
            </a:extLst>
          </p:cNvPr>
          <p:cNvSpPr/>
          <p:nvPr/>
        </p:nvSpPr>
        <p:spPr>
          <a:xfrm>
            <a:off x="4470401" y="3205018"/>
            <a:ext cx="812800" cy="6557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40240FE-C0AD-4333-9609-7AC026B9C096}"/>
              </a:ext>
            </a:extLst>
          </p:cNvPr>
          <p:cNvPicPr>
            <a:picLocks noChangeAspect="1"/>
          </p:cNvPicPr>
          <p:nvPr/>
        </p:nvPicPr>
        <p:blipFill>
          <a:blip r:embed="rId4"/>
          <a:stretch>
            <a:fillRect/>
          </a:stretch>
        </p:blipFill>
        <p:spPr>
          <a:xfrm>
            <a:off x="11341589" y="120161"/>
            <a:ext cx="635000" cy="342900"/>
          </a:xfrm>
          <a:prstGeom prst="rect">
            <a:avLst/>
          </a:prstGeom>
        </p:spPr>
      </p:pic>
      <p:sp>
        <p:nvSpPr>
          <p:cNvPr id="6" name="Slide Number Placeholder 3">
            <a:extLst>
              <a:ext uri="{FF2B5EF4-FFF2-40B4-BE49-F238E27FC236}">
                <a16:creationId xmlns:a16="http://schemas.microsoft.com/office/drawing/2014/main" id="{446B6EB3-0EFD-4E7F-9D02-5CA91F7D46C8}"/>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29</a:t>
            </a:fld>
            <a:endParaRPr lang="en-US" dirty="0"/>
          </a:p>
        </p:txBody>
      </p:sp>
      <p:sp>
        <p:nvSpPr>
          <p:cNvPr id="7" name="TextBox 6">
            <a:extLst>
              <a:ext uri="{FF2B5EF4-FFF2-40B4-BE49-F238E27FC236}">
                <a16:creationId xmlns:a16="http://schemas.microsoft.com/office/drawing/2014/main" id="{B30D7D61-D159-49B6-AF6E-168CC8BBE4BC}"/>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423602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9F79-BB7A-F443-B997-24F39098B9DF}"/>
              </a:ext>
            </a:extLst>
          </p:cNvPr>
          <p:cNvSpPr>
            <a:spLocks noGrp="1"/>
          </p:cNvSpPr>
          <p:nvPr>
            <p:ph type="title"/>
          </p:nvPr>
        </p:nvSpPr>
        <p:spPr>
          <a:xfrm>
            <a:off x="838199" y="81072"/>
            <a:ext cx="10515600" cy="1325563"/>
          </a:xfrm>
        </p:spPr>
        <p:txBody>
          <a:bodyPr/>
          <a:lstStyle/>
          <a:p>
            <a:r>
              <a:rPr lang="en-US" dirty="0">
                <a:latin typeface="Arial" panose="020B0604020202020204" pitchFamily="34" charset="0"/>
                <a:cs typeface="Arial" panose="020B0604020202020204" pitchFamily="34" charset="0"/>
              </a:rPr>
              <a:t>Sharing Economy (cont’d)</a:t>
            </a:r>
          </a:p>
        </p:txBody>
      </p:sp>
      <p:sp>
        <p:nvSpPr>
          <p:cNvPr id="3" name="Slide Number Placeholder 2">
            <a:extLst>
              <a:ext uri="{FF2B5EF4-FFF2-40B4-BE49-F238E27FC236}">
                <a16:creationId xmlns:a16="http://schemas.microsoft.com/office/drawing/2014/main" id="{1F0B62A5-ABB7-484D-B454-A7A4E9F3875D}"/>
              </a:ext>
            </a:extLst>
          </p:cNvPr>
          <p:cNvSpPr>
            <a:spLocks noGrp="1"/>
          </p:cNvSpPr>
          <p:nvPr>
            <p:ph type="sldNum" sz="quarter" idx="12"/>
          </p:nvPr>
        </p:nvSpPr>
        <p:spPr/>
        <p:txBody>
          <a:bodyPr/>
          <a:lstStyle/>
          <a:p>
            <a:fld id="{6EF01C4C-D00B-4B78-80B1-B3C96C988C1E}" type="slidenum">
              <a:rPr lang="en-US" smtClean="0"/>
              <a:t>3</a:t>
            </a:fld>
            <a:endParaRPr lang="en-US"/>
          </a:p>
        </p:txBody>
      </p:sp>
      <p:sp>
        <p:nvSpPr>
          <p:cNvPr id="11" name="Slide Number Placeholder 3">
            <a:extLst>
              <a:ext uri="{FF2B5EF4-FFF2-40B4-BE49-F238E27FC236}">
                <a16:creationId xmlns:a16="http://schemas.microsoft.com/office/drawing/2014/main" id="{D2A5F0CE-1A18-BA45-8094-D10DD0B63985}"/>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3</a:t>
            </a:fld>
            <a:endParaRPr lang="en-US" dirty="0"/>
          </a:p>
        </p:txBody>
      </p:sp>
      <p:pic>
        <p:nvPicPr>
          <p:cNvPr id="14" name="Picture 13">
            <a:extLst>
              <a:ext uri="{FF2B5EF4-FFF2-40B4-BE49-F238E27FC236}">
                <a16:creationId xmlns:a16="http://schemas.microsoft.com/office/drawing/2014/main" id="{C43EA6AF-6008-EC4F-A236-C32D884F2FB4}"/>
              </a:ext>
            </a:extLst>
          </p:cNvPr>
          <p:cNvPicPr>
            <a:picLocks noChangeAspect="1"/>
          </p:cNvPicPr>
          <p:nvPr/>
        </p:nvPicPr>
        <p:blipFill>
          <a:blip r:embed="rId3"/>
          <a:stretch>
            <a:fillRect/>
          </a:stretch>
        </p:blipFill>
        <p:spPr>
          <a:xfrm>
            <a:off x="11341589" y="120161"/>
            <a:ext cx="635000" cy="342900"/>
          </a:xfrm>
          <a:prstGeom prst="rect">
            <a:avLst/>
          </a:prstGeom>
        </p:spPr>
      </p:pic>
      <p:sp>
        <p:nvSpPr>
          <p:cNvPr id="19" name="TextBox 18">
            <a:extLst>
              <a:ext uri="{FF2B5EF4-FFF2-40B4-BE49-F238E27FC236}">
                <a16:creationId xmlns:a16="http://schemas.microsoft.com/office/drawing/2014/main" id="{15B4E358-9DC1-B24B-9957-2EB033E9C953}"/>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graphicFrame>
        <p:nvGraphicFramePr>
          <p:cNvPr id="6" name="Chart 5">
            <a:extLst>
              <a:ext uri="{FF2B5EF4-FFF2-40B4-BE49-F238E27FC236}">
                <a16:creationId xmlns:a16="http://schemas.microsoft.com/office/drawing/2014/main" id="{C1E5E2CD-D8B5-4AB4-9F23-C21394E46E77}"/>
              </a:ext>
            </a:extLst>
          </p:cNvPr>
          <p:cNvGraphicFramePr/>
          <p:nvPr>
            <p:extLst>
              <p:ext uri="{D42A27DB-BD31-4B8C-83A1-F6EECF244321}">
                <p14:modId xmlns:p14="http://schemas.microsoft.com/office/powerpoint/2010/main" val="4152682355"/>
              </p:ext>
            </p:extLst>
          </p:nvPr>
        </p:nvGraphicFramePr>
        <p:xfrm>
          <a:off x="1025236" y="1957423"/>
          <a:ext cx="4897306" cy="3848139"/>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AF867B57-09C0-477A-AB3C-F50D9DD2E0A1}"/>
              </a:ext>
            </a:extLst>
          </p:cNvPr>
          <p:cNvSpPr txBox="1"/>
          <p:nvPr/>
        </p:nvSpPr>
        <p:spPr>
          <a:xfrm>
            <a:off x="2514502" y="2425576"/>
            <a:ext cx="582211" cy="307777"/>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289k</a:t>
            </a:r>
          </a:p>
        </p:txBody>
      </p:sp>
      <p:sp>
        <p:nvSpPr>
          <p:cNvPr id="9" name="TextBox 8">
            <a:extLst>
              <a:ext uri="{FF2B5EF4-FFF2-40B4-BE49-F238E27FC236}">
                <a16:creationId xmlns:a16="http://schemas.microsoft.com/office/drawing/2014/main" id="{82F0C067-AEF5-4814-A96F-31FD62583950}"/>
              </a:ext>
            </a:extLst>
          </p:cNvPr>
          <p:cNvSpPr txBox="1"/>
          <p:nvPr/>
        </p:nvSpPr>
        <p:spPr>
          <a:xfrm>
            <a:off x="4504936" y="4273106"/>
            <a:ext cx="582211" cy="307777"/>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277k</a:t>
            </a:r>
          </a:p>
        </p:txBody>
      </p:sp>
      <p:pic>
        <p:nvPicPr>
          <p:cNvPr id="2050" name="Picture 2" descr="It's Official. Everyone HATES the re-designed NYC TAXI logo. – if ...">
            <a:extLst>
              <a:ext uri="{FF2B5EF4-FFF2-40B4-BE49-F238E27FC236}">
                <a16:creationId xmlns:a16="http://schemas.microsoft.com/office/drawing/2014/main" id="{D2B5DE12-908E-47DB-8594-921EEB6C318B}"/>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2064" t="39387" r="32172" b="39564"/>
          <a:stretch/>
        </p:blipFill>
        <p:spPr bwMode="auto">
          <a:xfrm>
            <a:off x="4336830" y="5300111"/>
            <a:ext cx="969272" cy="2777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Uber Logo Vector (.AI) Free Download">
            <a:extLst>
              <a:ext uri="{FF2B5EF4-FFF2-40B4-BE49-F238E27FC236}">
                <a16:creationId xmlns:a16="http://schemas.microsoft.com/office/drawing/2014/main" id="{3B2AABDB-D7D7-4C71-B30D-E8B2A2FB67EE}"/>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8551" t="20572" r="18663" b="23617"/>
          <a:stretch/>
        </p:blipFill>
        <p:spPr bwMode="auto">
          <a:xfrm>
            <a:off x="2514502" y="5077406"/>
            <a:ext cx="562956" cy="50040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F4F596A-C151-42DF-8BCC-509217D83CCB}"/>
              </a:ext>
            </a:extLst>
          </p:cNvPr>
          <p:cNvSpPr txBox="1"/>
          <p:nvPr/>
        </p:nvSpPr>
        <p:spPr>
          <a:xfrm>
            <a:off x="6772234" y="3086540"/>
            <a:ext cx="4025333" cy="646331"/>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from roughly $15 billion today to around </a:t>
            </a:r>
          </a:p>
          <a:p>
            <a:r>
              <a:rPr lang="en-US" i="1" dirty="0">
                <a:latin typeface="Times New Roman" panose="02020603050405020304" pitchFamily="18" charset="0"/>
                <a:cs typeface="Times New Roman" panose="02020603050405020304" pitchFamily="18" charset="0"/>
              </a:rPr>
              <a:t>$335 billion by 2025. </a:t>
            </a:r>
          </a:p>
        </p:txBody>
      </p:sp>
    </p:spTree>
    <p:extLst>
      <p:ext uri="{BB962C8B-B14F-4D97-AF65-F5344CB8AC3E}">
        <p14:creationId xmlns:p14="http://schemas.microsoft.com/office/powerpoint/2010/main" val="2297594061"/>
      </p:ext>
    </p:extLst>
  </p:cSld>
  <p:clrMapOvr>
    <a:masterClrMapping/>
  </p:clrMapOvr>
  <mc:AlternateContent xmlns:mc="http://schemas.openxmlformats.org/markup-compatibility/2006">
    <mc:Choice xmlns:p14="http://schemas.microsoft.com/office/powerpoint/2010/main" Requires="p14">
      <p:transition spd="slow" p14:dur="2000" advTm="3421"/>
    </mc:Choice>
    <mc:Fallback>
      <p:transition spd="slow" advTm="3421"/>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5">
            <a:extLst>
              <a:ext uri="{FF2B5EF4-FFF2-40B4-BE49-F238E27FC236}">
                <a16:creationId xmlns:a16="http://schemas.microsoft.com/office/drawing/2014/main" id="{63B1145C-304E-4A2D-865B-5C7C302A9441}"/>
              </a:ext>
            </a:extLst>
          </p:cNvPr>
          <p:cNvPicPr>
            <a:picLocks noChangeAspect="1"/>
          </p:cNvPicPr>
          <p:nvPr/>
        </p:nvPicPr>
        <p:blipFill rotWithShape="1">
          <a:blip r:embed="rId2"/>
          <a:srcRect l="12116" t="18326" r="18104" b="14141"/>
          <a:stretch/>
        </p:blipFill>
        <p:spPr>
          <a:xfrm>
            <a:off x="582823" y="2448409"/>
            <a:ext cx="7178617" cy="3907941"/>
          </a:xfrm>
          <a:prstGeom prst="rect">
            <a:avLst/>
          </a:prstGeom>
        </p:spPr>
      </p:pic>
      <p:sp>
        <p:nvSpPr>
          <p:cNvPr id="2" name="Title 1">
            <a:extLst>
              <a:ext uri="{FF2B5EF4-FFF2-40B4-BE49-F238E27FC236}">
                <a16:creationId xmlns:a16="http://schemas.microsoft.com/office/drawing/2014/main" id="{2944931A-910A-4BF7-ACC9-F425335942F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Domain Model</a:t>
            </a:r>
            <a:r>
              <a:rPr lang="ru-RU"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Rating</a:t>
            </a:r>
          </a:p>
        </p:txBody>
      </p:sp>
      <p:sp>
        <p:nvSpPr>
          <p:cNvPr id="4" name="Slide Number Placeholder 3">
            <a:extLst>
              <a:ext uri="{FF2B5EF4-FFF2-40B4-BE49-F238E27FC236}">
                <a16:creationId xmlns:a16="http://schemas.microsoft.com/office/drawing/2014/main" id="{F1076EF4-05D5-4640-9367-35735E0291E2}"/>
              </a:ext>
            </a:extLst>
          </p:cNvPr>
          <p:cNvSpPr>
            <a:spLocks noGrp="1"/>
          </p:cNvSpPr>
          <p:nvPr>
            <p:ph type="sldNum" sz="quarter" idx="12"/>
          </p:nvPr>
        </p:nvSpPr>
        <p:spPr/>
        <p:txBody>
          <a:bodyPr/>
          <a:lstStyle/>
          <a:p>
            <a:fld id="{6EF01C4C-D00B-4B78-80B1-B3C96C988C1E}" type="slidenum">
              <a:rPr lang="en-US" smtClean="0"/>
              <a:t>30</a:t>
            </a:fld>
            <a:endParaRPr lang="en-US"/>
          </a:p>
        </p:txBody>
      </p:sp>
      <p:sp>
        <p:nvSpPr>
          <p:cNvPr id="3" name="TextBox 2">
            <a:extLst>
              <a:ext uri="{FF2B5EF4-FFF2-40B4-BE49-F238E27FC236}">
                <a16:creationId xmlns:a16="http://schemas.microsoft.com/office/drawing/2014/main" id="{428119AB-CEED-46E3-91FA-B906DDE15E45}"/>
              </a:ext>
            </a:extLst>
          </p:cNvPr>
          <p:cNvSpPr txBox="1"/>
          <p:nvPr/>
        </p:nvSpPr>
        <p:spPr>
          <a:xfrm>
            <a:off x="7158554" y="2109788"/>
            <a:ext cx="4727722"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      </a:t>
            </a:r>
            <a:r>
              <a:rPr lang="en-US" i="1" dirty="0">
                <a:latin typeface="Arial" panose="020B0604020202020204" pitchFamily="34" charset="0"/>
                <a:cs typeface="Arial" panose="020B0604020202020204" pitchFamily="34" charset="0"/>
              </a:rPr>
              <a:t>“My Uber driver said you choose to be gay, so why get offended if somebody says he doesn’t like you? It’s just an opinion. 1 star rating mate”</a:t>
            </a:r>
          </a:p>
        </p:txBody>
      </p:sp>
      <p:pic>
        <p:nvPicPr>
          <p:cNvPr id="8" name="Picture 2" descr="Developer">
            <a:extLst>
              <a:ext uri="{FF2B5EF4-FFF2-40B4-BE49-F238E27FC236}">
                <a16:creationId xmlns:a16="http://schemas.microsoft.com/office/drawing/2014/main" id="{930DA086-713B-4A2D-9099-08502EB94C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8554" y="2109788"/>
            <a:ext cx="344648" cy="344648"/>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E8F21F36-D959-4B8D-8560-967C84A0EA73}"/>
              </a:ext>
            </a:extLst>
          </p:cNvPr>
          <p:cNvSpPr/>
          <p:nvPr/>
        </p:nvSpPr>
        <p:spPr>
          <a:xfrm>
            <a:off x="3251200" y="3205018"/>
            <a:ext cx="988291" cy="6557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6B271BD-D9D9-4341-AFB8-B51928824388}"/>
              </a:ext>
            </a:extLst>
          </p:cNvPr>
          <p:cNvPicPr>
            <a:picLocks noChangeAspect="1"/>
          </p:cNvPicPr>
          <p:nvPr/>
        </p:nvPicPr>
        <p:blipFill>
          <a:blip r:embed="rId4"/>
          <a:stretch>
            <a:fillRect/>
          </a:stretch>
        </p:blipFill>
        <p:spPr>
          <a:xfrm>
            <a:off x="11341589" y="120161"/>
            <a:ext cx="635000" cy="342900"/>
          </a:xfrm>
          <a:prstGeom prst="rect">
            <a:avLst/>
          </a:prstGeom>
        </p:spPr>
      </p:pic>
      <p:sp>
        <p:nvSpPr>
          <p:cNvPr id="6" name="Slide Number Placeholder 3">
            <a:extLst>
              <a:ext uri="{FF2B5EF4-FFF2-40B4-BE49-F238E27FC236}">
                <a16:creationId xmlns:a16="http://schemas.microsoft.com/office/drawing/2014/main" id="{1F164E40-19C6-4C46-8878-831B30B20C6F}"/>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30</a:t>
            </a:fld>
            <a:endParaRPr lang="en-US" dirty="0"/>
          </a:p>
        </p:txBody>
      </p:sp>
      <p:sp>
        <p:nvSpPr>
          <p:cNvPr id="7" name="TextBox 6">
            <a:extLst>
              <a:ext uri="{FF2B5EF4-FFF2-40B4-BE49-F238E27FC236}">
                <a16:creationId xmlns:a16="http://schemas.microsoft.com/office/drawing/2014/main" id="{998BBB66-6952-4ABB-A074-B27784211345}"/>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63435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Content Placeholder 5">
            <a:extLst>
              <a:ext uri="{FF2B5EF4-FFF2-40B4-BE49-F238E27FC236}">
                <a16:creationId xmlns:a16="http://schemas.microsoft.com/office/drawing/2014/main" id="{DFACA4D8-DEB4-4855-8B7E-F48F8923BC35}"/>
              </a:ext>
            </a:extLst>
          </p:cNvPr>
          <p:cNvPicPr>
            <a:picLocks noChangeAspect="1"/>
          </p:cNvPicPr>
          <p:nvPr/>
        </p:nvPicPr>
        <p:blipFill rotWithShape="1">
          <a:blip r:embed="rId2"/>
          <a:srcRect l="12116" t="18326" r="18104" b="14141"/>
          <a:stretch/>
        </p:blipFill>
        <p:spPr>
          <a:xfrm>
            <a:off x="582823" y="2448409"/>
            <a:ext cx="7178617" cy="3907941"/>
          </a:xfrm>
          <a:prstGeom prst="rect">
            <a:avLst/>
          </a:prstGeom>
        </p:spPr>
      </p:pic>
      <p:sp>
        <p:nvSpPr>
          <p:cNvPr id="2" name="Title 1">
            <a:extLst>
              <a:ext uri="{FF2B5EF4-FFF2-40B4-BE49-F238E27FC236}">
                <a16:creationId xmlns:a16="http://schemas.microsoft.com/office/drawing/2014/main" id="{2944931A-910A-4BF7-ACC9-F425335942F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Domain Model</a:t>
            </a:r>
            <a:r>
              <a:rPr lang="ru-RU"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Reporting</a:t>
            </a:r>
          </a:p>
        </p:txBody>
      </p:sp>
      <p:sp>
        <p:nvSpPr>
          <p:cNvPr id="4" name="Slide Number Placeholder 3">
            <a:extLst>
              <a:ext uri="{FF2B5EF4-FFF2-40B4-BE49-F238E27FC236}">
                <a16:creationId xmlns:a16="http://schemas.microsoft.com/office/drawing/2014/main" id="{F1076EF4-05D5-4640-9367-35735E0291E2}"/>
              </a:ext>
            </a:extLst>
          </p:cNvPr>
          <p:cNvSpPr>
            <a:spLocks noGrp="1"/>
          </p:cNvSpPr>
          <p:nvPr>
            <p:ph type="sldNum" sz="quarter" idx="12"/>
          </p:nvPr>
        </p:nvSpPr>
        <p:spPr/>
        <p:txBody>
          <a:bodyPr/>
          <a:lstStyle/>
          <a:p>
            <a:fld id="{6EF01C4C-D00B-4B78-80B1-B3C96C988C1E}" type="slidenum">
              <a:rPr lang="en-US" smtClean="0"/>
              <a:t>31</a:t>
            </a:fld>
            <a:endParaRPr lang="en-US"/>
          </a:p>
        </p:txBody>
      </p:sp>
      <p:sp>
        <p:nvSpPr>
          <p:cNvPr id="3" name="TextBox 2">
            <a:extLst>
              <a:ext uri="{FF2B5EF4-FFF2-40B4-BE49-F238E27FC236}">
                <a16:creationId xmlns:a16="http://schemas.microsoft.com/office/drawing/2014/main" id="{428119AB-CEED-46E3-91FA-B906DDE15E45}"/>
              </a:ext>
            </a:extLst>
          </p:cNvPr>
          <p:cNvSpPr txBox="1"/>
          <p:nvPr/>
        </p:nvSpPr>
        <p:spPr>
          <a:xfrm>
            <a:off x="6909164" y="1690688"/>
            <a:ext cx="472772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      </a:t>
            </a:r>
            <a:r>
              <a:rPr lang="en-US" i="1" dirty="0">
                <a:latin typeface="Arial" panose="020B0604020202020204" pitchFamily="34" charset="0"/>
                <a:cs typeface="Arial" panose="020B0604020202020204" pitchFamily="34" charset="0"/>
              </a:rPr>
              <a:t>“@</a:t>
            </a:r>
            <a:r>
              <a:rPr lang="en-US" i="1" dirty="0" err="1">
                <a:latin typeface="Arial" panose="020B0604020202020204" pitchFamily="34" charset="0"/>
                <a:cs typeface="Arial" panose="020B0604020202020204" pitchFamily="34" charset="0"/>
              </a:rPr>
              <a:t>AskLyft</a:t>
            </a:r>
            <a:r>
              <a:rPr lang="en-US" i="1" dirty="0">
                <a:latin typeface="Arial" panose="020B0604020202020204" pitchFamily="34" charset="0"/>
                <a:cs typeface="Arial" panose="020B0604020202020204" pitchFamily="34" charset="0"/>
              </a:rPr>
              <a:t> Cool! This will be my second report this month. It’s also my second </a:t>
            </a:r>
            <a:r>
              <a:rPr lang="en-US" i="1" dirty="0" err="1">
                <a:latin typeface="Arial" panose="020B0604020202020204" pitchFamily="34" charset="0"/>
                <a:cs typeface="Arial" panose="020B0604020202020204" pitchFamily="34" charset="0"/>
              </a:rPr>
              <a:t>lyft</a:t>
            </a:r>
            <a:r>
              <a:rPr lang="en-US" i="1" dirty="0">
                <a:latin typeface="Arial" panose="020B0604020202020204" pitchFamily="34" charset="0"/>
                <a:cs typeface="Arial" panose="020B0604020202020204" pitchFamily="34" charset="0"/>
              </a:rPr>
              <a:t> ride this month. What is </a:t>
            </a:r>
            <a:r>
              <a:rPr lang="en-US" i="1" dirty="0" err="1">
                <a:latin typeface="Arial" panose="020B0604020202020204" pitchFamily="34" charset="0"/>
                <a:cs typeface="Arial" panose="020B0604020202020204" pitchFamily="34" charset="0"/>
              </a:rPr>
              <a:t>lyft</a:t>
            </a:r>
            <a:r>
              <a:rPr lang="en-US" i="1" dirty="0">
                <a:latin typeface="Arial" panose="020B0604020202020204" pitchFamily="34" charset="0"/>
                <a:cs typeface="Arial" panose="020B0604020202020204" pitchFamily="34" charset="0"/>
              </a:rPr>
              <a:t> doing to ensure their drivers understand that accommodating service animals is not optional”</a:t>
            </a:r>
          </a:p>
        </p:txBody>
      </p:sp>
      <p:pic>
        <p:nvPicPr>
          <p:cNvPr id="8" name="Picture 2" descr="Developer">
            <a:extLst>
              <a:ext uri="{FF2B5EF4-FFF2-40B4-BE49-F238E27FC236}">
                <a16:creationId xmlns:a16="http://schemas.microsoft.com/office/drawing/2014/main" id="{930DA086-713B-4A2D-9099-08502EB94C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9164" y="1690688"/>
            <a:ext cx="344648" cy="344648"/>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D340A288-F5A4-4953-BA4A-3F5E119D8ABE}"/>
              </a:ext>
            </a:extLst>
          </p:cNvPr>
          <p:cNvSpPr/>
          <p:nvPr/>
        </p:nvSpPr>
        <p:spPr>
          <a:xfrm>
            <a:off x="4922982" y="4729018"/>
            <a:ext cx="812800" cy="6557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0D9DDD1-6E20-4DC1-A709-8B7DEFB7948F}"/>
              </a:ext>
            </a:extLst>
          </p:cNvPr>
          <p:cNvPicPr>
            <a:picLocks noChangeAspect="1"/>
          </p:cNvPicPr>
          <p:nvPr/>
        </p:nvPicPr>
        <p:blipFill>
          <a:blip r:embed="rId4"/>
          <a:stretch>
            <a:fillRect/>
          </a:stretch>
        </p:blipFill>
        <p:spPr>
          <a:xfrm>
            <a:off x="11341589" y="120161"/>
            <a:ext cx="635000" cy="342900"/>
          </a:xfrm>
          <a:prstGeom prst="rect">
            <a:avLst/>
          </a:prstGeom>
        </p:spPr>
      </p:pic>
      <p:sp>
        <p:nvSpPr>
          <p:cNvPr id="6" name="Slide Number Placeholder 3">
            <a:extLst>
              <a:ext uri="{FF2B5EF4-FFF2-40B4-BE49-F238E27FC236}">
                <a16:creationId xmlns:a16="http://schemas.microsoft.com/office/drawing/2014/main" id="{AF42BCD8-872E-4A51-A4ED-6F5325136A06}"/>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31</a:t>
            </a:fld>
            <a:endParaRPr lang="en-US" dirty="0"/>
          </a:p>
        </p:txBody>
      </p:sp>
      <p:sp>
        <p:nvSpPr>
          <p:cNvPr id="7" name="TextBox 6">
            <a:extLst>
              <a:ext uri="{FF2B5EF4-FFF2-40B4-BE49-F238E27FC236}">
                <a16:creationId xmlns:a16="http://schemas.microsoft.com/office/drawing/2014/main" id="{D12CD9F2-3B86-4489-8E87-AFC90C992AE1}"/>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738827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Content Placeholder 5">
            <a:extLst>
              <a:ext uri="{FF2B5EF4-FFF2-40B4-BE49-F238E27FC236}">
                <a16:creationId xmlns:a16="http://schemas.microsoft.com/office/drawing/2014/main" id="{DFACA4D8-DEB4-4855-8B7E-F48F8923BC35}"/>
              </a:ext>
            </a:extLst>
          </p:cNvPr>
          <p:cNvPicPr>
            <a:picLocks noChangeAspect="1"/>
          </p:cNvPicPr>
          <p:nvPr/>
        </p:nvPicPr>
        <p:blipFill rotWithShape="1">
          <a:blip r:embed="rId2"/>
          <a:srcRect l="12116" t="18326" r="18104" b="14141"/>
          <a:stretch/>
        </p:blipFill>
        <p:spPr>
          <a:xfrm>
            <a:off x="582823" y="2448409"/>
            <a:ext cx="7178617" cy="3907941"/>
          </a:xfrm>
          <a:prstGeom prst="rect">
            <a:avLst/>
          </a:prstGeom>
        </p:spPr>
      </p:pic>
      <p:sp>
        <p:nvSpPr>
          <p:cNvPr id="2" name="Title 1">
            <a:extLst>
              <a:ext uri="{FF2B5EF4-FFF2-40B4-BE49-F238E27FC236}">
                <a16:creationId xmlns:a16="http://schemas.microsoft.com/office/drawing/2014/main" id="{2944931A-910A-4BF7-ACC9-F425335942F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Domain Model</a:t>
            </a:r>
            <a:r>
              <a:rPr lang="ru-RU"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Credit</a:t>
            </a:r>
          </a:p>
        </p:txBody>
      </p:sp>
      <p:sp>
        <p:nvSpPr>
          <p:cNvPr id="4" name="Slide Number Placeholder 3">
            <a:extLst>
              <a:ext uri="{FF2B5EF4-FFF2-40B4-BE49-F238E27FC236}">
                <a16:creationId xmlns:a16="http://schemas.microsoft.com/office/drawing/2014/main" id="{F1076EF4-05D5-4640-9367-35735E0291E2}"/>
              </a:ext>
            </a:extLst>
          </p:cNvPr>
          <p:cNvSpPr>
            <a:spLocks noGrp="1"/>
          </p:cNvSpPr>
          <p:nvPr>
            <p:ph type="sldNum" sz="quarter" idx="12"/>
          </p:nvPr>
        </p:nvSpPr>
        <p:spPr/>
        <p:txBody>
          <a:bodyPr/>
          <a:lstStyle/>
          <a:p>
            <a:fld id="{6EF01C4C-D00B-4B78-80B1-B3C96C988C1E}" type="slidenum">
              <a:rPr lang="en-US" smtClean="0"/>
              <a:t>32</a:t>
            </a:fld>
            <a:endParaRPr lang="en-US"/>
          </a:p>
        </p:txBody>
      </p:sp>
      <p:sp>
        <p:nvSpPr>
          <p:cNvPr id="3" name="TextBox 2">
            <a:extLst>
              <a:ext uri="{FF2B5EF4-FFF2-40B4-BE49-F238E27FC236}">
                <a16:creationId xmlns:a16="http://schemas.microsoft.com/office/drawing/2014/main" id="{428119AB-CEED-46E3-91FA-B906DDE15E45}"/>
              </a:ext>
            </a:extLst>
          </p:cNvPr>
          <p:cNvSpPr txBox="1"/>
          <p:nvPr/>
        </p:nvSpPr>
        <p:spPr>
          <a:xfrm>
            <a:off x="6909164" y="1690688"/>
            <a:ext cx="472772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      </a:t>
            </a:r>
            <a:r>
              <a:rPr lang="en-US" i="1" dirty="0">
                <a:latin typeface="Arial" panose="020B0604020202020204" pitchFamily="34" charset="0"/>
                <a:cs typeface="Arial" panose="020B0604020202020204" pitchFamily="34" charset="0"/>
              </a:rPr>
              <a:t>“... we’re sorry drivers don’t care that you’re disabled, here’s $3 in credit for future trips ...”</a:t>
            </a:r>
          </a:p>
        </p:txBody>
      </p:sp>
      <p:pic>
        <p:nvPicPr>
          <p:cNvPr id="8" name="Picture 2" descr="Developer">
            <a:extLst>
              <a:ext uri="{FF2B5EF4-FFF2-40B4-BE49-F238E27FC236}">
                <a16:creationId xmlns:a16="http://schemas.microsoft.com/office/drawing/2014/main" id="{930DA086-713B-4A2D-9099-08502EB94C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9164" y="1690688"/>
            <a:ext cx="344648" cy="344648"/>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D340A288-F5A4-4953-BA4A-3F5E119D8ABE}"/>
              </a:ext>
            </a:extLst>
          </p:cNvPr>
          <p:cNvSpPr/>
          <p:nvPr/>
        </p:nvSpPr>
        <p:spPr>
          <a:xfrm>
            <a:off x="4091709" y="5126182"/>
            <a:ext cx="812800" cy="6557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C512DB3-63F1-404C-B52D-39C7F7E9D713}"/>
              </a:ext>
            </a:extLst>
          </p:cNvPr>
          <p:cNvPicPr>
            <a:picLocks noChangeAspect="1"/>
          </p:cNvPicPr>
          <p:nvPr/>
        </p:nvPicPr>
        <p:blipFill>
          <a:blip r:embed="rId4"/>
          <a:stretch>
            <a:fillRect/>
          </a:stretch>
        </p:blipFill>
        <p:spPr>
          <a:xfrm>
            <a:off x="11341589" y="120161"/>
            <a:ext cx="635000" cy="342900"/>
          </a:xfrm>
          <a:prstGeom prst="rect">
            <a:avLst/>
          </a:prstGeom>
        </p:spPr>
      </p:pic>
      <p:sp>
        <p:nvSpPr>
          <p:cNvPr id="6" name="Slide Number Placeholder 3">
            <a:extLst>
              <a:ext uri="{FF2B5EF4-FFF2-40B4-BE49-F238E27FC236}">
                <a16:creationId xmlns:a16="http://schemas.microsoft.com/office/drawing/2014/main" id="{7E79EC2E-E4B4-4311-B748-4635A3DF6FE3}"/>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32</a:t>
            </a:fld>
            <a:endParaRPr lang="en-US" dirty="0"/>
          </a:p>
        </p:txBody>
      </p:sp>
      <p:sp>
        <p:nvSpPr>
          <p:cNvPr id="7" name="TextBox 6">
            <a:extLst>
              <a:ext uri="{FF2B5EF4-FFF2-40B4-BE49-F238E27FC236}">
                <a16:creationId xmlns:a16="http://schemas.microsoft.com/office/drawing/2014/main" id="{32F697D7-7882-41CB-9ED8-B92B0ACD1FE6}"/>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3251364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931A-910A-4BF7-ACC9-F425335942F5}"/>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Domain Model</a:t>
            </a:r>
            <a:r>
              <a:rPr lang="ru-RU" sz="4000" dirty="0">
                <a:latin typeface="Arial" panose="020B0604020202020204" pitchFamily="34" charset="0"/>
                <a:cs typeface="Arial" panose="020B0604020202020204" pitchFamily="34" charset="0"/>
              </a:rPr>
              <a:t> – </a:t>
            </a:r>
            <a:r>
              <a:rPr lang="en-US" sz="4000" dirty="0">
                <a:latin typeface="Arial" panose="020B0604020202020204" pitchFamily="34" charset="0"/>
                <a:cs typeface="Arial" panose="020B0604020202020204" pitchFamily="34" charset="0"/>
              </a:rPr>
              <a:t>User-Suggested Features</a:t>
            </a:r>
          </a:p>
        </p:txBody>
      </p:sp>
      <p:pic>
        <p:nvPicPr>
          <p:cNvPr id="6" name="Content Placeholder 5">
            <a:extLst>
              <a:ext uri="{FF2B5EF4-FFF2-40B4-BE49-F238E27FC236}">
                <a16:creationId xmlns:a16="http://schemas.microsoft.com/office/drawing/2014/main" id="{79F49413-6566-4D0D-AFB2-1AC7216AF878}"/>
              </a:ext>
            </a:extLst>
          </p:cNvPr>
          <p:cNvPicPr>
            <a:picLocks noGrp="1" noChangeAspect="1"/>
          </p:cNvPicPr>
          <p:nvPr>
            <p:ph idx="1"/>
          </p:nvPr>
        </p:nvPicPr>
        <p:blipFill rotWithShape="1">
          <a:blip r:embed="rId2"/>
          <a:srcRect l="12116" t="18326" r="18104" b="14141"/>
          <a:stretch/>
        </p:blipFill>
        <p:spPr>
          <a:xfrm>
            <a:off x="1809225" y="1689027"/>
            <a:ext cx="8573549" cy="4667323"/>
          </a:xfrm>
        </p:spPr>
      </p:pic>
      <p:sp>
        <p:nvSpPr>
          <p:cNvPr id="4" name="Slide Number Placeholder 3">
            <a:extLst>
              <a:ext uri="{FF2B5EF4-FFF2-40B4-BE49-F238E27FC236}">
                <a16:creationId xmlns:a16="http://schemas.microsoft.com/office/drawing/2014/main" id="{F1076EF4-05D5-4640-9367-35735E0291E2}"/>
              </a:ext>
            </a:extLst>
          </p:cNvPr>
          <p:cNvSpPr>
            <a:spLocks noGrp="1"/>
          </p:cNvSpPr>
          <p:nvPr>
            <p:ph type="sldNum" sz="quarter" idx="12"/>
          </p:nvPr>
        </p:nvSpPr>
        <p:spPr/>
        <p:txBody>
          <a:bodyPr/>
          <a:lstStyle/>
          <a:p>
            <a:fld id="{6EF01C4C-D00B-4B78-80B1-B3C96C988C1E}" type="slidenum">
              <a:rPr lang="en-US" smtClean="0"/>
              <a:t>33</a:t>
            </a:fld>
            <a:endParaRPr lang="en-US"/>
          </a:p>
        </p:txBody>
      </p:sp>
      <p:pic>
        <p:nvPicPr>
          <p:cNvPr id="3" name="Picture 2">
            <a:extLst>
              <a:ext uri="{FF2B5EF4-FFF2-40B4-BE49-F238E27FC236}">
                <a16:creationId xmlns:a16="http://schemas.microsoft.com/office/drawing/2014/main" id="{54832A07-8CE3-4F2D-9C8E-1598C228121E}"/>
              </a:ext>
            </a:extLst>
          </p:cNvPr>
          <p:cNvPicPr>
            <a:picLocks noChangeAspect="1"/>
          </p:cNvPicPr>
          <p:nvPr/>
        </p:nvPicPr>
        <p:blipFill>
          <a:blip r:embed="rId3"/>
          <a:stretch>
            <a:fillRect/>
          </a:stretch>
        </p:blipFill>
        <p:spPr>
          <a:xfrm>
            <a:off x="11341589" y="120161"/>
            <a:ext cx="635000" cy="342900"/>
          </a:xfrm>
          <a:prstGeom prst="rect">
            <a:avLst/>
          </a:prstGeom>
        </p:spPr>
      </p:pic>
      <p:sp>
        <p:nvSpPr>
          <p:cNvPr id="8" name="Slide Number Placeholder 3">
            <a:extLst>
              <a:ext uri="{FF2B5EF4-FFF2-40B4-BE49-F238E27FC236}">
                <a16:creationId xmlns:a16="http://schemas.microsoft.com/office/drawing/2014/main" id="{EAB9D568-6AC8-4CC3-9AEC-7CE1A3088041}"/>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33</a:t>
            </a:fld>
            <a:endParaRPr lang="en-US" dirty="0"/>
          </a:p>
        </p:txBody>
      </p:sp>
      <p:sp>
        <p:nvSpPr>
          <p:cNvPr id="10" name="TextBox 9">
            <a:extLst>
              <a:ext uri="{FF2B5EF4-FFF2-40B4-BE49-F238E27FC236}">
                <a16:creationId xmlns:a16="http://schemas.microsoft.com/office/drawing/2014/main" id="{4BB65C3E-8853-4F3D-86F9-9ABB7D11287D}"/>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3437837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Content Placeholder 5">
            <a:extLst>
              <a:ext uri="{FF2B5EF4-FFF2-40B4-BE49-F238E27FC236}">
                <a16:creationId xmlns:a16="http://schemas.microsoft.com/office/drawing/2014/main" id="{DFACA4D8-DEB4-4855-8B7E-F48F8923BC35}"/>
              </a:ext>
            </a:extLst>
          </p:cNvPr>
          <p:cNvPicPr>
            <a:picLocks noChangeAspect="1"/>
          </p:cNvPicPr>
          <p:nvPr/>
        </p:nvPicPr>
        <p:blipFill rotWithShape="1">
          <a:blip r:embed="rId2"/>
          <a:srcRect l="12116" t="18326" r="18104" b="14141"/>
          <a:stretch/>
        </p:blipFill>
        <p:spPr>
          <a:xfrm>
            <a:off x="582823" y="2448409"/>
            <a:ext cx="7178617" cy="3907941"/>
          </a:xfrm>
          <a:prstGeom prst="rect">
            <a:avLst/>
          </a:prstGeom>
        </p:spPr>
      </p:pic>
      <p:sp>
        <p:nvSpPr>
          <p:cNvPr id="2" name="Title 1">
            <a:extLst>
              <a:ext uri="{FF2B5EF4-FFF2-40B4-BE49-F238E27FC236}">
                <a16:creationId xmlns:a16="http://schemas.microsoft.com/office/drawing/2014/main" id="{2944931A-910A-4BF7-ACC9-F425335942F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Domain Model</a:t>
            </a:r>
            <a:r>
              <a:rPr lang="ru-RU"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Special Need</a:t>
            </a:r>
          </a:p>
        </p:txBody>
      </p:sp>
      <p:sp>
        <p:nvSpPr>
          <p:cNvPr id="4" name="Slide Number Placeholder 3">
            <a:extLst>
              <a:ext uri="{FF2B5EF4-FFF2-40B4-BE49-F238E27FC236}">
                <a16:creationId xmlns:a16="http://schemas.microsoft.com/office/drawing/2014/main" id="{F1076EF4-05D5-4640-9367-35735E0291E2}"/>
              </a:ext>
            </a:extLst>
          </p:cNvPr>
          <p:cNvSpPr>
            <a:spLocks noGrp="1"/>
          </p:cNvSpPr>
          <p:nvPr>
            <p:ph type="sldNum" sz="quarter" idx="12"/>
          </p:nvPr>
        </p:nvSpPr>
        <p:spPr/>
        <p:txBody>
          <a:bodyPr/>
          <a:lstStyle/>
          <a:p>
            <a:fld id="{6EF01C4C-D00B-4B78-80B1-B3C96C988C1E}" type="slidenum">
              <a:rPr lang="en-US" smtClean="0"/>
              <a:t>34</a:t>
            </a:fld>
            <a:endParaRPr lang="en-US"/>
          </a:p>
        </p:txBody>
      </p:sp>
      <p:sp>
        <p:nvSpPr>
          <p:cNvPr id="3" name="TextBox 2">
            <a:extLst>
              <a:ext uri="{FF2B5EF4-FFF2-40B4-BE49-F238E27FC236}">
                <a16:creationId xmlns:a16="http://schemas.microsoft.com/office/drawing/2014/main" id="{428119AB-CEED-46E3-91FA-B906DDE15E45}"/>
              </a:ext>
            </a:extLst>
          </p:cNvPr>
          <p:cNvSpPr txBox="1"/>
          <p:nvPr/>
        </p:nvSpPr>
        <p:spPr>
          <a:xfrm>
            <a:off x="6909164" y="1690688"/>
            <a:ext cx="472772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      </a:t>
            </a:r>
            <a:r>
              <a:rPr lang="en-US" i="1" dirty="0">
                <a:latin typeface="Arial" panose="020B0604020202020204" pitchFamily="34" charset="0"/>
                <a:cs typeface="Arial" panose="020B0604020202020204" pitchFamily="34" charset="0"/>
              </a:rPr>
              <a:t>“@Uber why do you not have a handicap</a:t>
            </a:r>
          </a:p>
          <a:p>
            <a:r>
              <a:rPr lang="en-US" i="1" dirty="0">
                <a:latin typeface="Arial" panose="020B0604020202020204" pitchFamily="34" charset="0"/>
                <a:cs typeface="Arial" panose="020B0604020202020204" pitchFamily="34" charset="0"/>
              </a:rPr>
              <a:t>option??? People in wheelchairs need #uber too.”</a:t>
            </a:r>
          </a:p>
        </p:txBody>
      </p:sp>
      <p:pic>
        <p:nvPicPr>
          <p:cNvPr id="8" name="Picture 2" descr="Developer">
            <a:extLst>
              <a:ext uri="{FF2B5EF4-FFF2-40B4-BE49-F238E27FC236}">
                <a16:creationId xmlns:a16="http://schemas.microsoft.com/office/drawing/2014/main" id="{930DA086-713B-4A2D-9099-08502EB94C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9164" y="1690688"/>
            <a:ext cx="344648" cy="344648"/>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D340A288-F5A4-4953-BA4A-3F5E119D8ABE}"/>
              </a:ext>
            </a:extLst>
          </p:cNvPr>
          <p:cNvSpPr/>
          <p:nvPr/>
        </p:nvSpPr>
        <p:spPr>
          <a:xfrm>
            <a:off x="5467926" y="3214255"/>
            <a:ext cx="1441237" cy="6557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C1C981B-94C0-4823-A442-C4C576F2AFA9}"/>
              </a:ext>
            </a:extLst>
          </p:cNvPr>
          <p:cNvPicPr>
            <a:picLocks noChangeAspect="1"/>
          </p:cNvPicPr>
          <p:nvPr/>
        </p:nvPicPr>
        <p:blipFill>
          <a:blip r:embed="rId4"/>
          <a:stretch>
            <a:fillRect/>
          </a:stretch>
        </p:blipFill>
        <p:spPr>
          <a:xfrm>
            <a:off x="11341589" y="120161"/>
            <a:ext cx="635000" cy="342900"/>
          </a:xfrm>
          <a:prstGeom prst="rect">
            <a:avLst/>
          </a:prstGeom>
        </p:spPr>
      </p:pic>
      <p:sp>
        <p:nvSpPr>
          <p:cNvPr id="6" name="Slide Number Placeholder 3">
            <a:extLst>
              <a:ext uri="{FF2B5EF4-FFF2-40B4-BE49-F238E27FC236}">
                <a16:creationId xmlns:a16="http://schemas.microsoft.com/office/drawing/2014/main" id="{DF816DC8-9CDA-4024-A651-B629B633E88E}"/>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34</a:t>
            </a:fld>
            <a:endParaRPr lang="en-US" dirty="0"/>
          </a:p>
        </p:txBody>
      </p:sp>
      <p:sp>
        <p:nvSpPr>
          <p:cNvPr id="7" name="TextBox 6">
            <a:extLst>
              <a:ext uri="{FF2B5EF4-FFF2-40B4-BE49-F238E27FC236}">
                <a16:creationId xmlns:a16="http://schemas.microsoft.com/office/drawing/2014/main" id="{7716058B-4846-43D8-B99C-59A605C76424}"/>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3187178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Content Placeholder 5">
            <a:extLst>
              <a:ext uri="{FF2B5EF4-FFF2-40B4-BE49-F238E27FC236}">
                <a16:creationId xmlns:a16="http://schemas.microsoft.com/office/drawing/2014/main" id="{DFACA4D8-DEB4-4855-8B7E-F48F8923BC35}"/>
              </a:ext>
            </a:extLst>
          </p:cNvPr>
          <p:cNvPicPr>
            <a:picLocks noChangeAspect="1"/>
          </p:cNvPicPr>
          <p:nvPr/>
        </p:nvPicPr>
        <p:blipFill rotWithShape="1">
          <a:blip r:embed="rId2"/>
          <a:srcRect l="12116" t="18326" r="18104" b="14141"/>
          <a:stretch/>
        </p:blipFill>
        <p:spPr>
          <a:xfrm>
            <a:off x="582823" y="2448409"/>
            <a:ext cx="7178617" cy="3907941"/>
          </a:xfrm>
          <a:prstGeom prst="rect">
            <a:avLst/>
          </a:prstGeom>
        </p:spPr>
      </p:pic>
      <p:sp>
        <p:nvSpPr>
          <p:cNvPr id="2" name="Title 1">
            <a:extLst>
              <a:ext uri="{FF2B5EF4-FFF2-40B4-BE49-F238E27FC236}">
                <a16:creationId xmlns:a16="http://schemas.microsoft.com/office/drawing/2014/main" id="{2944931A-910A-4BF7-ACC9-F425335942F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Domain Model</a:t>
            </a:r>
            <a:r>
              <a:rPr lang="ru-RU"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Door Delivery</a:t>
            </a:r>
          </a:p>
        </p:txBody>
      </p:sp>
      <p:sp>
        <p:nvSpPr>
          <p:cNvPr id="4" name="Slide Number Placeholder 3">
            <a:extLst>
              <a:ext uri="{FF2B5EF4-FFF2-40B4-BE49-F238E27FC236}">
                <a16:creationId xmlns:a16="http://schemas.microsoft.com/office/drawing/2014/main" id="{F1076EF4-05D5-4640-9367-35735E0291E2}"/>
              </a:ext>
            </a:extLst>
          </p:cNvPr>
          <p:cNvSpPr>
            <a:spLocks noGrp="1"/>
          </p:cNvSpPr>
          <p:nvPr>
            <p:ph type="sldNum" sz="quarter" idx="12"/>
          </p:nvPr>
        </p:nvSpPr>
        <p:spPr/>
        <p:txBody>
          <a:bodyPr/>
          <a:lstStyle/>
          <a:p>
            <a:fld id="{6EF01C4C-D00B-4B78-80B1-B3C96C988C1E}" type="slidenum">
              <a:rPr lang="en-US" smtClean="0"/>
              <a:t>35</a:t>
            </a:fld>
            <a:endParaRPr lang="en-US"/>
          </a:p>
        </p:txBody>
      </p:sp>
      <p:sp>
        <p:nvSpPr>
          <p:cNvPr id="3" name="TextBox 2">
            <a:extLst>
              <a:ext uri="{FF2B5EF4-FFF2-40B4-BE49-F238E27FC236}">
                <a16:creationId xmlns:a16="http://schemas.microsoft.com/office/drawing/2014/main" id="{428119AB-CEED-46E3-91FA-B906DDE15E45}"/>
              </a:ext>
            </a:extLst>
          </p:cNvPr>
          <p:cNvSpPr txBox="1"/>
          <p:nvPr/>
        </p:nvSpPr>
        <p:spPr>
          <a:xfrm>
            <a:off x="6909164" y="1690688"/>
            <a:ext cx="472772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      </a:t>
            </a:r>
            <a:r>
              <a:rPr lang="en-US" i="1" dirty="0">
                <a:latin typeface="Arial" panose="020B0604020202020204" pitchFamily="34" charset="0"/>
                <a:cs typeface="Arial" panose="020B0604020202020204" pitchFamily="34" charset="0"/>
              </a:rPr>
              <a:t>“@</a:t>
            </a:r>
            <a:r>
              <a:rPr lang="en-US" i="1" dirty="0" err="1">
                <a:latin typeface="Arial" panose="020B0604020202020204" pitchFamily="34" charset="0"/>
                <a:cs typeface="Arial" panose="020B0604020202020204" pitchFamily="34" charset="0"/>
              </a:rPr>
              <a:t>DoorDash</a:t>
            </a:r>
            <a:r>
              <a:rPr lang="en-US" i="1" dirty="0">
                <a:latin typeface="Arial" panose="020B0604020202020204" pitchFamily="34" charset="0"/>
                <a:cs typeface="Arial" panose="020B0604020202020204" pitchFamily="34" charset="0"/>
              </a:rPr>
              <a:t> please add a door-delivery option to help disabled customers who cant come out to retrieve their orders”.</a:t>
            </a:r>
          </a:p>
        </p:txBody>
      </p:sp>
      <p:pic>
        <p:nvPicPr>
          <p:cNvPr id="8" name="Picture 2" descr="Developer">
            <a:extLst>
              <a:ext uri="{FF2B5EF4-FFF2-40B4-BE49-F238E27FC236}">
                <a16:creationId xmlns:a16="http://schemas.microsoft.com/office/drawing/2014/main" id="{930DA086-713B-4A2D-9099-08502EB94C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9164" y="1690688"/>
            <a:ext cx="344648" cy="344648"/>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D340A288-F5A4-4953-BA4A-3F5E119D8ABE}"/>
              </a:ext>
            </a:extLst>
          </p:cNvPr>
          <p:cNvSpPr/>
          <p:nvPr/>
        </p:nvSpPr>
        <p:spPr>
          <a:xfrm>
            <a:off x="5902035" y="4692073"/>
            <a:ext cx="1441237" cy="6557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A11CF7F-5A13-4F50-A6AE-554FB98CEB70}"/>
              </a:ext>
            </a:extLst>
          </p:cNvPr>
          <p:cNvPicPr>
            <a:picLocks noChangeAspect="1"/>
          </p:cNvPicPr>
          <p:nvPr/>
        </p:nvPicPr>
        <p:blipFill>
          <a:blip r:embed="rId4"/>
          <a:stretch>
            <a:fillRect/>
          </a:stretch>
        </p:blipFill>
        <p:spPr>
          <a:xfrm>
            <a:off x="11341589" y="120161"/>
            <a:ext cx="635000" cy="342900"/>
          </a:xfrm>
          <a:prstGeom prst="rect">
            <a:avLst/>
          </a:prstGeom>
        </p:spPr>
      </p:pic>
      <p:sp>
        <p:nvSpPr>
          <p:cNvPr id="6" name="Slide Number Placeholder 3">
            <a:extLst>
              <a:ext uri="{FF2B5EF4-FFF2-40B4-BE49-F238E27FC236}">
                <a16:creationId xmlns:a16="http://schemas.microsoft.com/office/drawing/2014/main" id="{8C57DE5C-608C-452D-B757-6CFF4965136C}"/>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35</a:t>
            </a:fld>
            <a:endParaRPr lang="en-US" dirty="0"/>
          </a:p>
        </p:txBody>
      </p:sp>
      <p:sp>
        <p:nvSpPr>
          <p:cNvPr id="7" name="TextBox 6">
            <a:extLst>
              <a:ext uri="{FF2B5EF4-FFF2-40B4-BE49-F238E27FC236}">
                <a16:creationId xmlns:a16="http://schemas.microsoft.com/office/drawing/2014/main" id="{23636C25-A2F9-438A-B73D-A058CBE78835}"/>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2429804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Content Placeholder 5">
            <a:extLst>
              <a:ext uri="{FF2B5EF4-FFF2-40B4-BE49-F238E27FC236}">
                <a16:creationId xmlns:a16="http://schemas.microsoft.com/office/drawing/2014/main" id="{DFACA4D8-DEB4-4855-8B7E-F48F8923BC35}"/>
              </a:ext>
            </a:extLst>
          </p:cNvPr>
          <p:cNvPicPr>
            <a:picLocks noChangeAspect="1"/>
          </p:cNvPicPr>
          <p:nvPr/>
        </p:nvPicPr>
        <p:blipFill rotWithShape="1">
          <a:blip r:embed="rId2"/>
          <a:srcRect l="12116" t="18326" r="18104" b="14141"/>
          <a:stretch/>
        </p:blipFill>
        <p:spPr>
          <a:xfrm>
            <a:off x="582823" y="2448409"/>
            <a:ext cx="7178617" cy="3907941"/>
          </a:xfrm>
          <a:prstGeom prst="rect">
            <a:avLst/>
          </a:prstGeom>
        </p:spPr>
      </p:pic>
      <p:sp>
        <p:nvSpPr>
          <p:cNvPr id="2" name="Title 1">
            <a:extLst>
              <a:ext uri="{FF2B5EF4-FFF2-40B4-BE49-F238E27FC236}">
                <a16:creationId xmlns:a16="http://schemas.microsoft.com/office/drawing/2014/main" id="{2944931A-910A-4BF7-ACC9-F425335942F5}"/>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Domain Model</a:t>
            </a:r>
            <a:r>
              <a:rPr lang="ru-RU" sz="4000" dirty="0">
                <a:latin typeface="Arial" panose="020B0604020202020204" pitchFamily="34" charset="0"/>
                <a:cs typeface="Arial" panose="020B0604020202020204" pitchFamily="34" charset="0"/>
              </a:rPr>
              <a:t> – </a:t>
            </a:r>
            <a:r>
              <a:rPr lang="en-US" sz="4000" dirty="0">
                <a:latin typeface="Arial" panose="020B0604020202020204" pitchFamily="34" charset="0"/>
                <a:cs typeface="Arial" panose="020B0604020202020204" pitchFamily="34" charset="0"/>
              </a:rPr>
              <a:t>Choosing Driver’s Gender</a:t>
            </a:r>
          </a:p>
        </p:txBody>
      </p:sp>
      <p:sp>
        <p:nvSpPr>
          <p:cNvPr id="4" name="Slide Number Placeholder 3">
            <a:extLst>
              <a:ext uri="{FF2B5EF4-FFF2-40B4-BE49-F238E27FC236}">
                <a16:creationId xmlns:a16="http://schemas.microsoft.com/office/drawing/2014/main" id="{F1076EF4-05D5-4640-9367-35735E0291E2}"/>
              </a:ext>
            </a:extLst>
          </p:cNvPr>
          <p:cNvSpPr>
            <a:spLocks noGrp="1"/>
          </p:cNvSpPr>
          <p:nvPr>
            <p:ph type="sldNum" sz="quarter" idx="12"/>
          </p:nvPr>
        </p:nvSpPr>
        <p:spPr/>
        <p:txBody>
          <a:bodyPr/>
          <a:lstStyle/>
          <a:p>
            <a:fld id="{6EF01C4C-D00B-4B78-80B1-B3C96C988C1E}" type="slidenum">
              <a:rPr lang="en-US" smtClean="0"/>
              <a:t>36</a:t>
            </a:fld>
            <a:endParaRPr lang="en-US"/>
          </a:p>
        </p:txBody>
      </p:sp>
      <p:sp>
        <p:nvSpPr>
          <p:cNvPr id="3" name="TextBox 2">
            <a:extLst>
              <a:ext uri="{FF2B5EF4-FFF2-40B4-BE49-F238E27FC236}">
                <a16:creationId xmlns:a16="http://schemas.microsoft.com/office/drawing/2014/main" id="{428119AB-CEED-46E3-91FA-B906DDE15E45}"/>
              </a:ext>
            </a:extLst>
          </p:cNvPr>
          <p:cNvSpPr txBox="1"/>
          <p:nvPr/>
        </p:nvSpPr>
        <p:spPr>
          <a:xfrm>
            <a:off x="6909164" y="1690688"/>
            <a:ext cx="472772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“@Uber can we pls weed folks out before you pick them up. let me choose my driver’s gender. The point is that we should all have options that make us feel comfortable with”</a:t>
            </a:r>
          </a:p>
        </p:txBody>
      </p:sp>
      <p:pic>
        <p:nvPicPr>
          <p:cNvPr id="8" name="Picture 2" descr="Developer">
            <a:extLst>
              <a:ext uri="{FF2B5EF4-FFF2-40B4-BE49-F238E27FC236}">
                <a16:creationId xmlns:a16="http://schemas.microsoft.com/office/drawing/2014/main" id="{930DA086-713B-4A2D-9099-08502EB94C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9164" y="1690688"/>
            <a:ext cx="344648" cy="344648"/>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D340A288-F5A4-4953-BA4A-3F5E119D8ABE}"/>
              </a:ext>
            </a:extLst>
          </p:cNvPr>
          <p:cNvSpPr/>
          <p:nvPr/>
        </p:nvSpPr>
        <p:spPr>
          <a:xfrm>
            <a:off x="729671" y="3429000"/>
            <a:ext cx="1487056" cy="6557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5DBF6FC-08FC-4B68-85EF-13964FA9D22F}"/>
              </a:ext>
            </a:extLst>
          </p:cNvPr>
          <p:cNvSpPr txBox="1"/>
          <p:nvPr/>
        </p:nvSpPr>
        <p:spPr>
          <a:xfrm>
            <a:off x="7253812" y="3284855"/>
            <a:ext cx="472772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“@Alt Deadpool @AskLyft @Uber Support I have a problem with you choosing based on gender because its sexist. Not to mention impractical business-wise because women drivers represent UNDER 10% of drivers yet 50% of passengers. are you ready to pay double/triple the fares for your gender-based employment discrimination”</a:t>
            </a:r>
          </a:p>
        </p:txBody>
      </p:sp>
      <p:pic>
        <p:nvPicPr>
          <p:cNvPr id="6" name="Picture 2" descr="Developer">
            <a:extLst>
              <a:ext uri="{FF2B5EF4-FFF2-40B4-BE49-F238E27FC236}">
                <a16:creationId xmlns:a16="http://schemas.microsoft.com/office/drawing/2014/main" id="{F5FE032A-265A-45CB-8D1B-0D7FDF71DE0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3812" y="3284855"/>
            <a:ext cx="344648" cy="34464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AE652CB-4D17-4AF3-9249-BC5D38385A9E}"/>
              </a:ext>
            </a:extLst>
          </p:cNvPr>
          <p:cNvPicPr>
            <a:picLocks noChangeAspect="1"/>
          </p:cNvPicPr>
          <p:nvPr/>
        </p:nvPicPr>
        <p:blipFill>
          <a:blip r:embed="rId4"/>
          <a:stretch>
            <a:fillRect/>
          </a:stretch>
        </p:blipFill>
        <p:spPr>
          <a:xfrm>
            <a:off x="11341589" y="120161"/>
            <a:ext cx="635000" cy="342900"/>
          </a:xfrm>
          <a:prstGeom prst="rect">
            <a:avLst/>
          </a:prstGeom>
        </p:spPr>
      </p:pic>
      <p:sp>
        <p:nvSpPr>
          <p:cNvPr id="9" name="Slide Number Placeholder 3">
            <a:extLst>
              <a:ext uri="{FF2B5EF4-FFF2-40B4-BE49-F238E27FC236}">
                <a16:creationId xmlns:a16="http://schemas.microsoft.com/office/drawing/2014/main" id="{01B06269-A15F-4E8A-BE05-17188430B6D2}"/>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36</a:t>
            </a:fld>
            <a:endParaRPr lang="en-US" dirty="0"/>
          </a:p>
        </p:txBody>
      </p:sp>
      <p:sp>
        <p:nvSpPr>
          <p:cNvPr id="15" name="TextBox 14">
            <a:extLst>
              <a:ext uri="{FF2B5EF4-FFF2-40B4-BE49-F238E27FC236}">
                <a16:creationId xmlns:a16="http://schemas.microsoft.com/office/drawing/2014/main" id="{BE3DC859-74E4-42A7-A1F6-3DE6F0DA48B7}"/>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15899328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Implications</a:t>
            </a:r>
          </a:p>
        </p:txBody>
      </p:sp>
      <p:sp>
        <p:nvSpPr>
          <p:cNvPr id="3" name="Content Placeholder 2"/>
          <p:cNvSpPr>
            <a:spLocks noGrp="1"/>
          </p:cNvSpPr>
          <p:nvPr>
            <p:ph idx="1"/>
          </p:nvPr>
        </p:nvSpPr>
        <p:spPr>
          <a:xfrm>
            <a:off x="825989" y="2187574"/>
            <a:ext cx="10515600" cy="4351338"/>
          </a:xfrm>
        </p:spPr>
        <p:txBody>
          <a:bodyPr>
            <a:normAutofit/>
          </a:bodyPr>
          <a:lstStyle/>
          <a:p>
            <a:r>
              <a:rPr lang="en-US" dirty="0">
                <a:latin typeface="Arial" panose="020B0604020202020204" pitchFamily="34" charset="0"/>
                <a:cs typeface="Arial" panose="020B0604020202020204" pitchFamily="34" charset="0"/>
              </a:rPr>
              <a:t>Found presence of discrimination concerns</a:t>
            </a:r>
          </a:p>
          <a:p>
            <a:r>
              <a:rPr lang="en-US" dirty="0">
                <a:latin typeface="Arial" panose="020B0604020202020204" pitchFamily="34" charset="0"/>
                <a:cs typeface="Arial" panose="020B0604020202020204" pitchFamily="34" charset="0"/>
              </a:rPr>
              <a:t>Generated a model</a:t>
            </a:r>
          </a:p>
          <a:p>
            <a:r>
              <a:rPr lang="en-US" dirty="0">
                <a:latin typeface="Arial" panose="020B0604020202020204" pitchFamily="34" charset="0"/>
                <a:cs typeface="Arial" panose="020B0604020202020204" pitchFamily="34" charset="0"/>
              </a:rPr>
              <a:t>Model as a reference for developers</a:t>
            </a:r>
          </a:p>
        </p:txBody>
      </p:sp>
      <p:sp>
        <p:nvSpPr>
          <p:cNvPr id="4" name="Slide Number Placeholder 3"/>
          <p:cNvSpPr>
            <a:spLocks noGrp="1"/>
          </p:cNvSpPr>
          <p:nvPr>
            <p:ph type="sldNum" sz="quarter" idx="12"/>
          </p:nvPr>
        </p:nvSpPr>
        <p:spPr/>
        <p:txBody>
          <a:bodyPr/>
          <a:lstStyle/>
          <a:p>
            <a:fld id="{6EF01C4C-D00B-4B78-80B1-B3C96C988C1E}" type="slidenum">
              <a:rPr lang="en-US" smtClean="0"/>
              <a:t>37</a:t>
            </a:fld>
            <a:endParaRPr lang="en-US"/>
          </a:p>
        </p:txBody>
      </p:sp>
      <p:pic>
        <p:nvPicPr>
          <p:cNvPr id="5" name="Picture 4">
            <a:extLst>
              <a:ext uri="{FF2B5EF4-FFF2-40B4-BE49-F238E27FC236}">
                <a16:creationId xmlns:a16="http://schemas.microsoft.com/office/drawing/2014/main" id="{6AE652CB-4D17-4AF3-9249-BC5D38385A9E}"/>
              </a:ext>
            </a:extLst>
          </p:cNvPr>
          <p:cNvPicPr>
            <a:picLocks noChangeAspect="1"/>
          </p:cNvPicPr>
          <p:nvPr/>
        </p:nvPicPr>
        <p:blipFill>
          <a:blip r:embed="rId2"/>
          <a:stretch>
            <a:fillRect/>
          </a:stretch>
        </p:blipFill>
        <p:spPr>
          <a:xfrm>
            <a:off x="11341589" y="120161"/>
            <a:ext cx="635000" cy="342900"/>
          </a:xfrm>
          <a:prstGeom prst="rect">
            <a:avLst/>
          </a:prstGeom>
        </p:spPr>
      </p:pic>
      <p:sp>
        <p:nvSpPr>
          <p:cNvPr id="6" name="TextBox 5">
            <a:extLst>
              <a:ext uri="{FF2B5EF4-FFF2-40B4-BE49-F238E27FC236}">
                <a16:creationId xmlns:a16="http://schemas.microsoft.com/office/drawing/2014/main" id="{BE3DC859-74E4-42A7-A1F6-3DE6F0DA48B7}"/>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
        <p:nvSpPr>
          <p:cNvPr id="8" name="Slide Number Placeholder 3">
            <a:extLst>
              <a:ext uri="{FF2B5EF4-FFF2-40B4-BE49-F238E27FC236}">
                <a16:creationId xmlns:a16="http://schemas.microsoft.com/office/drawing/2014/main" id="{C14B22B7-9699-472E-A998-A30A05AD3F27}"/>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37</a:t>
            </a:fld>
            <a:endParaRPr lang="en-US" dirty="0"/>
          </a:p>
        </p:txBody>
      </p:sp>
    </p:spTree>
    <p:extLst>
      <p:ext uri="{BB962C8B-B14F-4D97-AF65-F5344CB8AC3E}">
        <p14:creationId xmlns:p14="http://schemas.microsoft.com/office/powerpoint/2010/main" val="8736646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Roadmap</a:t>
            </a:r>
          </a:p>
        </p:txBody>
      </p:sp>
      <p:sp>
        <p:nvSpPr>
          <p:cNvPr id="4" name="Slide Number Placeholder 3"/>
          <p:cNvSpPr>
            <a:spLocks noGrp="1"/>
          </p:cNvSpPr>
          <p:nvPr>
            <p:ph type="sldNum" sz="quarter" idx="12"/>
          </p:nvPr>
        </p:nvSpPr>
        <p:spPr/>
        <p:txBody>
          <a:bodyPr/>
          <a:lstStyle/>
          <a:p>
            <a:fld id="{6EF01C4C-D00B-4B78-80B1-B3C96C988C1E}" type="slidenum">
              <a:rPr lang="en-US" smtClean="0"/>
              <a:t>38</a:t>
            </a:fld>
            <a:endParaRPr lang="en-US"/>
          </a:p>
        </p:txBody>
      </p:sp>
      <p:sp>
        <p:nvSpPr>
          <p:cNvPr id="8" name="Slide Number Placeholder 3">
            <a:extLst>
              <a:ext uri="{FF2B5EF4-FFF2-40B4-BE49-F238E27FC236}">
                <a16:creationId xmlns:a16="http://schemas.microsoft.com/office/drawing/2014/main" id="{03CDEC01-DAC4-7641-9F90-2AD1F7DF1699}"/>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38</a:t>
            </a:fld>
            <a:endParaRPr lang="en-US" dirty="0"/>
          </a:p>
        </p:txBody>
      </p:sp>
      <p:pic>
        <p:nvPicPr>
          <p:cNvPr id="12" name="Picture 11">
            <a:extLst>
              <a:ext uri="{FF2B5EF4-FFF2-40B4-BE49-F238E27FC236}">
                <a16:creationId xmlns:a16="http://schemas.microsoft.com/office/drawing/2014/main" id="{C39F7A43-F1E4-7F45-A3EF-9BDA771D7F57}"/>
              </a:ext>
            </a:extLst>
          </p:cNvPr>
          <p:cNvPicPr>
            <a:picLocks noChangeAspect="1"/>
          </p:cNvPicPr>
          <p:nvPr/>
        </p:nvPicPr>
        <p:blipFill>
          <a:blip r:embed="rId3"/>
          <a:stretch>
            <a:fillRect/>
          </a:stretch>
        </p:blipFill>
        <p:spPr>
          <a:xfrm>
            <a:off x="11341589" y="120161"/>
            <a:ext cx="635000" cy="342900"/>
          </a:xfrm>
          <a:prstGeom prst="rect">
            <a:avLst/>
          </a:prstGeom>
        </p:spPr>
      </p:pic>
      <p:sp>
        <p:nvSpPr>
          <p:cNvPr id="13" name="TextBox 12">
            <a:extLst>
              <a:ext uri="{FF2B5EF4-FFF2-40B4-BE49-F238E27FC236}">
                <a16:creationId xmlns:a16="http://schemas.microsoft.com/office/drawing/2014/main" id="{108A6A4A-8CD4-1D4C-9511-3D0BC0F06C59}"/>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
        <p:nvSpPr>
          <p:cNvPr id="7" name="Content Placeholder 2">
            <a:extLst>
              <a:ext uri="{FF2B5EF4-FFF2-40B4-BE49-F238E27FC236}">
                <a16:creationId xmlns:a16="http://schemas.microsoft.com/office/drawing/2014/main" id="{15360309-1B5D-4892-AFD8-DB169C3B2767}"/>
              </a:ext>
            </a:extLst>
          </p:cNvPr>
          <p:cNvSpPr>
            <a:spLocks noGrp="1"/>
          </p:cNvSpPr>
          <p:nvPr>
            <p:ph idx="1"/>
          </p:nvPr>
        </p:nvSpPr>
        <p:spPr>
          <a:xfrm>
            <a:off x="825989" y="2365835"/>
            <a:ext cx="10515600" cy="4351338"/>
          </a:xfrm>
        </p:spPr>
        <p:txBody>
          <a:bodyPr>
            <a:normAutofit/>
          </a:bodyPr>
          <a:lstStyle/>
          <a:p>
            <a:r>
              <a:rPr lang="en-US" dirty="0">
                <a:latin typeface="Arial" panose="020B0604020202020204" pitchFamily="34" charset="0"/>
                <a:cs typeface="Arial" panose="020B0604020202020204" pitchFamily="34" charset="0"/>
              </a:rPr>
              <a:t>More data</a:t>
            </a:r>
          </a:p>
          <a:p>
            <a:r>
              <a:rPr lang="en-US" dirty="0">
                <a:latin typeface="Arial" panose="020B0604020202020204" pitchFamily="34" charset="0"/>
                <a:cs typeface="Arial" panose="020B0604020202020204" pitchFamily="34" charset="0"/>
              </a:rPr>
              <a:t>Better techniques </a:t>
            </a:r>
          </a:p>
          <a:p>
            <a:r>
              <a:rPr lang="en-US" dirty="0">
                <a:latin typeface="Arial" panose="020B0604020202020204" pitchFamily="34" charset="0"/>
                <a:cs typeface="Arial" panose="020B0604020202020204" pitchFamily="34" charset="0"/>
              </a:rPr>
              <a:t>Extrinsic evaluation</a:t>
            </a:r>
          </a:p>
        </p:txBody>
      </p:sp>
    </p:spTree>
    <p:extLst>
      <p:ext uri="{BB962C8B-B14F-4D97-AF65-F5344CB8AC3E}">
        <p14:creationId xmlns:p14="http://schemas.microsoft.com/office/powerpoint/2010/main" val="3505653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0AFA476-B5E7-5544-BBA5-D3537B79BEA1}"/>
              </a:ext>
            </a:extLst>
          </p:cNvPr>
          <p:cNvPicPr>
            <a:picLocks noChangeAspect="1"/>
          </p:cNvPicPr>
          <p:nvPr/>
        </p:nvPicPr>
        <p:blipFill>
          <a:blip r:embed="rId3"/>
          <a:stretch>
            <a:fillRect/>
          </a:stretch>
        </p:blipFill>
        <p:spPr>
          <a:xfrm>
            <a:off x="11341589" y="162144"/>
            <a:ext cx="635000" cy="342900"/>
          </a:xfrm>
          <a:prstGeom prst="rect">
            <a:avLst/>
          </a:prstGeom>
        </p:spPr>
      </p:pic>
      <p:pic>
        <p:nvPicPr>
          <p:cNvPr id="1030" name="Picture 6" descr="Miroslav Tushev"/>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5710" y="5229226"/>
            <a:ext cx="1189159" cy="1466630"/>
          </a:xfrm>
          <a:prstGeom prst="rect">
            <a:avLst/>
          </a:prstGeom>
          <a:noFill/>
          <a:extLst>
            <a:ext uri="{909E8E84-426E-40DD-AFC4-6F175D3DCCD1}">
              <a14:hiddenFill xmlns:a14="http://schemas.microsoft.com/office/drawing/2010/main">
                <a:solidFill>
                  <a:srgbClr val="FFFFFF"/>
                </a:solidFill>
              </a14:hiddenFill>
            </a:ext>
          </a:extLst>
        </p:spPr>
      </p:pic>
      <p:sp>
        <p:nvSpPr>
          <p:cNvPr id="10" name="Subtitle 4"/>
          <p:cNvSpPr txBox="1">
            <a:spLocks/>
          </p:cNvSpPr>
          <p:nvPr/>
        </p:nvSpPr>
        <p:spPr>
          <a:xfrm>
            <a:off x="1431476" y="5170896"/>
            <a:ext cx="5636358"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600"/>
              </a:spcBef>
            </a:pPr>
            <a:r>
              <a:rPr lang="en-US" sz="1400" dirty="0">
                <a:latin typeface="Arial" panose="020B0604020202020204" pitchFamily="34" charset="0"/>
                <a:cs typeface="Arial" panose="020B0604020202020204" pitchFamily="34" charset="0"/>
              </a:rPr>
              <a:t>Miroslav Tushev</a:t>
            </a:r>
          </a:p>
          <a:p>
            <a:pPr algn="l">
              <a:spcBef>
                <a:spcPts val="600"/>
              </a:spcBef>
            </a:pPr>
            <a:r>
              <a:rPr lang="en-US" sz="1400" dirty="0">
                <a:latin typeface="Arial" panose="020B0604020202020204" pitchFamily="34" charset="0"/>
                <a:cs typeface="Arial" panose="020B0604020202020204" pitchFamily="34" charset="0"/>
              </a:rPr>
              <a:t>Ph.D. student</a:t>
            </a:r>
          </a:p>
          <a:p>
            <a:pPr algn="l">
              <a:spcBef>
                <a:spcPts val="600"/>
              </a:spcBef>
            </a:pPr>
            <a:r>
              <a:rPr lang="en-US" sz="1400" dirty="0">
                <a:latin typeface="Arial" panose="020B0604020202020204" pitchFamily="34" charset="0"/>
                <a:cs typeface="Arial" panose="020B0604020202020204" pitchFamily="34" charset="0"/>
              </a:rPr>
              <a:t>Division of Computer Science and Engineering</a:t>
            </a:r>
          </a:p>
          <a:p>
            <a:pPr algn="l">
              <a:spcBef>
                <a:spcPts val="600"/>
              </a:spcBef>
            </a:pPr>
            <a:r>
              <a:rPr lang="en-US" sz="1400" dirty="0">
                <a:latin typeface="Arial" panose="020B0604020202020204" pitchFamily="34" charset="0"/>
                <a:cs typeface="Arial" panose="020B0604020202020204" pitchFamily="34" charset="0"/>
              </a:rPr>
              <a:t>Louisiana State University</a:t>
            </a:r>
          </a:p>
          <a:p>
            <a:pPr algn="l">
              <a:spcBef>
                <a:spcPts val="600"/>
              </a:spcBef>
            </a:pP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MiroslavTushev</a:t>
            </a:r>
            <a:endParaRPr lang="en-US" sz="1400" dirty="0">
              <a:latin typeface="Arial" panose="020B0604020202020204" pitchFamily="34" charset="0"/>
              <a:cs typeface="Arial" panose="020B0604020202020204" pitchFamily="34" charset="0"/>
            </a:endParaRPr>
          </a:p>
          <a:p>
            <a:pPr algn="l">
              <a:spcBef>
                <a:spcPts val="600"/>
              </a:spcBef>
            </a:pPr>
            <a:r>
              <a:rPr lang="en-US" sz="1400" dirty="0" err="1">
                <a:latin typeface="Arial" panose="020B0604020202020204" pitchFamily="34" charset="0"/>
                <a:cs typeface="Arial" panose="020B0604020202020204" pitchFamily="34" charset="0"/>
              </a:rPr>
              <a:t>miroslavtushev.com</a:t>
            </a:r>
            <a:endParaRPr lang="en-US" sz="1400" dirty="0">
              <a:latin typeface="Arial" panose="020B0604020202020204" pitchFamily="34" charset="0"/>
              <a:cs typeface="Arial" panose="020B0604020202020204" pitchFamily="34" charset="0"/>
            </a:endParaRPr>
          </a:p>
          <a:p>
            <a:pPr algn="l">
              <a:spcBef>
                <a:spcPts val="600"/>
              </a:spcBef>
            </a:pPr>
            <a:endParaRPr lang="en-US" sz="1400" dirty="0">
              <a:latin typeface="Arial" panose="020B0604020202020204" pitchFamily="34" charset="0"/>
              <a:cs typeface="Arial" panose="020B0604020202020204" pitchFamily="34" charset="0"/>
            </a:endParaRPr>
          </a:p>
          <a:p>
            <a:pPr algn="l">
              <a:spcBef>
                <a:spcPts val="600"/>
              </a:spcBef>
            </a:pPr>
            <a:endParaRPr lang="en-US" sz="1400"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410" y="162144"/>
            <a:ext cx="3596817" cy="719364"/>
          </a:xfrm>
          <a:prstGeom prst="rect">
            <a:avLst/>
          </a:prstGeom>
        </p:spPr>
      </p:pic>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00428" y="6291318"/>
            <a:ext cx="269167" cy="269167"/>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1000" y="2171700"/>
            <a:ext cx="3810000" cy="2514600"/>
          </a:xfrm>
          <a:prstGeom prst="rect">
            <a:avLst/>
          </a:prstGeom>
        </p:spPr>
      </p:pic>
    </p:spTree>
    <p:extLst>
      <p:ext uri="{BB962C8B-B14F-4D97-AF65-F5344CB8AC3E}">
        <p14:creationId xmlns:p14="http://schemas.microsoft.com/office/powerpoint/2010/main" val="2961142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9F79-BB7A-F443-B997-24F39098B9DF}"/>
              </a:ext>
            </a:extLst>
          </p:cNvPr>
          <p:cNvSpPr>
            <a:spLocks noGrp="1"/>
          </p:cNvSpPr>
          <p:nvPr>
            <p:ph type="title"/>
          </p:nvPr>
        </p:nvSpPr>
        <p:spPr>
          <a:xfrm>
            <a:off x="838199" y="81072"/>
            <a:ext cx="10515600" cy="1325563"/>
          </a:xfrm>
        </p:spPr>
        <p:txBody>
          <a:bodyPr/>
          <a:lstStyle/>
          <a:p>
            <a:r>
              <a:rPr lang="en-US" dirty="0">
                <a:latin typeface="Arial" panose="020B0604020202020204" pitchFamily="34" charset="0"/>
                <a:cs typeface="Arial" panose="020B0604020202020204" pitchFamily="34" charset="0"/>
              </a:rPr>
              <a:t>Sharing Economy (discrimination)</a:t>
            </a:r>
          </a:p>
        </p:txBody>
      </p:sp>
      <p:sp>
        <p:nvSpPr>
          <p:cNvPr id="3" name="Slide Number Placeholder 2">
            <a:extLst>
              <a:ext uri="{FF2B5EF4-FFF2-40B4-BE49-F238E27FC236}">
                <a16:creationId xmlns:a16="http://schemas.microsoft.com/office/drawing/2014/main" id="{1F0B62A5-ABB7-484D-B454-A7A4E9F3875D}"/>
              </a:ext>
            </a:extLst>
          </p:cNvPr>
          <p:cNvSpPr>
            <a:spLocks noGrp="1"/>
          </p:cNvSpPr>
          <p:nvPr>
            <p:ph type="sldNum" sz="quarter" idx="12"/>
          </p:nvPr>
        </p:nvSpPr>
        <p:spPr/>
        <p:txBody>
          <a:bodyPr/>
          <a:lstStyle/>
          <a:p>
            <a:fld id="{6EF01C4C-D00B-4B78-80B1-B3C96C988C1E}" type="slidenum">
              <a:rPr lang="en-US" smtClean="0"/>
              <a:t>4</a:t>
            </a:fld>
            <a:endParaRPr lang="en-US"/>
          </a:p>
        </p:txBody>
      </p:sp>
      <p:sp>
        <p:nvSpPr>
          <p:cNvPr id="11" name="Slide Number Placeholder 3">
            <a:extLst>
              <a:ext uri="{FF2B5EF4-FFF2-40B4-BE49-F238E27FC236}">
                <a16:creationId xmlns:a16="http://schemas.microsoft.com/office/drawing/2014/main" id="{D2A5F0CE-1A18-BA45-8094-D10DD0B63985}"/>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4</a:t>
            </a:fld>
            <a:endParaRPr lang="en-US" dirty="0"/>
          </a:p>
        </p:txBody>
      </p:sp>
      <p:pic>
        <p:nvPicPr>
          <p:cNvPr id="14" name="Picture 13">
            <a:extLst>
              <a:ext uri="{FF2B5EF4-FFF2-40B4-BE49-F238E27FC236}">
                <a16:creationId xmlns:a16="http://schemas.microsoft.com/office/drawing/2014/main" id="{C43EA6AF-6008-EC4F-A236-C32D884F2FB4}"/>
              </a:ext>
            </a:extLst>
          </p:cNvPr>
          <p:cNvPicPr>
            <a:picLocks noChangeAspect="1"/>
          </p:cNvPicPr>
          <p:nvPr/>
        </p:nvPicPr>
        <p:blipFill>
          <a:blip r:embed="rId3"/>
          <a:stretch>
            <a:fillRect/>
          </a:stretch>
        </p:blipFill>
        <p:spPr>
          <a:xfrm>
            <a:off x="11341589" y="120161"/>
            <a:ext cx="635000" cy="342900"/>
          </a:xfrm>
          <a:prstGeom prst="rect">
            <a:avLst/>
          </a:prstGeom>
        </p:spPr>
      </p:pic>
      <p:sp>
        <p:nvSpPr>
          <p:cNvPr id="19" name="TextBox 18">
            <a:extLst>
              <a:ext uri="{FF2B5EF4-FFF2-40B4-BE49-F238E27FC236}">
                <a16:creationId xmlns:a16="http://schemas.microsoft.com/office/drawing/2014/main" id="{15B4E358-9DC1-B24B-9957-2EB033E9C953}"/>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
        <p:nvSpPr>
          <p:cNvPr id="7" name="Content Placeholder 2">
            <a:extLst>
              <a:ext uri="{FF2B5EF4-FFF2-40B4-BE49-F238E27FC236}">
                <a16:creationId xmlns:a16="http://schemas.microsoft.com/office/drawing/2014/main" id="{796B9000-EEA2-4FE0-9D6F-60669C7E67F2}"/>
              </a:ext>
            </a:extLst>
          </p:cNvPr>
          <p:cNvSpPr txBox="1">
            <a:spLocks/>
          </p:cNvSpPr>
          <p:nvPr/>
        </p:nvSpPr>
        <p:spPr>
          <a:xfrm>
            <a:off x="838199" y="2370137"/>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Obstacles for minorities</a:t>
            </a:r>
          </a:p>
          <a:p>
            <a:r>
              <a:rPr lang="en-US" dirty="0"/>
              <a:t>Design decisions often enable discrimination behavior</a:t>
            </a:r>
          </a:p>
        </p:txBody>
      </p:sp>
    </p:spTree>
    <p:extLst>
      <p:ext uri="{BB962C8B-B14F-4D97-AF65-F5344CB8AC3E}">
        <p14:creationId xmlns:p14="http://schemas.microsoft.com/office/powerpoint/2010/main" val="4097031545"/>
      </p:ext>
    </p:extLst>
  </p:cSld>
  <p:clrMapOvr>
    <a:masterClrMapping/>
  </p:clrMapOvr>
  <mc:AlternateContent xmlns:mc="http://schemas.openxmlformats.org/markup-compatibility/2006">
    <mc:Choice xmlns:p14="http://schemas.microsoft.com/office/powerpoint/2010/main" Requires="p14">
      <p:transition spd="slow" p14:dur="2000" advTm="1768"/>
    </mc:Choice>
    <mc:Fallback>
      <p:transition spd="slow" advTm="176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83D1-57E2-6C4A-9DF0-1CF7A9FAA214}"/>
              </a:ext>
            </a:extLst>
          </p:cNvPr>
          <p:cNvSpPr>
            <a:spLocks noGrp="1"/>
          </p:cNvSpPr>
          <p:nvPr>
            <p:ph type="title"/>
          </p:nvPr>
        </p:nvSpPr>
        <p:spPr>
          <a:xfrm>
            <a:off x="822337" y="281212"/>
            <a:ext cx="10515600" cy="1054601"/>
          </a:xfrm>
        </p:spPr>
        <p:txBody>
          <a:bodyPr/>
          <a:lstStyle/>
          <a:p>
            <a:r>
              <a:rPr lang="en-US" dirty="0">
                <a:latin typeface="Arial" panose="020B0604020202020204" pitchFamily="34" charset="0"/>
                <a:cs typeface="Arial" panose="020B0604020202020204" pitchFamily="34" charset="0"/>
              </a:rPr>
              <a:t>Motivation and Objective</a:t>
            </a:r>
          </a:p>
        </p:txBody>
      </p:sp>
      <p:sp>
        <p:nvSpPr>
          <p:cNvPr id="3" name="Slide Number Placeholder 2">
            <a:extLst>
              <a:ext uri="{FF2B5EF4-FFF2-40B4-BE49-F238E27FC236}">
                <a16:creationId xmlns:a16="http://schemas.microsoft.com/office/drawing/2014/main" id="{FDA70396-A670-D745-BDFF-0B79ACBCC21A}"/>
              </a:ext>
            </a:extLst>
          </p:cNvPr>
          <p:cNvSpPr>
            <a:spLocks noGrp="1"/>
          </p:cNvSpPr>
          <p:nvPr>
            <p:ph type="sldNum" sz="quarter" idx="12"/>
          </p:nvPr>
        </p:nvSpPr>
        <p:spPr/>
        <p:txBody>
          <a:bodyPr/>
          <a:lstStyle/>
          <a:p>
            <a:fld id="{6EF01C4C-D00B-4B78-80B1-B3C96C988C1E}" type="slidenum">
              <a:rPr lang="en-US" smtClean="0"/>
              <a:t>5</a:t>
            </a:fld>
            <a:endParaRPr lang="en-US"/>
          </a:p>
        </p:txBody>
      </p:sp>
      <p:sp>
        <p:nvSpPr>
          <p:cNvPr id="4" name="Slide Number Placeholder 3">
            <a:extLst>
              <a:ext uri="{FF2B5EF4-FFF2-40B4-BE49-F238E27FC236}">
                <a16:creationId xmlns:a16="http://schemas.microsoft.com/office/drawing/2014/main" id="{99F36235-AFDC-514F-A5BF-5A9E5260ECB0}"/>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5</a:t>
            </a:fld>
            <a:endParaRPr lang="en-US" dirty="0"/>
          </a:p>
        </p:txBody>
      </p:sp>
      <p:sp>
        <p:nvSpPr>
          <p:cNvPr id="13" name="TextBox 12">
            <a:extLst>
              <a:ext uri="{FF2B5EF4-FFF2-40B4-BE49-F238E27FC236}">
                <a16:creationId xmlns:a16="http://schemas.microsoft.com/office/drawing/2014/main" id="{43685B81-3D7B-FE40-8747-18E1B142FECE}"/>
              </a:ext>
            </a:extLst>
          </p:cNvPr>
          <p:cNvSpPr txBox="1"/>
          <p:nvPr/>
        </p:nvSpPr>
        <p:spPr>
          <a:xfrm>
            <a:off x="822337" y="2964174"/>
            <a:ext cx="9610323"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Objective</a:t>
            </a:r>
            <a:r>
              <a:rPr lang="en-US" dirty="0">
                <a:latin typeface="Arial" panose="020B0604020202020204" pitchFamily="34" charset="0"/>
                <a:cs typeface="Arial" panose="020B0604020202020204" pitchFamily="34" charset="0"/>
              </a:rPr>
              <a:t> – to establish preliminary perspective on digital discrimination in sharing economy</a:t>
            </a:r>
          </a:p>
        </p:txBody>
      </p:sp>
      <p:sp>
        <p:nvSpPr>
          <p:cNvPr id="14" name="TextBox 13">
            <a:extLst>
              <a:ext uri="{FF2B5EF4-FFF2-40B4-BE49-F238E27FC236}">
                <a16:creationId xmlns:a16="http://schemas.microsoft.com/office/drawing/2014/main" id="{FE1CA556-2F6F-3245-9017-79BB3DDCB230}"/>
              </a:ext>
            </a:extLst>
          </p:cNvPr>
          <p:cNvSpPr txBox="1"/>
          <p:nvPr/>
        </p:nvSpPr>
        <p:spPr>
          <a:xfrm>
            <a:off x="822337" y="3862911"/>
            <a:ext cx="9657452"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Motivation</a:t>
            </a:r>
            <a:r>
              <a:rPr lang="en-US" dirty="0">
                <a:latin typeface="Arial" panose="020B0604020202020204" pitchFamily="34" charset="0"/>
                <a:cs typeface="Arial" panose="020B0604020202020204" pitchFamily="34" charset="0"/>
              </a:rPr>
              <a:t> – to help developers engineer software that’s immune to discrimination by design</a:t>
            </a:r>
          </a:p>
        </p:txBody>
      </p:sp>
      <p:pic>
        <p:nvPicPr>
          <p:cNvPr id="9" name="Picture 8">
            <a:extLst>
              <a:ext uri="{FF2B5EF4-FFF2-40B4-BE49-F238E27FC236}">
                <a16:creationId xmlns:a16="http://schemas.microsoft.com/office/drawing/2014/main" id="{E2C3970B-240C-B94F-935E-DC268755CFCA}"/>
              </a:ext>
            </a:extLst>
          </p:cNvPr>
          <p:cNvPicPr>
            <a:picLocks noChangeAspect="1"/>
          </p:cNvPicPr>
          <p:nvPr/>
        </p:nvPicPr>
        <p:blipFill>
          <a:blip r:embed="rId3"/>
          <a:stretch>
            <a:fillRect/>
          </a:stretch>
        </p:blipFill>
        <p:spPr>
          <a:xfrm>
            <a:off x="11341589" y="120161"/>
            <a:ext cx="635000" cy="342900"/>
          </a:xfrm>
          <a:prstGeom prst="rect">
            <a:avLst/>
          </a:prstGeom>
        </p:spPr>
      </p:pic>
      <p:sp>
        <p:nvSpPr>
          <p:cNvPr id="12" name="TextBox 11">
            <a:extLst>
              <a:ext uri="{FF2B5EF4-FFF2-40B4-BE49-F238E27FC236}">
                <a16:creationId xmlns:a16="http://schemas.microsoft.com/office/drawing/2014/main" id="{6BCFCCAA-FF9C-5E47-A4DE-1CEF86D087F2}"/>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1520434553"/>
      </p:ext>
    </p:extLst>
  </p:cSld>
  <p:clrMapOvr>
    <a:masterClrMapping/>
  </p:clrMapOvr>
  <mc:AlternateContent xmlns:mc="http://schemas.openxmlformats.org/markup-compatibility/2006">
    <mc:Choice xmlns:p14="http://schemas.microsoft.com/office/powerpoint/2010/main" Requires="p14">
      <p:transition spd="slow" p14:dur="2000" advTm="3150"/>
    </mc:Choice>
    <mc:Fallback>
      <p:transition spd="slow" advTm="315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Where to find discrimination concerns?</a:t>
            </a:r>
          </a:p>
        </p:txBody>
      </p:sp>
      <p:sp>
        <p:nvSpPr>
          <p:cNvPr id="3" name="Slide Number Placeholder 2"/>
          <p:cNvSpPr>
            <a:spLocks noGrp="1"/>
          </p:cNvSpPr>
          <p:nvPr>
            <p:ph type="sldNum" sz="quarter" idx="12"/>
          </p:nvPr>
        </p:nvSpPr>
        <p:spPr/>
        <p:txBody>
          <a:bodyPr/>
          <a:lstStyle/>
          <a:p>
            <a:fld id="{6EF01C4C-D00B-4B78-80B1-B3C96C988C1E}" type="slidenum">
              <a:rPr lang="en-US" smtClean="0"/>
              <a:t>6</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082" y="3280330"/>
            <a:ext cx="1510228" cy="1227060"/>
          </a:xfrm>
          <a:prstGeom prst="rect">
            <a:avLst/>
          </a:prstGeom>
        </p:spPr>
      </p:pic>
      <p:sp>
        <p:nvSpPr>
          <p:cNvPr id="5" name="Rectangle 4"/>
          <p:cNvSpPr/>
          <p:nvPr/>
        </p:nvSpPr>
        <p:spPr>
          <a:xfrm>
            <a:off x="1561811" y="4753413"/>
            <a:ext cx="2034531" cy="369332"/>
          </a:xfrm>
          <a:prstGeom prst="rect">
            <a:avLst/>
          </a:prstGeom>
        </p:spPr>
        <p:txBody>
          <a:bodyPr wrap="none">
            <a:spAutoFit/>
          </a:bodyPr>
          <a:lstStyle/>
          <a:p>
            <a:r>
              <a:rPr lang="en-US" i="1" dirty="0">
                <a:solidFill>
                  <a:schemeClr val="accent1"/>
                </a:solidFill>
              </a:rPr>
              <a:t>#</a:t>
            </a:r>
            <a:r>
              <a:rPr lang="en-US" i="1" dirty="0" err="1">
                <a:solidFill>
                  <a:schemeClr val="accent1"/>
                </a:solidFill>
              </a:rPr>
              <a:t>AirbnbWhileBlack</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9002" y="3135830"/>
            <a:ext cx="2578310" cy="161758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3910" y="3126531"/>
            <a:ext cx="2681479" cy="1534657"/>
          </a:xfrm>
          <a:prstGeom prst="rect">
            <a:avLst/>
          </a:prstGeom>
        </p:spPr>
      </p:pic>
      <p:sp>
        <p:nvSpPr>
          <p:cNvPr id="9" name="Slide Number Placeholder 3">
            <a:extLst>
              <a:ext uri="{FF2B5EF4-FFF2-40B4-BE49-F238E27FC236}">
                <a16:creationId xmlns:a16="http://schemas.microsoft.com/office/drawing/2014/main" id="{BC148232-CB55-4E42-8D17-A27D768E271D}"/>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6</a:t>
            </a:fld>
            <a:endParaRPr lang="en-US" dirty="0"/>
          </a:p>
        </p:txBody>
      </p:sp>
      <p:pic>
        <p:nvPicPr>
          <p:cNvPr id="11" name="Picture 10">
            <a:extLst>
              <a:ext uri="{FF2B5EF4-FFF2-40B4-BE49-F238E27FC236}">
                <a16:creationId xmlns:a16="http://schemas.microsoft.com/office/drawing/2014/main" id="{590BF782-63F9-4004-9F7D-4B352985281E}"/>
              </a:ext>
            </a:extLst>
          </p:cNvPr>
          <p:cNvPicPr>
            <a:picLocks noChangeAspect="1"/>
          </p:cNvPicPr>
          <p:nvPr/>
        </p:nvPicPr>
        <p:blipFill>
          <a:blip r:embed="rId5"/>
          <a:stretch>
            <a:fillRect/>
          </a:stretch>
        </p:blipFill>
        <p:spPr>
          <a:xfrm>
            <a:off x="11341589" y="120161"/>
            <a:ext cx="635000" cy="342900"/>
          </a:xfrm>
          <a:prstGeom prst="rect">
            <a:avLst/>
          </a:prstGeom>
        </p:spPr>
      </p:pic>
      <p:sp>
        <p:nvSpPr>
          <p:cNvPr id="13" name="TextBox 12">
            <a:extLst>
              <a:ext uri="{FF2B5EF4-FFF2-40B4-BE49-F238E27FC236}">
                <a16:creationId xmlns:a16="http://schemas.microsoft.com/office/drawing/2014/main" id="{686A9FDD-CB33-4226-BC27-3AD9535FA1AB}"/>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2499955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BF00D-3D3C-9E4E-A6E4-E56A554B737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Data Collection</a:t>
            </a:r>
          </a:p>
        </p:txBody>
      </p:sp>
      <p:sp>
        <p:nvSpPr>
          <p:cNvPr id="3" name="Content Placeholder 2">
            <a:extLst>
              <a:ext uri="{FF2B5EF4-FFF2-40B4-BE49-F238E27FC236}">
                <a16:creationId xmlns:a16="http://schemas.microsoft.com/office/drawing/2014/main" id="{6B77C6E8-1B17-A245-98BF-5406043A4579}"/>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Twitter</a:t>
            </a:r>
          </a:p>
          <a:p>
            <a:r>
              <a:rPr lang="en-US" dirty="0"/>
              <a:t>November 1</a:t>
            </a:r>
            <a:r>
              <a:rPr lang="en-US" baseline="30000" dirty="0"/>
              <a:t>st</a:t>
            </a:r>
            <a:r>
              <a:rPr lang="en-US" dirty="0"/>
              <a:t>, 2019– December 31</a:t>
            </a:r>
            <a:r>
              <a:rPr lang="en-US" baseline="30000" dirty="0"/>
              <a:t>st</a:t>
            </a:r>
            <a:r>
              <a:rPr lang="en-US" dirty="0"/>
              <a:t>, 2019</a:t>
            </a:r>
            <a:endParaRPr lang="en-US" i="1" dirty="0"/>
          </a:p>
        </p:txBody>
      </p:sp>
      <p:sp>
        <p:nvSpPr>
          <p:cNvPr id="5" name="Slide Number Placeholder 4"/>
          <p:cNvSpPr>
            <a:spLocks noGrp="1"/>
          </p:cNvSpPr>
          <p:nvPr>
            <p:ph type="sldNum" sz="quarter" idx="12"/>
          </p:nvPr>
        </p:nvSpPr>
        <p:spPr/>
        <p:txBody>
          <a:bodyPr/>
          <a:lstStyle/>
          <a:p>
            <a:fld id="{6EF01C4C-D00B-4B78-80B1-B3C96C988C1E}" type="slidenum">
              <a:rPr lang="en-US" smtClean="0"/>
              <a:t>7</a:t>
            </a:fld>
            <a:endParaRPr lang="en-US"/>
          </a:p>
        </p:txBody>
      </p:sp>
      <p:sp>
        <p:nvSpPr>
          <p:cNvPr id="7" name="Slide Number Placeholder 3">
            <a:extLst>
              <a:ext uri="{FF2B5EF4-FFF2-40B4-BE49-F238E27FC236}">
                <a16:creationId xmlns:a16="http://schemas.microsoft.com/office/drawing/2014/main" id="{A5B6B8A1-22B1-934E-ACC2-527058DA2DCE}"/>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7</a:t>
            </a:fld>
            <a:endParaRPr lang="en-US" dirty="0"/>
          </a:p>
        </p:txBody>
      </p:sp>
      <p:pic>
        <p:nvPicPr>
          <p:cNvPr id="11" name="Picture 10">
            <a:extLst>
              <a:ext uri="{FF2B5EF4-FFF2-40B4-BE49-F238E27FC236}">
                <a16:creationId xmlns:a16="http://schemas.microsoft.com/office/drawing/2014/main" id="{F766E136-B4A6-F74B-83FA-6547975F49E8}"/>
              </a:ext>
            </a:extLst>
          </p:cNvPr>
          <p:cNvPicPr>
            <a:picLocks noChangeAspect="1"/>
          </p:cNvPicPr>
          <p:nvPr/>
        </p:nvPicPr>
        <p:blipFill>
          <a:blip r:embed="rId3"/>
          <a:stretch>
            <a:fillRect/>
          </a:stretch>
        </p:blipFill>
        <p:spPr>
          <a:xfrm>
            <a:off x="11341589" y="120161"/>
            <a:ext cx="635000" cy="342900"/>
          </a:xfrm>
          <a:prstGeom prst="rect">
            <a:avLst/>
          </a:prstGeom>
        </p:spPr>
      </p:pic>
      <p:sp>
        <p:nvSpPr>
          <p:cNvPr id="12" name="TextBox 11">
            <a:extLst>
              <a:ext uri="{FF2B5EF4-FFF2-40B4-BE49-F238E27FC236}">
                <a16:creationId xmlns:a16="http://schemas.microsoft.com/office/drawing/2014/main" id="{65B5AC74-A76C-5349-B2CC-84F0512A40F1}"/>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grpSp>
        <p:nvGrpSpPr>
          <p:cNvPr id="24" name="Group 23">
            <a:extLst>
              <a:ext uri="{FF2B5EF4-FFF2-40B4-BE49-F238E27FC236}">
                <a16:creationId xmlns:a16="http://schemas.microsoft.com/office/drawing/2014/main" id="{B8F62716-C28C-4CBB-82F1-EC2817C4D9AD}"/>
              </a:ext>
            </a:extLst>
          </p:cNvPr>
          <p:cNvGrpSpPr/>
          <p:nvPr/>
        </p:nvGrpSpPr>
        <p:grpSpPr>
          <a:xfrm>
            <a:off x="2782195" y="3779095"/>
            <a:ext cx="6598398" cy="2759818"/>
            <a:chOff x="105090" y="1516751"/>
            <a:chExt cx="11871499" cy="4723827"/>
          </a:xfrm>
        </p:grpSpPr>
        <p:pic>
          <p:nvPicPr>
            <p:cNvPr id="4" name="Picture 4" descr="Uber Logo Vector (.AI) Free Download">
              <a:extLst>
                <a:ext uri="{FF2B5EF4-FFF2-40B4-BE49-F238E27FC236}">
                  <a16:creationId xmlns:a16="http://schemas.microsoft.com/office/drawing/2014/main" id="{942A9058-0555-4959-A315-4111A8E27FA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1667741"/>
              <a:ext cx="1456360" cy="14563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Lyft announces new features in an effort to increase passenger and driver safety">
              <a:extLst>
                <a:ext uri="{FF2B5EF4-FFF2-40B4-BE49-F238E27FC236}">
                  <a16:creationId xmlns:a16="http://schemas.microsoft.com/office/drawing/2014/main" id="{41ABA823-4AD1-4FAA-9537-04929CEB3F2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59050" y="1667741"/>
              <a:ext cx="2782454" cy="139122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Airbnb">
              <a:extLst>
                <a:ext uri="{FF2B5EF4-FFF2-40B4-BE49-F238E27FC236}">
                  <a16:creationId xmlns:a16="http://schemas.microsoft.com/office/drawing/2014/main" id="{A91A7054-CC93-4A72-8BF9-D525AE71A36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1677" y="1516751"/>
              <a:ext cx="1608541" cy="17583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a:extLst>
                <a:ext uri="{FF2B5EF4-FFF2-40B4-BE49-F238E27FC236}">
                  <a16:creationId xmlns:a16="http://schemas.microsoft.com/office/drawing/2014/main" id="{135632D6-B606-4EB4-A1E7-D64807ED5CC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93589" y="1837809"/>
              <a:ext cx="3683000" cy="132281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Fiverr review: Learn the pros and cons July 2020 | finder.com">
              <a:extLst>
                <a:ext uri="{FF2B5EF4-FFF2-40B4-BE49-F238E27FC236}">
                  <a16:creationId xmlns:a16="http://schemas.microsoft.com/office/drawing/2014/main" id="{62FC2D5C-0F38-4C0E-AD04-F1621EBE226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5090" y="4456956"/>
              <a:ext cx="2639889" cy="146660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Jobs at TaskRabbit">
              <a:extLst>
                <a:ext uri="{FF2B5EF4-FFF2-40B4-BE49-F238E27FC236}">
                  <a16:creationId xmlns:a16="http://schemas.microsoft.com/office/drawing/2014/main" id="{2D349835-428B-4728-A07F-0C9DB1F78B8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79700" y="3963045"/>
              <a:ext cx="3416300" cy="227753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0" descr="Hungry? UberEATS delivery launches in Buffalo">
              <a:extLst>
                <a:ext uri="{FF2B5EF4-FFF2-40B4-BE49-F238E27FC236}">
                  <a16:creationId xmlns:a16="http://schemas.microsoft.com/office/drawing/2014/main" id="{307DD5EA-3F09-4C9B-AB15-6D80A4683445}"/>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2703" r="22138"/>
            <a:stretch/>
          </p:blipFill>
          <p:spPr bwMode="auto">
            <a:xfrm>
              <a:off x="6543589" y="4456954"/>
              <a:ext cx="1264716" cy="128971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2" descr="How to Become a DoorDash Driver / Dasher - Pay &amp; What to Expect ...">
              <a:extLst>
                <a:ext uri="{FF2B5EF4-FFF2-40B4-BE49-F238E27FC236}">
                  <a16:creationId xmlns:a16="http://schemas.microsoft.com/office/drawing/2014/main" id="{071FA40E-9FB5-4EFE-BFB4-B893BD05496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996298" y="4594952"/>
              <a:ext cx="2090137" cy="101371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55915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BF00D-3D3C-9E4E-A6E4-E56A554B737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Data Collection (cont’d)</a:t>
            </a:r>
          </a:p>
        </p:txBody>
      </p:sp>
      <p:sp>
        <p:nvSpPr>
          <p:cNvPr id="3" name="Content Placeholder 2">
            <a:extLst>
              <a:ext uri="{FF2B5EF4-FFF2-40B4-BE49-F238E27FC236}">
                <a16:creationId xmlns:a16="http://schemas.microsoft.com/office/drawing/2014/main" id="{6B77C6E8-1B17-A245-98BF-5406043A4579}"/>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Twitter API</a:t>
            </a:r>
          </a:p>
          <a:p>
            <a:r>
              <a:rPr lang="en-US" dirty="0"/>
              <a:t>667,806 tweets</a:t>
            </a:r>
            <a:endParaRPr lang="en-US" i="1" dirty="0"/>
          </a:p>
        </p:txBody>
      </p:sp>
      <p:sp>
        <p:nvSpPr>
          <p:cNvPr id="5" name="Slide Number Placeholder 4"/>
          <p:cNvSpPr>
            <a:spLocks noGrp="1"/>
          </p:cNvSpPr>
          <p:nvPr>
            <p:ph type="sldNum" sz="quarter" idx="12"/>
          </p:nvPr>
        </p:nvSpPr>
        <p:spPr/>
        <p:txBody>
          <a:bodyPr/>
          <a:lstStyle/>
          <a:p>
            <a:fld id="{6EF01C4C-D00B-4B78-80B1-B3C96C988C1E}" type="slidenum">
              <a:rPr lang="en-US" smtClean="0"/>
              <a:t>8</a:t>
            </a:fld>
            <a:endParaRPr lang="en-US"/>
          </a:p>
        </p:txBody>
      </p:sp>
      <p:sp>
        <p:nvSpPr>
          <p:cNvPr id="7" name="Slide Number Placeholder 3">
            <a:extLst>
              <a:ext uri="{FF2B5EF4-FFF2-40B4-BE49-F238E27FC236}">
                <a16:creationId xmlns:a16="http://schemas.microsoft.com/office/drawing/2014/main" id="{A5B6B8A1-22B1-934E-ACC2-527058DA2DCE}"/>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8</a:t>
            </a:fld>
            <a:endParaRPr lang="en-US" dirty="0"/>
          </a:p>
        </p:txBody>
      </p:sp>
      <p:pic>
        <p:nvPicPr>
          <p:cNvPr id="11" name="Picture 10">
            <a:extLst>
              <a:ext uri="{FF2B5EF4-FFF2-40B4-BE49-F238E27FC236}">
                <a16:creationId xmlns:a16="http://schemas.microsoft.com/office/drawing/2014/main" id="{F766E136-B4A6-F74B-83FA-6547975F49E8}"/>
              </a:ext>
            </a:extLst>
          </p:cNvPr>
          <p:cNvPicPr>
            <a:picLocks noChangeAspect="1"/>
          </p:cNvPicPr>
          <p:nvPr/>
        </p:nvPicPr>
        <p:blipFill>
          <a:blip r:embed="rId3"/>
          <a:stretch>
            <a:fillRect/>
          </a:stretch>
        </p:blipFill>
        <p:spPr>
          <a:xfrm>
            <a:off x="11341589" y="120161"/>
            <a:ext cx="635000" cy="342900"/>
          </a:xfrm>
          <a:prstGeom prst="rect">
            <a:avLst/>
          </a:prstGeom>
        </p:spPr>
      </p:pic>
      <p:sp>
        <p:nvSpPr>
          <p:cNvPr id="12" name="TextBox 11">
            <a:extLst>
              <a:ext uri="{FF2B5EF4-FFF2-40B4-BE49-F238E27FC236}">
                <a16:creationId xmlns:a16="http://schemas.microsoft.com/office/drawing/2014/main" id="{65B5AC74-A76C-5349-B2CC-84F0512A40F1}"/>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pic>
        <p:nvPicPr>
          <p:cNvPr id="8" name="Picture 7">
            <a:extLst>
              <a:ext uri="{FF2B5EF4-FFF2-40B4-BE49-F238E27FC236}">
                <a16:creationId xmlns:a16="http://schemas.microsoft.com/office/drawing/2014/main" id="{CC352E19-EFA6-4159-A8C2-EC5C5F694D52}"/>
              </a:ext>
            </a:extLst>
          </p:cNvPr>
          <p:cNvPicPr>
            <a:picLocks noChangeAspect="1"/>
          </p:cNvPicPr>
          <p:nvPr/>
        </p:nvPicPr>
        <p:blipFill rotWithShape="1">
          <a:blip r:embed="rId4"/>
          <a:srcRect l="16514" t="33517" r="17225" b="24526"/>
          <a:stretch/>
        </p:blipFill>
        <p:spPr>
          <a:xfrm>
            <a:off x="1425035" y="3429000"/>
            <a:ext cx="9043621" cy="3221145"/>
          </a:xfrm>
          <a:prstGeom prst="rect">
            <a:avLst/>
          </a:prstGeom>
        </p:spPr>
      </p:pic>
    </p:spTree>
    <p:extLst>
      <p:ext uri="{BB962C8B-B14F-4D97-AF65-F5344CB8AC3E}">
        <p14:creationId xmlns:p14="http://schemas.microsoft.com/office/powerpoint/2010/main" val="1400073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2A78-1F52-4D4A-B316-472ED248B62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Data Analysis</a:t>
            </a:r>
          </a:p>
        </p:txBody>
      </p:sp>
      <p:sp>
        <p:nvSpPr>
          <p:cNvPr id="3" name="Content Placeholder 2">
            <a:extLst>
              <a:ext uri="{FF2B5EF4-FFF2-40B4-BE49-F238E27FC236}">
                <a16:creationId xmlns:a16="http://schemas.microsoft.com/office/drawing/2014/main" id="{51DDF100-18CE-45AD-9D03-0E86FFA94A1C}"/>
              </a:ext>
            </a:extLst>
          </p:cNvPr>
          <p:cNvSpPr>
            <a:spLocks noGrp="1"/>
          </p:cNvSpPr>
          <p:nvPr>
            <p:ph idx="1"/>
          </p:nvPr>
        </p:nvSpPr>
        <p:spPr>
          <a:xfrm>
            <a:off x="838200" y="2446411"/>
            <a:ext cx="10515600" cy="4351338"/>
          </a:xfrm>
        </p:spPr>
        <p:txBody>
          <a:bodyPr/>
          <a:lstStyle/>
          <a:p>
            <a:r>
              <a:rPr lang="en-US" dirty="0"/>
              <a:t>Do users report discrimination over social media? </a:t>
            </a:r>
          </a:p>
          <a:p>
            <a:r>
              <a:rPr lang="en-US" dirty="0"/>
              <a:t>Extract and classify discrimination-related tweets </a:t>
            </a:r>
          </a:p>
        </p:txBody>
      </p:sp>
      <p:sp>
        <p:nvSpPr>
          <p:cNvPr id="4" name="Slide Number Placeholder 3">
            <a:extLst>
              <a:ext uri="{FF2B5EF4-FFF2-40B4-BE49-F238E27FC236}">
                <a16:creationId xmlns:a16="http://schemas.microsoft.com/office/drawing/2014/main" id="{FF88B7EA-449A-46EC-B117-93B33B563EAF}"/>
              </a:ext>
            </a:extLst>
          </p:cNvPr>
          <p:cNvSpPr>
            <a:spLocks noGrp="1"/>
          </p:cNvSpPr>
          <p:nvPr>
            <p:ph type="sldNum" sz="quarter" idx="12"/>
          </p:nvPr>
        </p:nvSpPr>
        <p:spPr/>
        <p:txBody>
          <a:bodyPr/>
          <a:lstStyle/>
          <a:p>
            <a:fld id="{6EF01C4C-D00B-4B78-80B1-B3C96C988C1E}" type="slidenum">
              <a:rPr lang="en-US" smtClean="0"/>
              <a:t>9</a:t>
            </a:fld>
            <a:endParaRPr lang="en-US"/>
          </a:p>
        </p:txBody>
      </p:sp>
      <p:pic>
        <p:nvPicPr>
          <p:cNvPr id="6" name="Picture 5">
            <a:extLst>
              <a:ext uri="{FF2B5EF4-FFF2-40B4-BE49-F238E27FC236}">
                <a16:creationId xmlns:a16="http://schemas.microsoft.com/office/drawing/2014/main" id="{B35774C3-9272-4272-82C2-1218B04789A1}"/>
              </a:ext>
            </a:extLst>
          </p:cNvPr>
          <p:cNvPicPr>
            <a:picLocks noChangeAspect="1"/>
          </p:cNvPicPr>
          <p:nvPr/>
        </p:nvPicPr>
        <p:blipFill>
          <a:blip r:embed="rId2"/>
          <a:stretch>
            <a:fillRect/>
          </a:stretch>
        </p:blipFill>
        <p:spPr>
          <a:xfrm>
            <a:off x="11341589" y="120161"/>
            <a:ext cx="635000" cy="342900"/>
          </a:xfrm>
          <a:prstGeom prst="rect">
            <a:avLst/>
          </a:prstGeom>
        </p:spPr>
      </p:pic>
      <p:sp>
        <p:nvSpPr>
          <p:cNvPr id="8" name="Slide Number Placeholder 3">
            <a:extLst>
              <a:ext uri="{FF2B5EF4-FFF2-40B4-BE49-F238E27FC236}">
                <a16:creationId xmlns:a16="http://schemas.microsoft.com/office/drawing/2014/main" id="{D23157AF-0DF2-47A1-AF7E-01E9557EB3A8}"/>
              </a:ext>
            </a:extLst>
          </p:cNvPr>
          <p:cNvSpPr txBox="1">
            <a:spLocks/>
          </p:cNvSpPr>
          <p:nvPr/>
        </p:nvSpPr>
        <p:spPr>
          <a:xfrm>
            <a:off x="215411" y="81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6EF01C4C-D00B-4B78-80B1-B3C96C988C1E}" type="slidenum">
              <a:rPr lang="en-US" smtClean="0"/>
              <a:pPr algn="l"/>
              <a:t>9</a:t>
            </a:fld>
            <a:endParaRPr lang="en-US" dirty="0"/>
          </a:p>
        </p:txBody>
      </p:sp>
      <p:sp>
        <p:nvSpPr>
          <p:cNvPr id="10" name="TextBox 9">
            <a:extLst>
              <a:ext uri="{FF2B5EF4-FFF2-40B4-BE49-F238E27FC236}">
                <a16:creationId xmlns:a16="http://schemas.microsoft.com/office/drawing/2014/main" id="{6E09368B-CC20-4A39-8BC0-82D7BC1D935A}"/>
              </a:ext>
            </a:extLst>
          </p:cNvPr>
          <p:cNvSpPr txBox="1"/>
          <p:nvPr/>
        </p:nvSpPr>
        <p:spPr>
          <a:xfrm>
            <a:off x="437168" y="109745"/>
            <a:ext cx="1975734" cy="307777"/>
          </a:xfrm>
          <a:prstGeom prst="rect">
            <a:avLst/>
          </a:prstGeom>
          <a:noFill/>
        </p:spPr>
        <p:txBody>
          <a:bodyPr wrap="square" rtlCol="0">
            <a:spAutoFit/>
          </a:bodyPr>
          <a:lstStyle/>
          <a:p>
            <a:r>
              <a:rPr lang="en-US" sz="1400" b="1" dirty="0">
                <a:solidFill>
                  <a:schemeClr val="bg2">
                    <a:lumMod val="75000"/>
                  </a:schemeClr>
                </a:solidFill>
                <a:latin typeface="Arial" panose="020B0604020202020204" pitchFamily="34" charset="0"/>
                <a:cs typeface="Arial" panose="020B0604020202020204" pitchFamily="34" charset="0"/>
              </a:rPr>
              <a:t>Miroslav Tushev</a:t>
            </a:r>
          </a:p>
        </p:txBody>
      </p:sp>
    </p:spTree>
    <p:extLst>
      <p:ext uri="{BB962C8B-B14F-4D97-AF65-F5344CB8AC3E}">
        <p14:creationId xmlns:p14="http://schemas.microsoft.com/office/powerpoint/2010/main" val="3292039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11252</TotalTime>
  <Words>1520</Words>
  <Application>Microsoft Macintosh PowerPoint</Application>
  <PresentationFormat>Widescreen</PresentationFormat>
  <Paragraphs>277</Paragraphs>
  <Slides>39</Slides>
  <Notes>9</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Times New Roman</vt:lpstr>
      <vt:lpstr>Office Theme</vt:lpstr>
      <vt:lpstr>Digital Discrimination in Sharing Economy A Requirements Engineering Perspective</vt:lpstr>
      <vt:lpstr>Sharing Economy</vt:lpstr>
      <vt:lpstr>Sharing Economy (cont’d)</vt:lpstr>
      <vt:lpstr>Sharing Economy (discrimination)</vt:lpstr>
      <vt:lpstr>Motivation and Objective</vt:lpstr>
      <vt:lpstr>Where to find discrimination concerns?</vt:lpstr>
      <vt:lpstr>Data Collection</vt:lpstr>
      <vt:lpstr>Data Collection (cont’d)</vt:lpstr>
      <vt:lpstr>Data Analysis</vt:lpstr>
      <vt:lpstr>Snowballing Method</vt:lpstr>
      <vt:lpstr>Snowballing Method (cont’d)</vt:lpstr>
      <vt:lpstr>Snowballing Method (cont’d)</vt:lpstr>
      <vt:lpstr>Discrimination Types</vt:lpstr>
      <vt:lpstr>Racism and Ableism</vt:lpstr>
      <vt:lpstr>Results</vt:lpstr>
      <vt:lpstr>Results (cont’d)</vt:lpstr>
      <vt:lpstr>Domain Model</vt:lpstr>
      <vt:lpstr>Domain Model - Notation</vt:lpstr>
      <vt:lpstr>Domain Model - Generation</vt:lpstr>
      <vt:lpstr>Domain Model - Example</vt:lpstr>
      <vt:lpstr>Domain Model – User Goals</vt:lpstr>
      <vt:lpstr>Domain Model - Trust</vt:lpstr>
      <vt:lpstr>Domain Model - Results</vt:lpstr>
      <vt:lpstr>Domain Model - Accessibility</vt:lpstr>
      <vt:lpstr>Domain Model – Functional Features</vt:lpstr>
      <vt:lpstr>Domain Model - Cancel</vt:lpstr>
      <vt:lpstr>Domain Model - Refund</vt:lpstr>
      <vt:lpstr>Domain Model – Profile Picture</vt:lpstr>
      <vt:lpstr>Domain Model – Name</vt:lpstr>
      <vt:lpstr>Domain Model – Rating</vt:lpstr>
      <vt:lpstr>Domain Model – Reporting</vt:lpstr>
      <vt:lpstr>Domain Model – Credit</vt:lpstr>
      <vt:lpstr>Domain Model – User-Suggested Features</vt:lpstr>
      <vt:lpstr>Domain Model – Special Need</vt:lpstr>
      <vt:lpstr>Domain Model – Door Delivery</vt:lpstr>
      <vt:lpstr>Domain Model – Choosing Driver’s Gender</vt:lpstr>
      <vt:lpstr>Implications</vt:lpstr>
      <vt:lpstr>Roadmap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Linguistic Change in Open Source Software</dc:title>
  <dc:creator>Miroslav Tushev</dc:creator>
  <cp:lastModifiedBy>Miroslav Tushev</cp:lastModifiedBy>
  <cp:revision>305</cp:revision>
  <dcterms:created xsi:type="dcterms:W3CDTF">2019-08-19T18:08:12Z</dcterms:created>
  <dcterms:modified xsi:type="dcterms:W3CDTF">2020-07-20T17:37:59Z</dcterms:modified>
</cp:coreProperties>
</file>