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sldIdLst>
    <p:sldId id="256" r:id="rId3"/>
    <p:sldId id="485" r:id="rId4"/>
    <p:sldId id="257" r:id="rId5"/>
    <p:sldId id="261" r:id="rId6"/>
    <p:sldId id="830" r:id="rId7"/>
    <p:sldId id="831" r:id="rId8"/>
    <p:sldId id="833" r:id="rId9"/>
    <p:sldId id="265" r:id="rId10"/>
    <p:sldId id="834" r:id="rId11"/>
    <p:sldId id="835" r:id="rId12"/>
    <p:sldId id="815" r:id="rId13"/>
    <p:sldId id="820" r:id="rId14"/>
    <p:sldId id="824" r:id="rId15"/>
  </p:sldIdLst>
  <p:sldSz cx="12192000" cy="6858000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47343-F93C-4C75-8860-E09A9BFC1380}" v="1" dt="2023-11-10T07:19:45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9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w Staron" userId="a9e16158-9178-482c-9462-fca9677861b8" providerId="ADAL" clId="{AB547343-F93C-4C75-8860-E09A9BFC1380}"/>
    <pc:docChg chg="custSel addSld modSld modShowInfo">
      <pc:chgData name="Miroslaw Staron" userId="a9e16158-9178-482c-9462-fca9677861b8" providerId="ADAL" clId="{AB547343-F93C-4C75-8860-E09A9BFC1380}" dt="2023-11-10T13:01:42.387" v="210" actId="2744"/>
      <pc:docMkLst>
        <pc:docMk/>
      </pc:docMkLst>
      <pc:sldChg chg="add">
        <pc:chgData name="Miroslaw Staron" userId="a9e16158-9178-482c-9462-fca9677861b8" providerId="ADAL" clId="{AB547343-F93C-4C75-8860-E09A9BFC1380}" dt="2023-11-10T07:19:45.393" v="0"/>
        <pc:sldMkLst>
          <pc:docMk/>
          <pc:sldMk cId="490093994" sldId="485"/>
        </pc:sldMkLst>
      </pc:sldChg>
      <pc:sldChg chg="modSp new mod">
        <pc:chgData name="Miroslaw Staron" userId="a9e16158-9178-482c-9462-fca9677861b8" providerId="ADAL" clId="{AB547343-F93C-4C75-8860-E09A9BFC1380}" dt="2023-11-10T12:53:34.469" v="209" actId="20577"/>
        <pc:sldMkLst>
          <pc:docMk/>
          <pc:sldMk cId="4137708273" sldId="833"/>
        </pc:sldMkLst>
        <pc:spChg chg="mod">
          <ac:chgData name="Miroslaw Staron" userId="a9e16158-9178-482c-9462-fca9677861b8" providerId="ADAL" clId="{AB547343-F93C-4C75-8860-E09A9BFC1380}" dt="2023-11-10T12:53:34.469" v="209" actId="20577"/>
          <ac:spMkLst>
            <pc:docMk/>
            <pc:sldMk cId="4137708273" sldId="833"/>
            <ac:spMk id="2" creationId="{503FA5B8-AA7A-6D6B-7D80-EEE911ECE12F}"/>
          </ac:spMkLst>
        </pc:spChg>
        <pc:spChg chg="mod">
          <ac:chgData name="Miroslaw Staron" userId="a9e16158-9178-482c-9462-fca9677861b8" providerId="ADAL" clId="{AB547343-F93C-4C75-8860-E09A9BFC1380}" dt="2023-11-10T12:52:42.361" v="34" actId="20577"/>
          <ac:spMkLst>
            <pc:docMk/>
            <pc:sldMk cId="4137708273" sldId="833"/>
            <ac:spMk id="3" creationId="{5D26E1E5-F558-CE2D-DB73-6C727455EB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A v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912000" y="2275200"/>
            <a:ext cx="10464587" cy="1143000"/>
          </a:xfrm>
        </p:spPr>
        <p:txBody>
          <a:bodyPr anchor="t" anchorCtr="0"/>
          <a:lstStyle>
            <a:lvl1pPr algn="l">
              <a:defRPr sz="6400"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(white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912000" y="6029943"/>
            <a:ext cx="10560000" cy="216223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E1F6740-037E-454C-956B-2602A01C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814C1E6D-B600-D047-8023-D406AB89C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4444B35-34DF-0A4A-A2B2-3BF00BB4F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latshållare för bild 29">
            <a:extLst>
              <a:ext uri="{FF2B5EF4-FFF2-40B4-BE49-F238E27FC236}">
                <a16:creationId xmlns:a16="http://schemas.microsoft.com/office/drawing/2014/main" id="{378AC071-18D6-A04D-ADEF-775E4946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0" b="710"/>
          <a:stretch>
            <a:fillRect/>
          </a:stretch>
        </p:blipFill>
        <p:spPr>
          <a:xfrm>
            <a:off x="901543" y="-5424"/>
            <a:ext cx="1144800" cy="1162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72F427-2C5B-4494-AE26-018099125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14" y="-50047"/>
            <a:ext cx="801801" cy="1208032"/>
          </a:xfrm>
          <a:prstGeom prst="rect">
            <a:avLst/>
          </a:prstGeom>
        </p:spPr>
      </p:pic>
      <p:pic>
        <p:nvPicPr>
          <p:cNvPr id="14" name="Bildobjekt 8">
            <a:extLst>
              <a:ext uri="{FF2B5EF4-FFF2-40B4-BE49-F238E27FC236}">
                <a16:creationId xmlns:a16="http://schemas.microsoft.com/office/drawing/2014/main" id="{D5F5F21F-E6FC-490A-9ED9-607D3F591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574" y="-49547"/>
            <a:ext cx="801801" cy="12075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F6C9-AF2B-4022-9C00-ED30D55AE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799" y="-48582"/>
            <a:ext cx="733656" cy="120973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337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5389" y="2141"/>
            <a:ext cx="5838464" cy="6501591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22805" y="1920000"/>
            <a:ext cx="5184576" cy="392341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672001"/>
            <a:ext cx="5257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940237F-415D-8A4A-A323-2A6F89B8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ED71D0D1-B86D-934A-874C-2931ECFE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BBB6CB42-49B3-4742-91FC-E4579FE06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594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8202560" y="3884"/>
            <a:ext cx="3989441" cy="1859657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7898315" y="1964005"/>
            <a:ext cx="4293688" cy="2208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573737" y="4291201"/>
            <a:ext cx="4618896" cy="2213377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6816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1C60901-6D42-9640-A711-EA419A9A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0BFC6008-9DCB-2A4A-9056-71B4B567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71469012-65E3-8244-8B01-B3FA98DD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7539693" y="-370959"/>
            <a:ext cx="4652308" cy="33696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30355" y="3137298"/>
            <a:ext cx="4170989" cy="3366964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1" y="672001"/>
            <a:ext cx="6627692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90592EF-0DD6-C746-902D-9E24B73E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66E5C39-3D55-2C4E-B916-386A6A1D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97894B6C-6BAE-D847-96FA-2AAB11B4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8202560" y="0"/>
            <a:ext cx="3989441" cy="650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911424" y="672001"/>
            <a:ext cx="6613205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1424" y="1920000"/>
            <a:ext cx="6613205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E4B72CA-3F0D-B444-82C7-779B3F6CE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7E8BE53B-B777-FE43-9D03-4AB1F2EF0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90D14060-79CF-9C4F-8903-D75CE684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7578944" y="0"/>
            <a:ext cx="4613056" cy="6501341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8091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6816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1D6ADC4-1A2A-4B40-8C54-BDFDD366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18ECBC-5301-0449-89EC-AF9F5297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96637BA6-85D2-9F49-825F-8E8D469A2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74810" y="0"/>
            <a:ext cx="6717191" cy="6501341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12000" y="1920000"/>
            <a:ext cx="4799957" cy="392341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4799957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2A0BDEF-545D-7946-8861-F1CED8DD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8B2D1969-2763-C947-8CCF-E3AB3B07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22DCEC4-FB02-1046-85CC-15146A0F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50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F3237EC-BF49-694A-87BA-1ECDA58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54DCE27-3F99-AA45-B1B0-BED3E0A8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700273-D24A-BD46-BB9D-A2BC70F40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5560497" y="3348098"/>
            <a:ext cx="6628800" cy="3153244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-34035"/>
            <a:ext cx="6718956" cy="653537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6222683" y="-52743"/>
            <a:ext cx="5980333" cy="3269769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7CC9675-0A3A-AE48-903C-5FCADEDF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30FC82C-985F-4149-AED4-5427E239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ED787354-171D-1142-A370-44BEBEA7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3205994"/>
            <a:ext cx="3936000" cy="3295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8243960" y="3205994"/>
            <a:ext cx="3936000" cy="3295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4104000" y="3205994"/>
            <a:ext cx="3984000" cy="3295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34035"/>
            <a:ext cx="12192000" cy="3098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2A26AB6-3C18-7245-97AD-6C51FCF4F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9729D238-1210-8843-B444-13E7A8F7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56F35F71-9266-734F-BD00-4AF995FC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722893"/>
            <a:ext cx="3984000" cy="3778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8208000" y="2722893"/>
            <a:ext cx="3984000" cy="3778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4104000" y="2722893"/>
            <a:ext cx="3984000" cy="3778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414" y="748409"/>
            <a:ext cx="10561173" cy="816411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414" y="1737455"/>
            <a:ext cx="10561173" cy="12192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E6818EB-D3CF-B549-818E-685AC03E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E231FFA6-542F-B545-8A09-F3A433CDF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29A4B67-0C48-3444-A632-25A6B43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C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bild 8">
            <a:extLst>
              <a:ext uri="{FF2B5EF4-FFF2-40B4-BE49-F238E27FC236}">
                <a16:creationId xmlns:a16="http://schemas.microsoft.com/office/drawing/2014/main" id="{D5A31A2E-FB5E-B446-988F-734F9CE518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2383"/>
            <a:ext cx="12207956" cy="649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239994" indent="-239994" algn="ctr">
              <a:buNone/>
              <a:defRPr lang="sv-SE" sz="2133" noProof="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dirty="0" err="1"/>
              <a:t>Click</a:t>
            </a:r>
            <a:r>
              <a:rPr lang="sv-SE" noProof="0" dirty="0"/>
              <a:t> on the </a:t>
            </a:r>
            <a:r>
              <a:rPr lang="sv-SE" noProof="0" dirty="0" err="1"/>
              <a:t>icon</a:t>
            </a:r>
            <a:br>
              <a:rPr lang="sv-SE" noProof="0" dirty="0"/>
            </a:br>
            <a:br>
              <a:rPr lang="sv-SE" noProof="0" dirty="0"/>
            </a:br>
            <a:r>
              <a:rPr lang="sv-SE" noProof="0" dirty="0"/>
              <a:t>to </a:t>
            </a:r>
            <a:r>
              <a:rPr lang="sv-SE" noProof="0" dirty="0" err="1"/>
              <a:t>add</a:t>
            </a:r>
            <a:r>
              <a:rPr lang="sv-SE" noProof="0" dirty="0"/>
              <a:t> a </a:t>
            </a:r>
            <a:r>
              <a:rPr lang="sv-SE" noProof="0" dirty="0" err="1"/>
              <a:t>picture</a:t>
            </a:r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912000" y="2811204"/>
            <a:ext cx="10464587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Ctr="0"/>
          <a:lstStyle>
            <a:lvl1pPr algn="l">
              <a:defRPr sz="6400" b="1" i="0" cap="all" baseline="0">
                <a:solidFill>
                  <a:schemeClr val="bg1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(image)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912000" y="4630841"/>
            <a:ext cx="10560000" cy="216223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64D730E-0D01-7643-B171-B35254D8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81B3A5B-684F-3741-8CC1-3754B3B1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D003C73-8353-EF49-8032-8AA7CC01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latshållare för bild 7">
            <a:extLst>
              <a:ext uri="{FF2B5EF4-FFF2-40B4-BE49-F238E27FC236}">
                <a16:creationId xmlns:a16="http://schemas.microsoft.com/office/drawing/2014/main" id="{CDD24250-D2BD-974C-AF0E-1E01DB934458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01543" y="-5424"/>
            <a:ext cx="1144800" cy="116210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21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6A352EF-9E87-684B-B0B1-4140CC0E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F016390A-FB9D-7F44-935B-12E854DF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latshållare för sidfot 5">
            <a:extLst>
              <a:ext uri="{FF2B5EF4-FFF2-40B4-BE49-F238E27FC236}">
                <a16:creationId xmlns:a16="http://schemas.microsoft.com/office/drawing/2014/main" id="{FB1CF51C-49C2-0D41-971E-897A9CDA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4436792"/>
            <a:ext cx="10441800" cy="1200453"/>
          </a:xfrm>
        </p:spPr>
        <p:txBody>
          <a:bodyPr anchor="t" anchorCtr="0"/>
          <a:lstStyle>
            <a:lvl1pPr algn="ctr">
              <a:defRPr sz="2667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32AE8B7-53CD-8341-AFDB-A21375C7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9EBC6C9A-73E4-AA42-9288-65DEFB64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5970BDB-759E-A541-940F-3D7EDF4A1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7BE12CD4-12BA-BB4E-AEC3-04E73722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97" y="1230110"/>
            <a:ext cx="2518224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90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2" y="2350800"/>
            <a:ext cx="10559999" cy="4297651"/>
          </a:xfrm>
        </p:spPr>
        <p:txBody>
          <a:bodyPr/>
          <a:lstStyle>
            <a:lvl1pPr marL="215995" indent="-215995">
              <a:defRPr/>
            </a:lvl1pPr>
            <a:lvl2pPr marL="431989" indent="-215995">
              <a:defRPr/>
            </a:lvl2pPr>
            <a:lvl3pPr marL="647984" indent="-215995">
              <a:defRPr/>
            </a:lvl3pPr>
            <a:lvl4pPr marL="863978" indent="-215995">
              <a:defRPr/>
            </a:lvl4pPr>
            <a:lvl5pPr marL="1079973" indent="-215995">
              <a:defRPr/>
            </a:lvl5pPr>
          </a:lstStyle>
          <a:p>
            <a:pPr lvl="0"/>
            <a:r>
              <a:rPr lang="sv-SE" dirty="0"/>
              <a:t>Skriv in din text eller klicka på ikonerna nedan för att infoga objekt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0D03-C775-24D9-CA83-1DE0BAE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E468-C0C1-2A50-7BB7-72368B53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C130-82B6-E645-BBF9-AA2141DB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43E28-C3F6-BAC8-DF81-D7A94314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3879-1498-905A-9374-898865BF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2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44" y="265239"/>
            <a:ext cx="1844483" cy="6971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399" y="517304"/>
            <a:ext cx="10566400" cy="890165"/>
          </a:xfrm>
          <a:prstGeom prst="rect">
            <a:avLst/>
          </a:prstGeom>
        </p:spPr>
        <p:txBody>
          <a:bodyPr/>
          <a:lstStyle>
            <a:lvl1pPr algn="l">
              <a:defRPr sz="4267" b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Rak 12">
            <a:extLst>
              <a:ext uri="{FF2B5EF4-FFF2-40B4-BE49-F238E27FC236}">
                <a16:creationId xmlns:a16="http://schemas.microsoft.com/office/drawing/2014/main" id="{B115C029-D2CD-3F4F-B7BC-AD79FBFE5D5E}"/>
              </a:ext>
            </a:extLst>
          </p:cNvPr>
          <p:cNvCxnSpPr>
            <a:cxnSpLocks/>
          </p:cNvCxnSpPr>
          <p:nvPr/>
        </p:nvCxnSpPr>
        <p:spPr>
          <a:xfrm>
            <a:off x="0" y="6297463"/>
            <a:ext cx="12192000" cy="0"/>
          </a:xfrm>
          <a:prstGeom prst="line">
            <a:avLst/>
          </a:prstGeom>
          <a:ln w="3175" cmpd="sng">
            <a:solidFill>
              <a:srgbClr val="0097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F2E0FF-A22C-41D0-A57E-A806443D43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399" y="1736704"/>
            <a:ext cx="10668000" cy="4157019"/>
          </a:xfrm>
          <a:prstGeom prst="rect">
            <a:avLst/>
          </a:prstGeom>
        </p:spPr>
        <p:txBody>
          <a:bodyPr/>
          <a:lstStyle>
            <a:lvl1pPr marL="357708" indent="-357708">
              <a:buClr>
                <a:srgbClr val="004B63"/>
              </a:buClr>
              <a:buFont typeface="Arial"/>
              <a:buChar char="•"/>
              <a:defRPr sz="2667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609585" indent="0">
              <a:buFont typeface="Arial"/>
              <a:buNone/>
              <a:defRPr sz="2400">
                <a:solidFill>
                  <a:srgbClr val="10253F"/>
                </a:solidFill>
              </a:defRPr>
            </a:lvl2pPr>
            <a:lvl3pPr marL="1219170" indent="0">
              <a:buNone/>
              <a:defRPr sz="1867">
                <a:solidFill>
                  <a:srgbClr val="10253F"/>
                </a:solidFill>
              </a:defRPr>
            </a:lvl3pPr>
            <a:lvl4pPr>
              <a:defRPr>
                <a:solidFill>
                  <a:srgbClr val="10253F"/>
                </a:solidFill>
              </a:defRPr>
            </a:lvl4pPr>
            <a:lvl5pPr>
              <a:defRPr>
                <a:solidFill>
                  <a:srgbClr val="10253F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499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2">
          <p15:clr>
            <a:srgbClr val="FBAE40"/>
          </p15:clr>
        </p15:guide>
        <p15:guide id="2" pos="1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82672" cy="629746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15940" y="2078238"/>
            <a:ext cx="5364139" cy="3876885"/>
          </a:xfrm>
          <a:prstGeom prst="rect">
            <a:avLst/>
          </a:prstGeom>
        </p:spPr>
        <p:txBody>
          <a:bodyPr/>
          <a:lstStyle>
            <a:lvl1pPr marL="241294" indent="-241294">
              <a:buClr>
                <a:srgbClr val="004B63"/>
              </a:buClr>
              <a:buFont typeface="Arial"/>
              <a:buChar char="•"/>
              <a:defRPr sz="2667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241294" indent="-241294">
              <a:buClr>
                <a:srgbClr val="004B63"/>
              </a:buClr>
              <a:buFont typeface="Arial"/>
              <a:buChar char="•"/>
              <a:tabLst>
                <a:tab pos="241294" algn="l"/>
              </a:tabLst>
              <a:defRPr sz="2400">
                <a:latin typeface="Open Sans"/>
                <a:cs typeface="Open Sans"/>
              </a:defRPr>
            </a:lvl2pPr>
            <a:lvl3pPr marL="831830" indent="-177796">
              <a:buClr>
                <a:srgbClr val="004B63"/>
              </a:buClr>
              <a:defRPr sz="1867">
                <a:latin typeface="Open Sans"/>
                <a:cs typeface="Open Sans"/>
              </a:defRPr>
            </a:lvl3pPr>
            <a:lvl4pPr marL="1314418" indent="-179913">
              <a:buClr>
                <a:srgbClr val="004B63"/>
              </a:buClr>
              <a:buFont typeface="Calibri" pitchFamily="34" charset="0"/>
              <a:buChar char="―"/>
              <a:defRPr sz="1600">
                <a:latin typeface="Open Sans"/>
                <a:cs typeface="Open Sans"/>
              </a:defRPr>
            </a:lvl4pPr>
            <a:lvl5pPr marL="1919952">
              <a:buClr>
                <a:srgbClr val="004B63"/>
              </a:buClr>
              <a:defRPr sz="1200"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00941" y="2078238"/>
            <a:ext cx="5387801" cy="3876885"/>
          </a:xfrm>
          <a:prstGeom prst="rect">
            <a:avLst/>
          </a:prstGeom>
        </p:spPr>
        <p:txBody>
          <a:bodyPr/>
          <a:lstStyle>
            <a:lvl1pPr marL="241294" indent="-241294">
              <a:buClr>
                <a:srgbClr val="004B63"/>
              </a:buClr>
              <a:buFont typeface="Arial"/>
              <a:buChar char="•"/>
              <a:defRPr sz="2667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241294" indent="-241294">
              <a:buClr>
                <a:srgbClr val="004B63"/>
              </a:buClr>
              <a:buFont typeface="Arial"/>
              <a:buChar char="•"/>
              <a:defRPr sz="2400">
                <a:latin typeface="Open Sans"/>
                <a:cs typeface="Open Sans"/>
              </a:defRPr>
            </a:lvl2pPr>
            <a:lvl3pPr marL="831830" indent="-177796">
              <a:buClr>
                <a:srgbClr val="004B63"/>
              </a:buClr>
              <a:defRPr sz="1867">
                <a:latin typeface="Open Sans"/>
                <a:cs typeface="Open Sans"/>
              </a:defRPr>
            </a:lvl3pPr>
            <a:lvl4pPr marL="1314418" indent="-179913">
              <a:buClr>
                <a:srgbClr val="004B63"/>
              </a:buClr>
              <a:buFont typeface="Calibri" pitchFamily="34" charset="0"/>
              <a:buChar char="―"/>
              <a:defRPr sz="1600">
                <a:latin typeface="Open Sans"/>
                <a:cs typeface="Open Sans"/>
              </a:defRPr>
            </a:lvl4pPr>
            <a:lvl5pPr marL="1919952">
              <a:buClr>
                <a:srgbClr val="004B63"/>
              </a:buClr>
              <a:defRPr sz="1200"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5940" y="554239"/>
            <a:ext cx="11106499" cy="1524000"/>
          </a:xfrm>
          <a:prstGeom prst="rect">
            <a:avLst/>
          </a:prstGeom>
        </p:spPr>
        <p:txBody>
          <a:bodyPr/>
          <a:lstStyle>
            <a:lvl1pPr algn="l">
              <a:defRPr sz="4267" b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style</a:t>
            </a:r>
            <a:br>
              <a:rPr lang="sv-SE" dirty="0"/>
            </a:br>
            <a:endParaRPr lang="en-US" dirty="0"/>
          </a:p>
        </p:txBody>
      </p:sp>
      <p:pic>
        <p:nvPicPr>
          <p:cNvPr id="9" name="Bildobjekt 8" descr="Software center logga liggande webb.png">
            <a:extLst>
              <a:ext uri="{FF2B5EF4-FFF2-40B4-BE49-F238E27FC236}">
                <a16:creationId xmlns:a16="http://schemas.microsoft.com/office/drawing/2014/main" id="{5A1BE777-D735-6943-A7FF-A40BF5202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95" y="6409557"/>
            <a:ext cx="1904901" cy="309600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958686AE-489A-C442-8027-59BE0F09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83" y="6519135"/>
            <a:ext cx="1981200" cy="228600"/>
          </a:xfrm>
          <a:prstGeom prst="rect">
            <a:avLst/>
          </a:prstGeom>
        </p:spPr>
      </p:pic>
      <p:cxnSp>
        <p:nvCxnSpPr>
          <p:cNvPr id="18" name="Rak 17">
            <a:extLst>
              <a:ext uri="{FF2B5EF4-FFF2-40B4-BE49-F238E27FC236}">
                <a16:creationId xmlns:a16="http://schemas.microsoft.com/office/drawing/2014/main" id="{AB07A9B3-27F8-FC4A-9197-48656D83A1EC}"/>
              </a:ext>
            </a:extLst>
          </p:cNvPr>
          <p:cNvCxnSpPr>
            <a:cxnSpLocks/>
          </p:cNvCxnSpPr>
          <p:nvPr/>
        </p:nvCxnSpPr>
        <p:spPr>
          <a:xfrm>
            <a:off x="0" y="6297463"/>
            <a:ext cx="12192000" cy="0"/>
          </a:xfrm>
          <a:prstGeom prst="line">
            <a:avLst/>
          </a:prstGeom>
          <a:ln w="3175" cmpd="sng">
            <a:solidFill>
              <a:srgbClr val="0097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16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912000" y="2275200"/>
            <a:ext cx="10464587" cy="1143000"/>
          </a:xfrm>
        </p:spPr>
        <p:txBody>
          <a:bodyPr anchor="t" anchorCtr="0"/>
          <a:lstStyle>
            <a:lvl1pPr algn="l">
              <a:defRPr sz="6400" b="1" i="0" cap="all" baseline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(BLACK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912000" y="6029943"/>
            <a:ext cx="10560000" cy="216223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DC4B1F5-6121-7D42-BADF-54C302F4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C08D42E-2DD0-7548-A575-233516061C19}" type="datetime1">
              <a:rPr lang="sv-SE" smtClean="0"/>
              <a:t>2024-04-02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EAF724F5-09E3-D54E-9932-CC940111F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5824BDD7-8090-4342-A0FB-543B1030C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Platshållare för bild 29">
            <a:extLst>
              <a:ext uri="{FF2B5EF4-FFF2-40B4-BE49-F238E27FC236}">
                <a16:creationId xmlns:a16="http://schemas.microsoft.com/office/drawing/2014/main" id="{756FDC4C-92A0-7D4C-A402-83CA278CC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901543" y="-5424"/>
            <a:ext cx="1144800" cy="1162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347A1-B2BC-413C-9BBD-EAE7634764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14" y="-50047"/>
            <a:ext cx="801801" cy="1208032"/>
          </a:xfrm>
          <a:prstGeom prst="rect">
            <a:avLst/>
          </a:prstGeom>
        </p:spPr>
      </p:pic>
      <p:pic>
        <p:nvPicPr>
          <p:cNvPr id="14" name="Bildobjekt 8">
            <a:extLst>
              <a:ext uri="{FF2B5EF4-FFF2-40B4-BE49-F238E27FC236}">
                <a16:creationId xmlns:a16="http://schemas.microsoft.com/office/drawing/2014/main" id="{E972DE92-8472-4BA6-9693-F65961D94B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55574" y="-49547"/>
            <a:ext cx="801801" cy="12075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A8EED-EA6E-4F39-9B5D-A38EA3DBB0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64799" y="-48582"/>
            <a:ext cx="733656" cy="120973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7652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black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720000" y="2276872"/>
            <a:ext cx="10752000" cy="792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60958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5333" i="0" cap="all" baseline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60958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(BLACK)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3332989"/>
            <a:ext cx="10614352" cy="1219200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>
                <a:solidFill>
                  <a:schemeClr val="bg1">
                    <a:lumMod val="9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0FF9D25-7EB2-084D-A0CD-5915F4DAF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C648B2A-5053-F640-9D25-6118D5149AD4}" type="datetime1">
              <a:rPr lang="sv-SE" smtClean="0"/>
              <a:t>2024-04-02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C45DACB-DCF4-9047-8D4A-7BEB55BF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3872B4F-E793-D146-BBDB-F0B354DA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5766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2" y="1920000"/>
            <a:ext cx="8544372" cy="3919987"/>
          </a:xfrm>
        </p:spPr>
        <p:txBody>
          <a:bodyPr>
            <a:normAutofit/>
          </a:bodyPr>
          <a:lstStyle>
            <a:lvl1pPr marL="287993" indent="-287993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5986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978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1971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9964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10441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F2CF21E-92FE-264A-9887-5FCA7329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762ED-625B-BC46-82C0-2C3968E94D6B}" type="datetime1">
              <a:rPr lang="sv-SE" smtClean="0"/>
              <a:t>2024-04-02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4CDB4A09-01C1-4E41-B814-621F6DF5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A2E81B29-4D7F-DB4B-9479-153DBC32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4328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A vhit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720000" y="2276872"/>
            <a:ext cx="10752000" cy="792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60958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5333" i="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60958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</a:t>
            </a:r>
            <a:r>
              <a:rPr lang="sv-SE" dirty="0" err="1"/>
              <a:t>Vhite</a:t>
            </a:r>
            <a:r>
              <a:rPr lang="sv-SE" dirty="0"/>
              <a:t>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3332989"/>
            <a:ext cx="10614352" cy="1219200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FDA1F9E-A2C9-774B-A280-A91198D6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3DFD3A44-E47C-8946-855C-41815F3E8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C28B2377-4B53-3745-96AC-04DF2F6C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5088000" cy="3919987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6288021" y="1920000"/>
            <a:ext cx="5088000" cy="3919987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10441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0EF5C59-5F28-9B4E-BC75-6ADCD27F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87144E-8AE6-DB43-B7E3-17474DE4012C}" type="datetime1">
              <a:rPr lang="sv-SE" smtClean="0"/>
              <a:t>2024-04-02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DE15BC4C-59A5-9242-9C74-1735151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A3A83A8D-38D1-CD48-8843-F2E02619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9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1" y="-511"/>
            <a:ext cx="3989441" cy="3260507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746561" y="1920000"/>
            <a:ext cx="6912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3429000"/>
            <a:ext cx="4443399" cy="3072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6561" y="672001"/>
            <a:ext cx="6607239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AB2E288-024E-6444-A2F4-EFB7D7218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F259999-45B3-A64A-A424-D3243F02FD06}" type="datetime1">
              <a:rPr lang="sv-SE" smtClean="0"/>
              <a:t>2024-04-02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1A770A41-0291-9F4C-B77A-62E501A1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27F5B02-5D4A-FD45-BF05-6337B29D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49591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988800" cy="6501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463819" y="1920000"/>
            <a:ext cx="6912000" cy="392341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800" y="672001"/>
            <a:ext cx="6912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1EF50CF-9760-624D-84E7-58617799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1AAC07F-25D7-674F-953E-3D7306566A9B}" type="datetime1">
              <a:rPr lang="sv-SE" smtClean="0"/>
              <a:t>2024-04-02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F87DC6-2C8E-0F42-AEE4-60768A941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895FD322-913A-C244-830C-91E3B063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3230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1" y="0"/>
            <a:ext cx="6096001" cy="649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576597" y="1920000"/>
            <a:ext cx="4896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6597" y="672001"/>
            <a:ext cx="4777203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799C88F-C3CB-0A48-87D9-7AA164D1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3D3B874-423B-BF44-ABCB-A615E25435AE}" type="datetime1">
              <a:rPr lang="sv-SE" smtClean="0"/>
              <a:t>2024-04-02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4163AF8-FC50-D541-AA42-F57C70FF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B2704FCD-4ABF-5647-9E41-99BC4F7A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553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2824" y="19897"/>
            <a:ext cx="5838464" cy="6501591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22805" y="1920000"/>
            <a:ext cx="5184576" cy="392341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672001"/>
            <a:ext cx="5257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ACF485C-7849-A64B-AFE9-3C3BCA20F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FE703E2-B9A3-B74F-A652-AA85B95F5211}" type="datetime1">
              <a:rPr lang="sv-SE" smtClean="0"/>
              <a:t>2024-04-02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F8887C3C-CAC5-4845-B0AB-885DC432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C654D40A-377C-924C-A3C0-087B0273B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3391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594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8202560" y="3884"/>
            <a:ext cx="3989441" cy="1859657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7898315" y="1964005"/>
            <a:ext cx="4293688" cy="2208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573737" y="4291201"/>
            <a:ext cx="4618896" cy="2213377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6816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BAA1E68-DD76-E94A-8B8B-0E04D976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0651EE3-77EC-1047-8FB1-12705D656675}" type="datetime1">
              <a:rPr lang="sv-SE" smtClean="0"/>
              <a:t>2024-04-02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3DC89A94-8EA4-EF41-B844-F4F33BBF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5BF7CD5-8DA5-5E4D-AF0A-D06E84FF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2264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7539693" y="-370959"/>
            <a:ext cx="4652308" cy="33696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30355" y="3137298"/>
            <a:ext cx="4170989" cy="3366964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1" y="672001"/>
            <a:ext cx="6627692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652C9EB-FA8B-2B4B-942F-312A1CA65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F49D8-F214-E148-9402-3CFAA36AC7B8}" type="datetime1">
              <a:rPr lang="sv-SE" smtClean="0"/>
              <a:t>2024-04-02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050441FF-DF4B-0240-B9B8-2B60733A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C12AD7C1-4E55-744A-85AE-9B01CCAE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3700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8202560" y="0"/>
            <a:ext cx="3989441" cy="6501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911424" y="672001"/>
            <a:ext cx="6613205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1424" y="1920000"/>
            <a:ext cx="6613205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6166F4A-CB91-4D41-A7AF-D3D2FBF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DE8FBFC-78AA-4342-82AA-23C3B74ECB24}" type="datetime1">
              <a:rPr lang="sv-SE" smtClean="0"/>
              <a:t>2024-04-02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EC31C35E-63E7-954F-B72F-8D9EB33B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209159B9-8196-8149-B534-09FD9791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648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7578944" y="0"/>
            <a:ext cx="4613056" cy="6501341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8091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6816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849B498-952B-BE4C-AE60-2D27D602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AE0BA73-853B-8946-B2A8-00F700A249EA}" type="datetime1">
              <a:rPr lang="sv-SE" smtClean="0"/>
              <a:t>2024-04-02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776D6C1B-1539-304D-9604-A2250B9D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9FF1D99C-A8BA-F74F-BB27-A15C38004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3925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74810" y="0"/>
            <a:ext cx="6717191" cy="6501341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12000" y="1920000"/>
            <a:ext cx="4799957" cy="392341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4799957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170C0C9-C224-CB43-9E68-830E0A545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D65681-91B1-3940-9928-2D58F6D4469A}" type="datetime1">
              <a:rPr lang="sv-SE" smtClean="0"/>
              <a:t>2024-04-02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49D6A8C-6530-774C-BC2C-738D892CF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1B190B03-C5D0-4144-BE05-3B816EEDD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1042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B imag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207956" cy="6501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239994" indent="-239994" algn="ctr">
              <a:buNone/>
              <a:defRPr lang="sv-SE" sz="2133" noProof="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Rubrik 4">
            <a:extLst>
              <a:ext uri="{FF2B5EF4-FFF2-40B4-BE49-F238E27FC236}">
                <a16:creationId xmlns:a16="http://schemas.microsoft.com/office/drawing/2014/main" id="{520BE267-42B3-1340-9ACF-CC68A1C39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276872"/>
            <a:ext cx="10752000" cy="792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60958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5333" i="0" cap="all" baseline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60958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(image)</a:t>
            </a:r>
          </a:p>
        </p:txBody>
      </p:sp>
      <p:sp>
        <p:nvSpPr>
          <p:cNvPr id="12" name="Platshållare för text 14">
            <a:extLst>
              <a:ext uri="{FF2B5EF4-FFF2-40B4-BE49-F238E27FC236}">
                <a16:creationId xmlns:a16="http://schemas.microsoft.com/office/drawing/2014/main" id="{71050712-BF84-7C40-B19A-341E7325F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3332989"/>
            <a:ext cx="10614352" cy="1219200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82E103-E400-5947-A57F-924E4C73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59B8AFD8-4D72-E44C-B8FF-E0184A8F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5DF19DB4-093B-394E-8D19-C8289414F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501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141CB7-DA75-A042-B2E4-7F7BA978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F3B39E0-F930-1943-A4E0-E09ADB6A18D1}" type="datetime1">
              <a:rPr lang="sv-SE" smtClean="0"/>
              <a:t>2024-04-02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F7D100E4-27C0-C840-9AA3-C2289DF3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825189D2-7204-2C4E-8BF2-EE4C5555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5764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5560497" y="3348098"/>
            <a:ext cx="6628800" cy="3153244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-34035"/>
            <a:ext cx="6718956" cy="653537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6222683" y="-52743"/>
            <a:ext cx="5980333" cy="3269769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D1B6B70-74BD-3A4A-9052-D5596E26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86ECDB-841B-C449-85EA-22891B65F6BE}" type="datetime1">
              <a:rPr lang="sv-SE" smtClean="0"/>
              <a:t>2024-04-02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4461A7C-993E-2B4D-9EB3-C961DE0A8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FDA3330-B17F-254A-AB97-BF82D58AB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822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3205994"/>
            <a:ext cx="3936000" cy="32953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8243960" y="3205994"/>
            <a:ext cx="3936000" cy="32953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4104000" y="3205994"/>
            <a:ext cx="3984000" cy="32953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34035"/>
            <a:ext cx="12192000" cy="309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5E116D5-43C8-4C48-957A-6FC482ED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8BE3399-1768-8245-9E3C-96C216FE30C1}" type="datetime1">
              <a:rPr lang="sv-SE" smtClean="0"/>
              <a:t>2024-04-02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DC2EE96B-AF57-004D-A223-67172D12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2E194DDC-137F-264D-A362-A17C6A2EE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0750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722893"/>
            <a:ext cx="3984000" cy="37784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8208000" y="2722893"/>
            <a:ext cx="3984000" cy="37784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4104000" y="2722893"/>
            <a:ext cx="3984000" cy="37784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414" y="748409"/>
            <a:ext cx="10561173" cy="816411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414" y="1737455"/>
            <a:ext cx="10561173" cy="12192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88FDC17-98E6-6947-BCF4-88C43843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DBC4D43-4682-1B43-A65B-E350B38438ED}" type="datetime1">
              <a:rPr lang="sv-SE" smtClean="0"/>
              <a:t>2024-04-02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299519D3-39A7-8A4C-B13E-15609845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7" name="Platshållare för sidfot 5">
            <a:extLst>
              <a:ext uri="{FF2B5EF4-FFF2-40B4-BE49-F238E27FC236}">
                <a16:creationId xmlns:a16="http://schemas.microsoft.com/office/drawing/2014/main" id="{89701EEE-FF28-424E-BC95-6D7C8114D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8407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0D9BE31-9F21-D04C-AD46-08574929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413A95E-57EE-894D-8DC6-43AEC4E240E6}" type="datetime1">
              <a:rPr lang="sv-SE" smtClean="0"/>
              <a:t>2024-04-02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857FD79B-FF36-C143-AB60-E2D242050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19EBB4D0-9528-5D4B-8A4D-B53A817F9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305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4436792"/>
            <a:ext cx="10441800" cy="1200453"/>
          </a:xfrm>
        </p:spPr>
        <p:txBody>
          <a:bodyPr anchor="t" anchorCtr="0"/>
          <a:lstStyle>
            <a:lvl1pPr algn="ctr">
              <a:defRPr sz="2667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4FFCAAA-E901-8144-B314-1B68B187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A0B1452-1D30-5549-AF8B-C910C7DA6FB8}" type="datetime1">
              <a:rPr lang="sv-SE" smtClean="0"/>
              <a:t>2024-04-02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F861D787-D8B6-C847-A1A3-E6607BEC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D2A04960-9B4D-F040-8133-7DC79506E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AC080DF-2180-0E43-A892-A15EB2E2A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3897" y="1230110"/>
            <a:ext cx="2518224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2" y="2350800"/>
            <a:ext cx="10559999" cy="4297651"/>
          </a:xfrm>
        </p:spPr>
        <p:txBody>
          <a:bodyPr/>
          <a:lstStyle>
            <a:lvl1pPr marL="215995" indent="-215995">
              <a:defRPr/>
            </a:lvl1pPr>
            <a:lvl2pPr marL="431989" indent="-215995">
              <a:defRPr/>
            </a:lvl2pPr>
            <a:lvl3pPr marL="647984" indent="-215995">
              <a:defRPr/>
            </a:lvl3pPr>
            <a:lvl4pPr marL="863978" indent="-215995">
              <a:defRPr/>
            </a:lvl4pPr>
            <a:lvl5pPr marL="1079973" indent="-215995">
              <a:defRPr/>
            </a:lvl5pPr>
          </a:lstStyle>
          <a:p>
            <a:pPr lvl="0"/>
            <a:r>
              <a:rPr lang="sv-SE" dirty="0"/>
              <a:t>Skriv in din text eller klicka på ikonerna nedan för att infoga objekt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421F6-1C34-4AC3-8630-00CE47162612}" type="slidenum">
              <a:rPr lang="sv-SE" smtClean="0"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8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8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2" y="1920000"/>
            <a:ext cx="8544372" cy="3919987"/>
          </a:xfrm>
        </p:spPr>
        <p:txBody>
          <a:bodyPr>
            <a:normAutofit/>
          </a:bodyPr>
          <a:lstStyle>
            <a:lvl1pPr marL="287993" indent="-287993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5986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978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1971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9964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10441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48BEFC7-0DD1-BB47-8553-52C1B105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DD20616B-774F-6646-B0D8-CE8888213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92E2D96-1FB9-6949-A2CE-9BA8B76D9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5088000" cy="3919987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6288021" y="1920000"/>
            <a:ext cx="5088000" cy="3919987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10441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3F262F3-D4FD-0742-A4D6-9FC093021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F018DB9F-8BCB-4B49-ADEF-FC3061C9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09420EA-02C7-A74C-863D-39BD996EB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1" y="-511"/>
            <a:ext cx="3989441" cy="3260507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746561" y="1920000"/>
            <a:ext cx="6912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3429000"/>
            <a:ext cx="4443399" cy="3072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6561" y="672001"/>
            <a:ext cx="6607239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A7E6B21-7387-644D-BFE2-5C2329053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F2110AC-6B34-944D-BF9B-3F0B280C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2C06087B-2921-134F-85E6-A9568862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988800" cy="650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463819" y="1920000"/>
            <a:ext cx="6912000" cy="392341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800" y="672001"/>
            <a:ext cx="6912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F39BB09-8296-DA49-8777-91E6D671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38B563-2095-EF45-9ADB-5E64B1F36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95DAD72F-8A55-7044-B3B4-596B50B92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1" y="0"/>
            <a:ext cx="6096001" cy="649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576597" y="1920000"/>
            <a:ext cx="4896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6597" y="672001"/>
            <a:ext cx="4777203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07C967A-85FB-724E-B326-E2C4F455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5D8992B-B60B-674B-BB50-4C76C3BE4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730D02EB-7CAB-ED44-8A6F-C91E282B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/>
        </p:nvSpPr>
        <p:spPr>
          <a:xfrm>
            <a:off x="0" y="6501340"/>
            <a:ext cx="12192000" cy="3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/>
        </p:nvSpPr>
        <p:spPr>
          <a:xfrm>
            <a:off x="897038" y="6607009"/>
            <a:ext cx="2414653" cy="232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933" b="1" spc="67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912000" y="672001"/>
            <a:ext cx="10441800" cy="75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912000" y="1920000"/>
            <a:ext cx="9216448" cy="39234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8B76A9E-659D-3246-9945-EC036A06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4D706C36-8584-B44B-9BDF-53AD793C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7C0E5002-29C3-554A-939E-D0A04FF69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707" r:id="rId25"/>
    <p:sldLayoutId id="2147483708" r:id="rId2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1" i="0" kern="1200">
          <a:solidFill>
            <a:schemeClr val="tx1">
              <a:lumMod val="75000"/>
              <a:lumOff val="2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239994" indent="-239994" algn="l" defTabSz="609585" rtl="0" eaLnBrk="1" fontAlgn="base" hangingPunct="1">
        <a:lnSpc>
          <a:spcPct val="110000"/>
        </a:lnSpc>
        <a:spcBef>
          <a:spcPts val="1067"/>
        </a:spcBef>
        <a:spcAft>
          <a:spcPct val="0"/>
        </a:spcAft>
        <a:buFont typeface="Arial" charset="0"/>
        <a:buChar char="•"/>
        <a:defRPr lang="sv-SE" sz="24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668983" indent="-380990" algn="l" defTabSz="609585" rtl="0" eaLnBrk="1" fontAlgn="base" hangingPunct="1">
        <a:lnSpc>
          <a:spcPct val="100000"/>
        </a:lnSpc>
        <a:spcBef>
          <a:spcPts val="267"/>
        </a:spcBef>
        <a:spcAft>
          <a:spcPts val="400"/>
        </a:spcAft>
        <a:buFont typeface="Arial" panose="020B0604020202020204" pitchFamily="34" charset="0"/>
        <a:buChar char="–"/>
        <a:defRPr lang="sv-SE" sz="2133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956976" indent="-380990" algn="l" defTabSz="609585" rtl="0" eaLnBrk="1" fontAlgn="base" hangingPunct="1">
        <a:spcBef>
          <a:spcPts val="0"/>
        </a:spcBef>
        <a:spcAft>
          <a:spcPts val="400"/>
        </a:spcAft>
        <a:buFont typeface="Wingdings" panose="05000000000000000000" pitchFamily="2" charset="2"/>
        <a:buChar char="§"/>
        <a:defRPr lang="sv-SE" sz="2133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244969" indent="-380990" algn="l" defTabSz="609585" rtl="0" eaLnBrk="1" fontAlgn="base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sv-SE" sz="2133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532962" indent="-380990" algn="l" defTabSz="609585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2133" kern="120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2154713" indent="-287859" algn="l" defTabSz="609585" rtl="0" eaLnBrk="1" latinLnBrk="0" hangingPunct="1">
        <a:spcBef>
          <a:spcPts val="0"/>
        </a:spcBef>
        <a:buFont typeface="Wingdings" panose="05000000000000000000" pitchFamily="2" charset="2"/>
        <a:buChar char="§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/>
        </p:nvSpPr>
        <p:spPr>
          <a:xfrm>
            <a:off x="0" y="6501340"/>
            <a:ext cx="12192000" cy="3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/>
        </p:nvSpPr>
        <p:spPr>
          <a:xfrm>
            <a:off x="897038" y="6607009"/>
            <a:ext cx="2414653" cy="232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933" b="1" spc="67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912000" y="672001"/>
            <a:ext cx="10441800" cy="75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912000" y="1920000"/>
            <a:ext cx="9216448" cy="39234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59489DE-820D-EA4B-B29F-5CF912AF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51044B8-23DA-6946-8D9E-2E15B85429F0}" type="datetime1">
              <a:rPr lang="sv-SE" smtClean="0"/>
              <a:t>2024-04-02</a:t>
            </a:fld>
            <a:endParaRPr lang="sv-SE" dirty="0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35B63B-12FC-0941-9D3A-E226320AA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B5F637CF-7FE0-2440-B6C6-8B84B87E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4424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1" i="0" kern="1200">
          <a:solidFill>
            <a:schemeClr val="bg1">
              <a:lumMod val="9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239994" indent="-239994" algn="l" defTabSz="609585" rtl="0" eaLnBrk="1" fontAlgn="base" hangingPunct="1">
        <a:lnSpc>
          <a:spcPct val="110000"/>
        </a:lnSpc>
        <a:spcBef>
          <a:spcPts val="1067"/>
        </a:spcBef>
        <a:spcAft>
          <a:spcPct val="0"/>
        </a:spcAft>
        <a:buFont typeface="Arial" charset="0"/>
        <a:buChar char="•"/>
        <a:defRPr lang="sv-SE" sz="24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668983" indent="-380990" algn="l" defTabSz="609585" rtl="0" eaLnBrk="1" fontAlgn="base" hangingPunct="1">
        <a:lnSpc>
          <a:spcPct val="100000"/>
        </a:lnSpc>
        <a:spcBef>
          <a:spcPts val="267"/>
        </a:spcBef>
        <a:spcAft>
          <a:spcPts val="400"/>
        </a:spcAft>
        <a:buFont typeface="Arial" panose="020B0604020202020204" pitchFamily="34" charset="0"/>
        <a:buChar char="–"/>
        <a:defRPr lang="sv-SE" sz="2133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956976" indent="-380990" algn="l" defTabSz="609585" rtl="0" eaLnBrk="1" fontAlgn="base" hangingPunct="1">
        <a:spcBef>
          <a:spcPts val="0"/>
        </a:spcBef>
        <a:spcAft>
          <a:spcPts val="400"/>
        </a:spcAft>
        <a:buFont typeface="Wingdings" panose="05000000000000000000" pitchFamily="2" charset="2"/>
        <a:buChar char="§"/>
        <a:defRPr lang="sv-SE" sz="2133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244969" indent="-380990" algn="l" defTabSz="609585" rtl="0" eaLnBrk="1" fontAlgn="base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sv-SE" sz="2133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532962" indent="-380990" algn="l" defTabSz="609585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2133" kern="1200" dirty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2154713" indent="-287859" algn="l" defTabSz="609585" rtl="0" eaLnBrk="1" latinLnBrk="0" hangingPunct="1">
        <a:spcBef>
          <a:spcPts val="0"/>
        </a:spcBef>
        <a:buFont typeface="Wingdings" panose="05000000000000000000" pitchFamily="2" charset="2"/>
        <a:buChar char="§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-Project/Microsoft-Bot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hyperlink" Target="https://metrics.blogg.gu.se/" TargetMode="External"/><Relationship Id="rId5" Type="http://schemas.openxmlformats.org/officeDocument/2006/relationships/image" Target="../media/image16.jpeg"/><Relationship Id="rId10" Type="http://schemas.openxmlformats.org/officeDocument/2006/relationships/hyperlink" Target="http://www.gu.se/ai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2420-5C52-8A62-1E01-6F2BBF5A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00" y="2275200"/>
            <a:ext cx="10464587" cy="1143000"/>
          </a:xfrm>
        </p:spPr>
        <p:txBody>
          <a:bodyPr wrap="square" anchor="t">
            <a:normAutofit/>
          </a:bodyPr>
          <a:lstStyle/>
          <a:p>
            <a:r>
              <a:rPr lang="en-US" sz="4000" dirty="0"/>
              <a:t>Generative AI Hackathon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5D02D6-2ACA-0B21-C5B2-E01FBD870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2000" y="6029943"/>
            <a:ext cx="10560000" cy="216223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Miroslaw Staron</a:t>
            </a:r>
            <a:endParaRPr lang="en-US" dirty="0"/>
          </a:p>
        </p:txBody>
      </p:sp>
      <p:pic>
        <p:nvPicPr>
          <p:cNvPr id="1026" name="Picture 2" descr="Install GitHub Copilot extension Visual Studio Code">
            <a:extLst>
              <a:ext uri="{FF2B5EF4-FFF2-40B4-BE49-F238E27FC236}">
                <a16:creationId xmlns:a16="http://schemas.microsoft.com/office/drawing/2014/main" id="{5C060D67-1ABB-FC94-9DB8-7C3C6A0B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694" y="3063539"/>
            <a:ext cx="2619305" cy="8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D5328-1DE6-DEC6-FE11-909F4D218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119" y="4138180"/>
            <a:ext cx="2601881" cy="2107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EABC2A-8697-1317-A6C2-2674530507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30" r="16375" b="29841"/>
          <a:stretch/>
        </p:blipFill>
        <p:spPr>
          <a:xfrm>
            <a:off x="5385055" y="4138180"/>
            <a:ext cx="3315500" cy="21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3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2631E4-EE14-2647-4924-4B56C4C8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Tokenization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086DD-DC7E-6038-3874-7A9006A53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75"/>
          <a:stretch/>
        </p:blipFill>
        <p:spPr>
          <a:xfrm>
            <a:off x="721216" y="4197941"/>
            <a:ext cx="2660890" cy="19880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7D01E-BC89-DE29-5EC7-F89E1AF2C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73"/>
          <a:stretch/>
        </p:blipFill>
        <p:spPr>
          <a:xfrm>
            <a:off x="5533442" y="1850482"/>
            <a:ext cx="1368864" cy="119557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EC6DB-37B1-1F26-C85E-5FA999A66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094"/>
          <a:stretch/>
        </p:blipFill>
        <p:spPr>
          <a:xfrm>
            <a:off x="872127" y="1621575"/>
            <a:ext cx="2207459" cy="19880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E82AE1E-B7B4-B06D-EC3B-D6CF0A31112A}"/>
              </a:ext>
            </a:extLst>
          </p:cNvPr>
          <p:cNvSpPr/>
          <p:nvPr/>
        </p:nvSpPr>
        <p:spPr>
          <a:xfrm>
            <a:off x="1435561" y="3723930"/>
            <a:ext cx="952302" cy="3695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B95D2A-3073-BCA9-20C8-123544AC10CC}"/>
              </a:ext>
            </a:extLst>
          </p:cNvPr>
          <p:cNvSpPr/>
          <p:nvPr/>
        </p:nvSpPr>
        <p:spPr>
          <a:xfrm rot="14223715">
            <a:off x="4195991" y="2802367"/>
            <a:ext cx="523566" cy="1843126"/>
          </a:xfrm>
          <a:prstGeom prst="downArrow">
            <a:avLst>
              <a:gd name="adj1" fmla="val 50000"/>
              <a:gd name="adj2" fmla="val 1283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D62077-D121-B2E4-AF7D-FAFFCFCA5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414" b="37251"/>
          <a:stretch/>
        </p:blipFill>
        <p:spPr>
          <a:xfrm>
            <a:off x="5699266" y="5013144"/>
            <a:ext cx="2945523" cy="1788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B3B6A3C5-897F-5889-5237-F72A823E011B}"/>
              </a:ext>
            </a:extLst>
          </p:cNvPr>
          <p:cNvSpPr/>
          <p:nvPr/>
        </p:nvSpPr>
        <p:spPr>
          <a:xfrm rot="16200000">
            <a:off x="4350096" y="4179750"/>
            <a:ext cx="523566" cy="1843126"/>
          </a:xfrm>
          <a:prstGeom prst="downArrow">
            <a:avLst>
              <a:gd name="adj1" fmla="val 50000"/>
              <a:gd name="adj2" fmla="val 1283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B776B6-0E6B-1E22-E848-9503BA49CA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3079" b="20968"/>
          <a:stretch/>
        </p:blipFill>
        <p:spPr>
          <a:xfrm>
            <a:off x="5722771" y="5862873"/>
            <a:ext cx="2359069" cy="2252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7111EDC8-3676-A983-7871-72CB1474FDF2}"/>
              </a:ext>
            </a:extLst>
          </p:cNvPr>
          <p:cNvSpPr/>
          <p:nvPr/>
        </p:nvSpPr>
        <p:spPr>
          <a:xfrm rot="16200000">
            <a:off x="4350096" y="5095087"/>
            <a:ext cx="523566" cy="1843126"/>
          </a:xfrm>
          <a:prstGeom prst="downArrow">
            <a:avLst>
              <a:gd name="adj1" fmla="val 50000"/>
              <a:gd name="adj2" fmla="val 1283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25-61C4-4011-9C96-C98A36DD1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Creating </a:t>
            </a:r>
            <a:r>
              <a:rPr lang="sv-SE" dirty="0" err="1"/>
              <a:t>embeddings</a:t>
            </a:r>
            <a:r>
              <a:rPr lang="sv-SE" dirty="0"/>
              <a:t>, i.e. </a:t>
            </a:r>
            <a:r>
              <a:rPr lang="sv-SE" dirty="0" err="1"/>
              <a:t>similarities</a:t>
            </a:r>
            <a:r>
              <a:rPr lang="sv-SE" dirty="0"/>
              <a:t> of </a:t>
            </a:r>
            <a:r>
              <a:rPr lang="sv-SE" dirty="0" err="1"/>
              <a:t>words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2191F-C7BA-4A85-A097-F1D82A31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383085"/>
            <a:ext cx="8448939" cy="2816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D7A93-F772-4D01-82D3-D37B9A9EDAC0}"/>
              </a:ext>
            </a:extLst>
          </p:cNvPr>
          <p:cNvSpPr txBox="1"/>
          <p:nvPr/>
        </p:nvSpPr>
        <p:spPr>
          <a:xfrm>
            <a:off x="137749" y="6013127"/>
            <a:ext cx="11713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Source: J. Dudek, M. </a:t>
            </a:r>
            <a:r>
              <a:rPr lang="sv-SE" sz="1200" dirty="0" err="1"/>
              <a:t>Saarijävi</a:t>
            </a:r>
            <a:r>
              <a:rPr lang="sv-SE" sz="1200" dirty="0"/>
              <a:t>, </a:t>
            </a:r>
            <a:r>
              <a:rPr lang="en-US" sz="1200" i="1" dirty="0"/>
              <a:t>Automatic Code-Review Assistant with focus on security in the context of the Android Open-Source Project</a:t>
            </a:r>
            <a:r>
              <a:rPr lang="sv-SE" sz="1200" dirty="0"/>
              <a:t>, MSc </a:t>
            </a:r>
            <a:r>
              <a:rPr lang="sv-SE" sz="1200" dirty="0" err="1"/>
              <a:t>thesis</a:t>
            </a:r>
            <a:endParaRPr lang="sv-S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605E0-EB88-4E97-96D5-7E1AC58F4961}"/>
              </a:ext>
            </a:extLst>
          </p:cNvPr>
          <p:cNvSpPr txBox="1"/>
          <p:nvPr/>
        </p:nvSpPr>
        <p:spPr>
          <a:xfrm>
            <a:off x="9648395" y="2510704"/>
            <a:ext cx="1540935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867" dirty="0" err="1"/>
              <a:t>We</a:t>
            </a:r>
            <a:r>
              <a:rPr lang="sv-SE" sz="1867" dirty="0"/>
              <a:t> </a:t>
            </a:r>
            <a:r>
              <a:rPr lang="sv-SE" sz="1867" dirty="0" err="1"/>
              <a:t>see</a:t>
            </a:r>
            <a:r>
              <a:rPr lang="sv-SE" sz="1867" dirty="0"/>
              <a:t> </a:t>
            </a:r>
            <a:r>
              <a:rPr lang="sv-SE" sz="1867" dirty="0" err="1"/>
              <a:t>words</a:t>
            </a:r>
            <a:endParaRPr lang="sv-SE" sz="186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F20E2E-2E71-414B-8E29-65990D968D79}"/>
              </a:ext>
            </a:extLst>
          </p:cNvPr>
          <p:cNvCxnSpPr>
            <a:stCxn id="5" idx="1"/>
          </p:cNvCxnSpPr>
          <p:nvPr/>
        </p:nvCxnSpPr>
        <p:spPr>
          <a:xfrm flipH="1">
            <a:off x="8400256" y="2700532"/>
            <a:ext cx="1248139" cy="56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272B8B-34C8-4189-8FA0-EA02EDD95BF1}"/>
              </a:ext>
            </a:extLst>
          </p:cNvPr>
          <p:cNvSpPr txBox="1"/>
          <p:nvPr/>
        </p:nvSpPr>
        <p:spPr>
          <a:xfrm>
            <a:off x="9629745" y="3836420"/>
            <a:ext cx="2322907" cy="954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867" dirty="0" err="1"/>
              <a:t>CodeX</a:t>
            </a:r>
            <a:r>
              <a:rPr lang="sv-SE" sz="1867" dirty="0"/>
              <a:t>/</a:t>
            </a:r>
            <a:r>
              <a:rPr lang="sv-SE" sz="1867" dirty="0" err="1"/>
              <a:t>ACoRA</a:t>
            </a:r>
            <a:r>
              <a:rPr lang="sv-SE" sz="1867" dirty="0"/>
              <a:t>/BERT </a:t>
            </a:r>
            <a:r>
              <a:rPr lang="sv-SE" sz="1867" dirty="0" err="1"/>
              <a:t>sees</a:t>
            </a:r>
            <a:r>
              <a:rPr lang="sv-SE" sz="1867" dirty="0"/>
              <a:t> </a:t>
            </a:r>
            <a:r>
              <a:rPr lang="sv-SE" sz="1867" dirty="0" err="1"/>
              <a:t>vectors</a:t>
            </a:r>
            <a:r>
              <a:rPr lang="sv-SE" sz="1867" dirty="0"/>
              <a:t> of </a:t>
            </a:r>
            <a:r>
              <a:rPr lang="sv-SE" sz="1867" dirty="0" err="1"/>
              <a:t>similarity</a:t>
            </a:r>
            <a:endParaRPr lang="sv-SE" sz="1867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ADA6E2-5594-4063-8854-52BC057CD57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381607" y="4082642"/>
            <a:ext cx="1248138" cy="23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85FF-E8E6-441E-A37F-41342B34C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?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E42F9-A3A3-436A-9228-7DCDB7E20DA3}"/>
              </a:ext>
            </a:extLst>
          </p:cNvPr>
          <p:cNvCxnSpPr>
            <a:cxnSpLocks/>
          </p:cNvCxnSpPr>
          <p:nvPr/>
        </p:nvCxnSpPr>
        <p:spPr>
          <a:xfrm flipV="1">
            <a:off x="8976320" y="1700808"/>
            <a:ext cx="0" cy="3936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8C2329-1204-43A2-8DAB-E093095E2DB7}"/>
              </a:ext>
            </a:extLst>
          </p:cNvPr>
          <p:cNvCxnSpPr/>
          <p:nvPr/>
        </p:nvCxnSpPr>
        <p:spPr>
          <a:xfrm>
            <a:off x="6768075" y="3717032"/>
            <a:ext cx="4704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7A7BE49-6BA9-4B78-A789-08DEFB13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4" y="1617113"/>
            <a:ext cx="5376565" cy="17921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8518D9-540B-4FBA-9F2C-5B9062138524}"/>
              </a:ext>
            </a:extLst>
          </p:cNvPr>
          <p:cNvSpPr/>
          <p:nvPr/>
        </p:nvSpPr>
        <p:spPr>
          <a:xfrm>
            <a:off x="8208235" y="4361233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A4611-FBFA-48C1-9710-D1AC353B9119}"/>
              </a:ext>
            </a:extLst>
          </p:cNvPr>
          <p:cNvSpPr txBox="1"/>
          <p:nvPr/>
        </p:nvSpPr>
        <p:spPr>
          <a:xfrm>
            <a:off x="7448993" y="4422191"/>
            <a:ext cx="125224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 err="1"/>
              <a:t>change</a:t>
            </a:r>
            <a:endParaRPr lang="sv-SE" sz="1333" dirty="0"/>
          </a:p>
          <a:p>
            <a:pPr algn="ctr"/>
            <a:r>
              <a:rPr lang="en-US" sz="1333" dirty="0"/>
              <a:t>[-0.11, -0.09]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798863-3118-4B17-915E-71FC77909CB2}"/>
              </a:ext>
            </a:extLst>
          </p:cNvPr>
          <p:cNvSpPr/>
          <p:nvPr/>
        </p:nvSpPr>
        <p:spPr>
          <a:xfrm>
            <a:off x="10403527" y="5247993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99BF6-71B4-4598-822E-6A736732137D}"/>
              </a:ext>
            </a:extLst>
          </p:cNvPr>
          <p:cNvSpPr txBox="1"/>
          <p:nvPr/>
        </p:nvSpPr>
        <p:spPr>
          <a:xfrm>
            <a:off x="10001958" y="5308951"/>
            <a:ext cx="8640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 err="1"/>
              <a:t>this</a:t>
            </a:r>
            <a:endParaRPr lang="en-US" sz="1333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1C5FD-54F4-490F-BD19-FF865BA353AE}"/>
              </a:ext>
            </a:extLst>
          </p:cNvPr>
          <p:cNvSpPr/>
          <p:nvPr/>
        </p:nvSpPr>
        <p:spPr>
          <a:xfrm>
            <a:off x="8617178" y="3221422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2CBF5-A10C-403B-9A6E-3587C633B996}"/>
              </a:ext>
            </a:extLst>
          </p:cNvPr>
          <p:cNvSpPr txBox="1"/>
          <p:nvPr/>
        </p:nvSpPr>
        <p:spPr>
          <a:xfrm>
            <a:off x="8215609" y="3282380"/>
            <a:ext cx="8640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/>
              <a:t>to</a:t>
            </a:r>
            <a:endParaRPr lang="en-US" sz="1333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7D0C7C-E7D5-400C-9C99-3AB95B4E4D52}"/>
              </a:ext>
            </a:extLst>
          </p:cNvPr>
          <p:cNvSpPr/>
          <p:nvPr/>
        </p:nvSpPr>
        <p:spPr>
          <a:xfrm>
            <a:off x="9191579" y="4230089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F0BF8-B522-4866-9DE4-DAED66F504FD}"/>
              </a:ext>
            </a:extLst>
          </p:cNvPr>
          <p:cNvSpPr txBox="1"/>
          <p:nvPr/>
        </p:nvSpPr>
        <p:spPr>
          <a:xfrm>
            <a:off x="8790010" y="4291047"/>
            <a:ext cx="8640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 err="1"/>
              <a:t>static</a:t>
            </a:r>
            <a:endParaRPr lang="en-US" sz="1333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A8E24C-EF34-4F1B-9991-5B4B4C9526B0}"/>
              </a:ext>
            </a:extLst>
          </p:cNvPr>
          <p:cNvSpPr/>
          <p:nvPr/>
        </p:nvSpPr>
        <p:spPr>
          <a:xfrm>
            <a:off x="8238715" y="3549717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06CD4-B394-436B-A2E8-FD45530DCD6F}"/>
              </a:ext>
            </a:extLst>
          </p:cNvPr>
          <p:cNvSpPr txBox="1"/>
          <p:nvPr/>
        </p:nvSpPr>
        <p:spPr>
          <a:xfrm>
            <a:off x="7448993" y="3291293"/>
            <a:ext cx="8640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 err="1"/>
              <a:t>instead</a:t>
            </a:r>
            <a:endParaRPr lang="en-US" sz="1333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1C2F23-E60B-45B5-9417-82639BA30D41}"/>
              </a:ext>
            </a:extLst>
          </p:cNvPr>
          <p:cNvCxnSpPr>
            <a:endCxn id="15" idx="0"/>
          </p:cNvCxnSpPr>
          <p:nvPr/>
        </p:nvCxnSpPr>
        <p:spPr>
          <a:xfrm flipH="1" flipV="1">
            <a:off x="8647657" y="3282380"/>
            <a:ext cx="328663" cy="43465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D535DA-7811-432C-BA13-596911CEC650}"/>
              </a:ext>
            </a:extLst>
          </p:cNvPr>
          <p:cNvCxnSpPr>
            <a:cxnSpLocks/>
          </p:cNvCxnSpPr>
          <p:nvPr/>
        </p:nvCxnSpPr>
        <p:spPr>
          <a:xfrm flipH="1" flipV="1">
            <a:off x="8336195" y="3580197"/>
            <a:ext cx="640125" cy="13096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DE6159-6E4C-4A08-9438-9FC4AE36AC0A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8260267" y="3707811"/>
            <a:ext cx="716053" cy="66234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5CCB05-7FF0-4130-BF49-AEE3088511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976321" y="3743547"/>
            <a:ext cx="224185" cy="4954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53CDDD-AB98-4B7F-B68B-9B523650743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985247" y="3726256"/>
            <a:ext cx="1448760" cy="15217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AF1449-9811-4647-8B3D-E558E482BDDA}"/>
              </a:ext>
            </a:extLst>
          </p:cNvPr>
          <p:cNvSpPr txBox="1"/>
          <p:nvPr/>
        </p:nvSpPr>
        <p:spPr>
          <a:xfrm>
            <a:off x="1099639" y="4001860"/>
            <a:ext cx="5376563" cy="7487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2133" dirty="0" err="1"/>
              <a:t>We</a:t>
            </a:r>
            <a:r>
              <a:rPr lang="sv-SE" sz="2133" dirty="0"/>
              <a:t> </a:t>
            </a:r>
            <a:r>
              <a:rPr lang="sv-SE" sz="2133" dirty="0" err="1"/>
              <a:t>can</a:t>
            </a:r>
            <a:r>
              <a:rPr lang="sv-SE" sz="2133" dirty="0"/>
              <a:t> </a:t>
            </a:r>
            <a:r>
              <a:rPr lang="sv-SE" sz="2133" dirty="0" err="1"/>
              <a:t>plot</a:t>
            </a:r>
            <a:r>
              <a:rPr lang="sv-SE" sz="2133" dirty="0"/>
              <a:t> </a:t>
            </a:r>
            <a:r>
              <a:rPr lang="sv-SE" sz="2133" dirty="0" err="1"/>
              <a:t>these</a:t>
            </a:r>
            <a:r>
              <a:rPr lang="sv-SE" sz="2133" dirty="0"/>
              <a:t> </a:t>
            </a:r>
            <a:r>
              <a:rPr lang="sv-SE" sz="2133" dirty="0" err="1"/>
              <a:t>vectors</a:t>
            </a:r>
            <a:r>
              <a:rPr lang="sv-SE" sz="2133" dirty="0"/>
              <a:t> on an n-</a:t>
            </a:r>
            <a:r>
              <a:rPr lang="sv-SE" sz="2133" dirty="0" err="1"/>
              <a:t>dimensional</a:t>
            </a:r>
            <a:r>
              <a:rPr lang="sv-SE" sz="2133" dirty="0"/>
              <a:t> space and </a:t>
            </a:r>
            <a:r>
              <a:rPr lang="sv-SE" sz="2133" dirty="0" err="1"/>
              <a:t>use</a:t>
            </a:r>
            <a:r>
              <a:rPr lang="sv-SE" sz="2133" dirty="0"/>
              <a:t> </a:t>
            </a:r>
            <a:r>
              <a:rPr lang="sv-SE" sz="2133" dirty="0" err="1"/>
              <a:t>vector</a:t>
            </a:r>
            <a:r>
              <a:rPr lang="sv-SE" sz="2133" dirty="0"/>
              <a:t> </a:t>
            </a:r>
            <a:r>
              <a:rPr lang="sv-SE" sz="2133" dirty="0" err="1"/>
              <a:t>arithmetic</a:t>
            </a:r>
            <a:r>
              <a:rPr lang="sv-SE" sz="2133" dirty="0"/>
              <a:t>. </a:t>
            </a:r>
            <a:endParaRPr lang="en-US" sz="2133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A41542-DE66-458D-BFB7-DE1E8F3F9093}"/>
              </a:ext>
            </a:extLst>
          </p:cNvPr>
          <p:cNvSpPr txBox="1"/>
          <p:nvPr/>
        </p:nvSpPr>
        <p:spPr>
          <a:xfrm>
            <a:off x="135025" y="5743601"/>
            <a:ext cx="10945212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67" i="1" dirty="0" err="1"/>
              <a:t>Please</a:t>
            </a:r>
            <a:r>
              <a:rPr lang="sv-SE" sz="1467" i="1" dirty="0"/>
              <a:t> note </a:t>
            </a:r>
            <a:r>
              <a:rPr lang="sv-SE" sz="1467" i="1" dirty="0" err="1"/>
              <a:t>that</a:t>
            </a:r>
            <a:r>
              <a:rPr lang="sv-SE" sz="1467" i="1" dirty="0"/>
              <a:t> </a:t>
            </a:r>
            <a:r>
              <a:rPr lang="sv-SE" sz="1467" i="1" dirty="0" err="1"/>
              <a:t>I’m</a:t>
            </a:r>
            <a:r>
              <a:rPr lang="sv-SE" sz="1467" i="1" dirty="0"/>
              <a:t> </a:t>
            </a:r>
            <a:r>
              <a:rPr lang="sv-SE" sz="1467" i="1" dirty="0" err="1"/>
              <a:t>using</a:t>
            </a:r>
            <a:r>
              <a:rPr lang="sv-SE" sz="1467" i="1" dirty="0"/>
              <a:t> a </a:t>
            </a:r>
            <a:r>
              <a:rPr lang="sv-SE" sz="1467" i="1" dirty="0" err="1"/>
              <a:t>simplification</a:t>
            </a:r>
            <a:r>
              <a:rPr lang="sv-SE" sz="1467" i="1" dirty="0"/>
              <a:t> variant </a:t>
            </a:r>
            <a:r>
              <a:rPr lang="sv-SE" sz="1467" i="1" dirty="0" err="1"/>
              <a:t>here</a:t>
            </a:r>
            <a:r>
              <a:rPr lang="sv-SE" sz="1467" i="1" dirty="0"/>
              <a:t>, for </a:t>
            </a:r>
            <a:r>
              <a:rPr lang="sv-SE" sz="1467" i="1" dirty="0" err="1"/>
              <a:t>pedagogical</a:t>
            </a:r>
            <a:r>
              <a:rPr lang="sv-SE" sz="1467" i="1" dirty="0"/>
              <a:t> </a:t>
            </a:r>
            <a:r>
              <a:rPr lang="sv-SE" sz="1467" i="1" dirty="0" err="1"/>
              <a:t>reasons</a:t>
            </a:r>
            <a:r>
              <a:rPr lang="sv-SE" sz="1467" i="1" dirty="0"/>
              <a:t> – </a:t>
            </a:r>
            <a:r>
              <a:rPr lang="sv-SE" sz="1467" i="1" dirty="0" err="1"/>
              <a:t>instead</a:t>
            </a:r>
            <a:r>
              <a:rPr lang="sv-SE" sz="1467" i="1" dirty="0"/>
              <a:t> </a:t>
            </a:r>
            <a:r>
              <a:rPr lang="sv-SE" sz="1467" i="1" dirty="0" err="1"/>
              <a:t>of</a:t>
            </a:r>
            <a:r>
              <a:rPr lang="sv-SE" sz="1467" i="1" dirty="0"/>
              <a:t> n-dimensions, I </a:t>
            </a:r>
            <a:r>
              <a:rPr lang="sv-SE" sz="1467" i="1" dirty="0" err="1"/>
              <a:t>only</a:t>
            </a:r>
            <a:r>
              <a:rPr lang="sv-SE" sz="1467" i="1" dirty="0"/>
              <a:t> </a:t>
            </a:r>
            <a:r>
              <a:rPr lang="sv-SE" sz="1467" i="1" dirty="0" err="1"/>
              <a:t>use</a:t>
            </a:r>
            <a:r>
              <a:rPr lang="sv-SE" sz="1467" i="1" dirty="0"/>
              <a:t> </a:t>
            </a:r>
            <a:r>
              <a:rPr lang="sv-SE" sz="1467" i="1" dirty="0" err="1"/>
              <a:t>two</a:t>
            </a:r>
            <a:r>
              <a:rPr lang="sv-SE" sz="1467" i="1" dirty="0"/>
              <a:t>. In </a:t>
            </a:r>
            <a:r>
              <a:rPr lang="sv-SE" sz="1467" i="1" dirty="0" err="1"/>
              <a:t>practice</a:t>
            </a:r>
            <a:r>
              <a:rPr lang="sv-SE" sz="1467" i="1" dirty="0"/>
              <a:t> I </a:t>
            </a:r>
            <a:r>
              <a:rPr lang="sv-SE" sz="1467" i="1" dirty="0" err="1"/>
              <a:t>use</a:t>
            </a:r>
            <a:r>
              <a:rPr lang="sv-SE" sz="1467" i="1" dirty="0"/>
              <a:t> t-SNE transformation to transform n-dimensions </a:t>
            </a:r>
            <a:r>
              <a:rPr lang="sv-SE" sz="1467" i="1" dirty="0" err="1"/>
              <a:t>into</a:t>
            </a:r>
            <a:r>
              <a:rPr lang="sv-SE" sz="1467" i="1" dirty="0"/>
              <a:t> </a:t>
            </a:r>
            <a:r>
              <a:rPr lang="sv-SE" sz="1467" i="1" dirty="0" err="1"/>
              <a:t>two</a:t>
            </a:r>
            <a:r>
              <a:rPr lang="sv-SE" sz="1467" i="1" dirty="0"/>
              <a:t>/</a:t>
            </a:r>
            <a:r>
              <a:rPr lang="sv-SE" sz="1467" i="1" dirty="0" err="1"/>
              <a:t>three</a:t>
            </a:r>
            <a:r>
              <a:rPr lang="sv-SE" sz="1467" i="1" dirty="0"/>
              <a:t> for </a:t>
            </a:r>
            <a:r>
              <a:rPr lang="sv-SE" sz="1467" i="1" dirty="0" err="1"/>
              <a:t>plotting</a:t>
            </a:r>
            <a:endParaRPr lang="en-US" sz="1467" i="1" dirty="0"/>
          </a:p>
        </p:txBody>
      </p:sp>
    </p:spTree>
    <p:extLst>
      <p:ext uri="{BB962C8B-B14F-4D97-AF65-F5344CB8AC3E}">
        <p14:creationId xmlns:p14="http://schemas.microsoft.com/office/powerpoint/2010/main" val="408904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E52D-486C-53A1-E05B-B6EB5006F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How do we get a suggestion from </a:t>
            </a:r>
            <a:r>
              <a:rPr lang="sv-SE" dirty="0" err="1"/>
              <a:t>such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F706-8A5A-B0D8-2BF7-1DE6839D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0" y="1743785"/>
            <a:ext cx="4572033" cy="4486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5FF23-E9BD-B510-9A2E-ED7E8F6EAED4}"/>
              </a:ext>
            </a:extLst>
          </p:cNvPr>
          <p:cNvSpPr txBox="1"/>
          <p:nvPr/>
        </p:nvSpPr>
        <p:spPr>
          <a:xfrm>
            <a:off x="5591227" y="1696312"/>
            <a:ext cx="6024869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867" dirty="0"/>
              <a:t>We ask the </a:t>
            </a:r>
            <a:r>
              <a:rPr lang="sv-SE" sz="1867" dirty="0" err="1"/>
              <a:t>model</a:t>
            </a:r>
            <a:r>
              <a:rPr lang="sv-SE" sz="1867" dirty="0"/>
              <a:t> to </a:t>
            </a:r>
            <a:r>
              <a:rPr lang="sv-SE" sz="1867" dirty="0" err="1"/>
              <a:t>fill</a:t>
            </a:r>
            <a:r>
              <a:rPr lang="sv-SE" sz="1867" dirty="0"/>
              <a:t> in the blanks: &lt;mask&gt;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84296-84D2-55AF-33FE-BFA2E19F40A1}"/>
              </a:ext>
            </a:extLst>
          </p:cNvPr>
          <p:cNvSpPr txBox="1"/>
          <p:nvPr/>
        </p:nvSpPr>
        <p:spPr>
          <a:xfrm>
            <a:off x="5591227" y="2574717"/>
            <a:ext cx="6024869" cy="666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867" dirty="0"/>
              <a:t>The </a:t>
            </a:r>
            <a:r>
              <a:rPr lang="sv-SE" sz="1867" dirty="0" err="1"/>
              <a:t>model</a:t>
            </a:r>
            <a:r>
              <a:rPr lang="sv-SE" sz="1867" dirty="0"/>
              <a:t> </a:t>
            </a:r>
            <a:r>
              <a:rPr lang="sv-SE" sz="1867" dirty="0" err="1"/>
              <a:t>provides</a:t>
            </a:r>
            <a:r>
              <a:rPr lang="sv-SE" sz="1867" dirty="0"/>
              <a:t> </a:t>
            </a:r>
            <a:r>
              <a:rPr lang="sv-SE" sz="1867" dirty="0" err="1"/>
              <a:t>us</a:t>
            </a:r>
            <a:r>
              <a:rPr lang="sv-SE" sz="1867" dirty="0"/>
              <a:t> </a:t>
            </a:r>
            <a:r>
              <a:rPr lang="sv-SE" sz="1867" dirty="0" err="1"/>
              <a:t>with</a:t>
            </a:r>
            <a:r>
              <a:rPr lang="sv-SE" sz="1867" dirty="0"/>
              <a:t> suggestions and </a:t>
            </a:r>
            <a:r>
              <a:rPr lang="sv-SE" sz="1867" dirty="0" err="1"/>
              <a:t>their</a:t>
            </a:r>
            <a:r>
              <a:rPr lang="sv-SE" sz="1867" dirty="0"/>
              <a:t> </a:t>
            </a:r>
            <a:r>
              <a:rPr lang="sv-SE" sz="1867" dirty="0" err="1"/>
              <a:t>probability</a:t>
            </a:r>
            <a:endParaRPr lang="sv-SE" sz="1867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92AD1-E601-A606-13F6-BFE793AE8A83}"/>
              </a:ext>
            </a:extLst>
          </p:cNvPr>
          <p:cNvCxnSpPr>
            <a:stCxn id="7" idx="1"/>
          </p:cNvCxnSpPr>
          <p:nvPr/>
        </p:nvCxnSpPr>
        <p:spPr>
          <a:xfrm flipH="1">
            <a:off x="3372712" y="2908206"/>
            <a:ext cx="2218515" cy="9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01B138-7859-2D1B-0603-AB7DCF39DA1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60176" y="2491353"/>
            <a:ext cx="2631051" cy="41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B007B8-DD47-AFC6-51E9-95B6A46AF416}"/>
              </a:ext>
            </a:extLst>
          </p:cNvPr>
          <p:cNvSpPr txBox="1"/>
          <p:nvPr/>
        </p:nvSpPr>
        <p:spPr>
          <a:xfrm>
            <a:off x="5591227" y="3522527"/>
            <a:ext cx="2219919" cy="954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867" dirty="0"/>
              <a:t>The suggestions </a:t>
            </a:r>
            <a:r>
              <a:rPr lang="sv-SE" sz="1867" dirty="0" err="1"/>
              <a:t>are</a:t>
            </a:r>
            <a:r>
              <a:rPr lang="sv-SE" sz="1867" dirty="0"/>
              <a:t> </a:t>
            </a:r>
            <a:r>
              <a:rPr lang="sv-SE" sz="1867" dirty="0" err="1"/>
              <a:t>based</a:t>
            </a:r>
            <a:r>
              <a:rPr lang="sv-SE" sz="1867" dirty="0"/>
              <a:t> on the </a:t>
            </a:r>
            <a:r>
              <a:rPr lang="sv-SE" sz="1867" dirty="0" err="1"/>
              <a:t>training</a:t>
            </a:r>
            <a:r>
              <a:rPr lang="sv-SE" sz="1867" dirty="0"/>
              <a:t> 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6196EE-7175-85A8-71EA-329129FB7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34" y="3529153"/>
            <a:ext cx="3736321" cy="33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ode Geek, Talk Code To Me, Coffee Cup, Programmer">
            <a:extLst>
              <a:ext uri="{FF2B5EF4-FFF2-40B4-BE49-F238E27FC236}">
                <a16:creationId xmlns:a16="http://schemas.microsoft.com/office/drawing/2014/main" id="{FE17FF43-3AFF-4FBE-9253-436AADF2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73" y="4568674"/>
            <a:ext cx="1612099" cy="15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tshållare för innehåll 4"/>
          <p:cNvSpPr>
            <a:spLocks noGrp="1"/>
          </p:cNvSpPr>
          <p:nvPr>
            <p:ph sz="quarter" idx="12"/>
          </p:nvPr>
        </p:nvSpPr>
        <p:spPr>
          <a:xfrm>
            <a:off x="912002" y="1637254"/>
            <a:ext cx="5183998" cy="4464723"/>
          </a:xfrm>
        </p:spPr>
        <p:txBody>
          <a:bodyPr>
            <a:normAutofit fontScale="70000" lnSpcReduction="20000"/>
          </a:bodyPr>
          <a:lstStyle/>
          <a:p>
            <a:r>
              <a:rPr lang="sv-SE" dirty="0" err="1"/>
              <a:t>Programmer</a:t>
            </a:r>
            <a:r>
              <a:rPr lang="sv-SE" dirty="0"/>
              <a:t>,  </a:t>
            </a:r>
            <a:r>
              <a:rPr lang="sv-SE" dirty="0" err="1"/>
              <a:t>Architect</a:t>
            </a:r>
            <a:r>
              <a:rPr lang="sv-SE" dirty="0"/>
              <a:t>, Professor in Software Engineering at </a:t>
            </a:r>
            <a:br>
              <a:rPr lang="sv-SE" dirty="0"/>
            </a:br>
            <a:r>
              <a:rPr lang="sv-SE" dirty="0"/>
              <a:t>Chalmers | University of Gothenburg</a:t>
            </a:r>
          </a:p>
          <a:p>
            <a:endParaRPr lang="sv-SE" dirty="0"/>
          </a:p>
          <a:p>
            <a:r>
              <a:rPr lang="sv-SE" dirty="0" err="1"/>
              <a:t>Specialization</a:t>
            </a:r>
            <a:r>
              <a:rPr lang="sv-SE" dirty="0"/>
              <a:t> in</a:t>
            </a:r>
          </a:p>
          <a:p>
            <a:pPr lvl="1"/>
            <a:r>
              <a:rPr lang="en-US" dirty="0"/>
              <a:t>Machine learning in software engineering</a:t>
            </a:r>
          </a:p>
          <a:p>
            <a:pPr lvl="1"/>
            <a:r>
              <a:rPr lang="en-US" dirty="0"/>
              <a:t>Federated learning in SE and ICU</a:t>
            </a:r>
          </a:p>
          <a:p>
            <a:pPr lvl="1"/>
            <a:r>
              <a:rPr lang="en-US" dirty="0"/>
              <a:t>Autonomous artificial intelligence-based measurement, machine reasoning</a:t>
            </a:r>
          </a:p>
          <a:p>
            <a:r>
              <a:rPr lang="sv-SE" dirty="0"/>
              <a:t>Main </a:t>
            </a:r>
            <a:r>
              <a:rPr lang="sv-SE" dirty="0" err="1"/>
              <a:t>collaborations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Ericsson</a:t>
            </a:r>
          </a:p>
          <a:p>
            <a:pPr lvl="1"/>
            <a:r>
              <a:rPr lang="sv-SE" dirty="0"/>
              <a:t>Software center</a:t>
            </a:r>
          </a:p>
          <a:p>
            <a:pPr lvl="1"/>
            <a:r>
              <a:rPr lang="sv-SE" dirty="0"/>
              <a:t>Microsoft Research</a:t>
            </a:r>
          </a:p>
          <a:p>
            <a:pPr lvl="1"/>
            <a:r>
              <a:rPr lang="sv-SE" dirty="0"/>
              <a:t>Sahlgrenska University Hospital (NICU)</a:t>
            </a:r>
          </a:p>
          <a:p>
            <a:pPr lvl="1"/>
            <a:r>
              <a:rPr lang="sv-SE" dirty="0"/>
              <a:t>AI Sweden</a:t>
            </a:r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am</a:t>
            </a:r>
            <a:r>
              <a:rPr lang="sv-SE" dirty="0"/>
              <a:t> I?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9D3A9E-CB6A-4631-8596-105849A2A9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13" y="270377"/>
            <a:ext cx="2716409" cy="1932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34F314-7361-4378-9541-020DCD57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117" y="1987225"/>
            <a:ext cx="434625" cy="313551"/>
          </a:xfrm>
          <a:prstGeom prst="rect">
            <a:avLst/>
          </a:prstGeom>
        </p:spPr>
      </p:pic>
      <p:pic>
        <p:nvPicPr>
          <p:cNvPr id="8" name="Picture 7" descr="A picture containing engine, miller&#10;&#10;Description automatically generated">
            <a:extLst>
              <a:ext uri="{FF2B5EF4-FFF2-40B4-BE49-F238E27FC236}">
                <a16:creationId xmlns:a16="http://schemas.microsoft.com/office/drawing/2014/main" id="{52EC9D78-C76F-45BF-B73C-E4CBA61183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7918" y="500053"/>
            <a:ext cx="2207029" cy="1654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71B5B-14CA-41F6-939A-3126F11F8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914" y="2787249"/>
            <a:ext cx="2406519" cy="1501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A8D011-7F32-4F38-864D-BA7A0C1809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078" r="7936"/>
          <a:stretch/>
        </p:blipFill>
        <p:spPr>
          <a:xfrm>
            <a:off x="9956982" y="2762629"/>
            <a:ext cx="1651567" cy="17876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AC03DD-6E81-4329-A810-81560B8ECE9E}"/>
              </a:ext>
            </a:extLst>
          </p:cNvPr>
          <p:cNvSpPr/>
          <p:nvPr/>
        </p:nvSpPr>
        <p:spPr>
          <a:xfrm>
            <a:off x="6909049" y="4251418"/>
            <a:ext cx="25458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dirty="0" err="1">
                <a:hlinkClick r:id="rId8"/>
              </a:rPr>
              <a:t>GitHub</a:t>
            </a:r>
            <a:r>
              <a:rPr lang="sv-SE" sz="1100" dirty="0">
                <a:hlinkClick r:id="rId8"/>
              </a:rPr>
              <a:t> - Microsoft-Project/Microsoft-Bot</a:t>
            </a:r>
            <a:endParaRPr lang="sv-SE" sz="1100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3918031A-E84F-415E-87EC-4BAE2B608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7531" y="5185473"/>
            <a:ext cx="2406519" cy="60770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D23756-793F-48E0-B094-D78B6C2860FF}"/>
              </a:ext>
            </a:extLst>
          </p:cNvPr>
          <p:cNvSpPr txBox="1"/>
          <p:nvPr/>
        </p:nvSpPr>
        <p:spPr>
          <a:xfrm>
            <a:off x="8260677" y="5459558"/>
            <a:ext cx="1372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10"/>
              </a:rPr>
              <a:t>www.gu.se/ai</a:t>
            </a:r>
            <a:r>
              <a:rPr lang="sv-SE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2AC6A-216B-4665-B973-C6558F1644EE}"/>
              </a:ext>
            </a:extLst>
          </p:cNvPr>
          <p:cNvSpPr/>
          <p:nvPr/>
        </p:nvSpPr>
        <p:spPr>
          <a:xfrm>
            <a:off x="9846578" y="6107724"/>
            <a:ext cx="2345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1"/>
              </a:rPr>
              <a:t>SE metrics (Software Engineering)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9009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91737A-395B-4BF7-E588-0D6747A567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10.00 – 12.00: Meet and greet, welcome to the Hackathon, theory behind the models and tasks</a:t>
            </a:r>
          </a:p>
          <a:p>
            <a:r>
              <a:rPr lang="en-US" dirty="0"/>
              <a:t>12.00 – 15.30: working in teams</a:t>
            </a:r>
          </a:p>
          <a:p>
            <a:r>
              <a:rPr lang="en-US" dirty="0"/>
              <a:t>15.30 -- 16.00: Presentations and check-out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1F6BB7-04D5-6F2A-7C6A-ED76752C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 for </a:t>
            </a:r>
            <a:r>
              <a:rPr lang="sv-SE" dirty="0" err="1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2A852-3629-43EA-AB32-F0201AED86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2000" y="1920000"/>
            <a:ext cx="6403200" cy="3919987"/>
          </a:xfrm>
        </p:spPr>
        <p:txBody>
          <a:bodyPr>
            <a:normAutofit/>
          </a:bodyPr>
          <a:lstStyle/>
          <a:p>
            <a:r>
              <a:rPr lang="sv-SE" dirty="0" err="1"/>
              <a:t>OpenAI</a:t>
            </a:r>
            <a:r>
              <a:rPr lang="sv-SE" dirty="0"/>
              <a:t>: </a:t>
            </a:r>
            <a:r>
              <a:rPr lang="sv-SE" dirty="0" err="1"/>
              <a:t>Novel</a:t>
            </a:r>
            <a:r>
              <a:rPr lang="sv-SE" dirty="0"/>
              <a:t> ML </a:t>
            </a:r>
            <a:r>
              <a:rPr lang="sv-SE" dirty="0" err="1"/>
              <a:t>model</a:t>
            </a:r>
            <a:endParaRPr lang="sv-SE" dirty="0"/>
          </a:p>
          <a:p>
            <a:pPr lvl="1"/>
            <a:r>
              <a:rPr lang="sv-SE" b="1" dirty="0" err="1"/>
              <a:t>Large</a:t>
            </a:r>
            <a:r>
              <a:rPr lang="sv-SE" dirty="0"/>
              <a:t>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– GPT-3</a:t>
            </a:r>
          </a:p>
          <a:p>
            <a:pPr lvl="1"/>
            <a:r>
              <a:rPr lang="sv-SE" dirty="0" err="1"/>
              <a:t>Linked</a:t>
            </a:r>
            <a:r>
              <a:rPr lang="sv-SE" dirty="0"/>
              <a:t> to </a:t>
            </a:r>
            <a:r>
              <a:rPr lang="sv-SE" dirty="0" err="1"/>
              <a:t>automated</a:t>
            </a:r>
            <a:r>
              <a:rPr lang="sv-SE" dirty="0"/>
              <a:t> tasks, </a:t>
            </a:r>
            <a:r>
              <a:rPr lang="sv-SE" dirty="0" err="1"/>
              <a:t>e.g</a:t>
            </a:r>
            <a:r>
              <a:rPr lang="sv-SE" dirty="0"/>
              <a:t>. text </a:t>
            </a:r>
            <a:r>
              <a:rPr lang="sv-SE" dirty="0" err="1"/>
              <a:t>creation</a:t>
            </a:r>
            <a:r>
              <a:rPr lang="sv-SE" dirty="0"/>
              <a:t> (GAN)</a:t>
            </a:r>
          </a:p>
          <a:p>
            <a:r>
              <a:rPr lang="sv-SE" dirty="0" err="1"/>
              <a:t>CodeX</a:t>
            </a:r>
            <a:r>
              <a:rPr lang="sv-SE" dirty="0"/>
              <a:t>: </a:t>
            </a:r>
            <a:r>
              <a:rPr lang="sv-SE" dirty="0" err="1"/>
              <a:t>OpenAI</a:t>
            </a:r>
            <a:r>
              <a:rPr lang="sv-SE" dirty="0"/>
              <a:t>/GPT-3 for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 err="1"/>
              <a:t>Trained</a:t>
            </a:r>
            <a:r>
              <a:rPr lang="sv-SE" dirty="0"/>
              <a:t> on </a:t>
            </a:r>
            <a:r>
              <a:rPr lang="sv-SE" dirty="0" err="1"/>
              <a:t>Github</a:t>
            </a:r>
            <a:r>
              <a:rPr lang="sv-SE" dirty="0"/>
              <a:t>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 err="1"/>
              <a:t>Linked</a:t>
            </a:r>
            <a:r>
              <a:rPr lang="sv-SE" dirty="0"/>
              <a:t> to common </a:t>
            </a:r>
            <a:r>
              <a:rPr lang="sv-SE" dirty="0" err="1"/>
              <a:t>programming</a:t>
            </a:r>
            <a:r>
              <a:rPr lang="sv-SE" dirty="0"/>
              <a:t> tasks, like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completion</a:t>
            </a:r>
            <a:r>
              <a:rPr lang="sv-SE" dirty="0"/>
              <a:t>, bug </a:t>
            </a:r>
            <a:r>
              <a:rPr lang="sv-SE" dirty="0" err="1"/>
              <a:t>fixing</a:t>
            </a:r>
            <a:endParaRPr lang="sv-SE" dirty="0"/>
          </a:p>
          <a:p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D5F5DA-E8A8-4856-AAAE-C10FAE25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OpenAI</a:t>
            </a:r>
            <a:r>
              <a:rPr lang="sv-SE" dirty="0"/>
              <a:t>, </a:t>
            </a:r>
            <a:r>
              <a:rPr lang="sv-SE" dirty="0" err="1"/>
              <a:t>CodeX</a:t>
            </a:r>
            <a:r>
              <a:rPr lang="sv-SE" dirty="0"/>
              <a:t> and </a:t>
            </a:r>
            <a:r>
              <a:rPr lang="sv-SE" dirty="0" err="1"/>
              <a:t>ChatGPT</a:t>
            </a:r>
            <a:r>
              <a:rPr lang="sv-SE"/>
              <a:t>?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90BAC-A29B-46BC-B47C-24734F1B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6" y="4056611"/>
            <a:ext cx="4326801" cy="161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A6EA8-FFFC-458E-8222-6028F8743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85" y="1285631"/>
            <a:ext cx="4319562" cy="24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DE92AE-3DEC-FCB9-863B-DB817A69A1D9}"/>
              </a:ext>
            </a:extLst>
          </p:cNvPr>
          <p:cNvSpPr/>
          <p:nvPr/>
        </p:nvSpPr>
        <p:spPr>
          <a:xfrm>
            <a:off x="1327355" y="1740310"/>
            <a:ext cx="9837174" cy="3196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72698-1C82-CA67-E838-F8B87AA5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Models and </a:t>
            </a:r>
            <a:r>
              <a:rPr lang="sv-SE" dirty="0" err="1"/>
              <a:t>products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58A19-B7D4-BA47-F973-C2FEB01D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64" y="2481382"/>
            <a:ext cx="1349631" cy="134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F6D2D-9A6F-8130-C5C7-522D180F841D}"/>
              </a:ext>
            </a:extLst>
          </p:cNvPr>
          <p:cNvSpPr txBox="1"/>
          <p:nvPr/>
        </p:nvSpPr>
        <p:spPr>
          <a:xfrm>
            <a:off x="4843895" y="3947536"/>
            <a:ext cx="269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Language </a:t>
            </a:r>
            <a:r>
              <a:rPr lang="sv-SE" dirty="0" err="1"/>
              <a:t>model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 GPT-3/4/SW3, BERT)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DD1F-DA45-33C6-B70A-FC57B80342E6}"/>
              </a:ext>
            </a:extLst>
          </p:cNvPr>
          <p:cNvSpPr txBox="1"/>
          <p:nvPr/>
        </p:nvSpPr>
        <p:spPr>
          <a:xfrm>
            <a:off x="8761362" y="124654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Product, </a:t>
            </a:r>
            <a:r>
              <a:rPr lang="sv-SE" dirty="0" err="1"/>
              <a:t>e.g</a:t>
            </a:r>
            <a:r>
              <a:rPr lang="sv-SE" dirty="0"/>
              <a:t>., ChatGPT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1D733-C1AC-3BDA-3934-F0330CEBB666}"/>
              </a:ext>
            </a:extLst>
          </p:cNvPr>
          <p:cNvSpPr txBox="1"/>
          <p:nvPr/>
        </p:nvSpPr>
        <p:spPr>
          <a:xfrm>
            <a:off x="5361664" y="5141847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Predicts</a:t>
            </a:r>
            <a:r>
              <a:rPr lang="sv-SE" sz="1400" i="1" dirty="0"/>
              <a:t> a token</a:t>
            </a:r>
            <a:endParaRPr lang="en-US" sz="1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74980-A401-71EB-97FB-271EAF7C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56" y="2754016"/>
            <a:ext cx="1076997" cy="1076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FEB68-9752-28E9-8798-B14CB393ADA5}"/>
              </a:ext>
            </a:extLst>
          </p:cNvPr>
          <p:cNvSpPr txBox="1"/>
          <p:nvPr/>
        </p:nvSpPr>
        <p:spPr>
          <a:xfrm>
            <a:off x="849965" y="3955447"/>
            <a:ext cx="10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Prompt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6DADE-4BF9-E35C-FC14-3BE5A0CDBE44}"/>
              </a:ext>
            </a:extLst>
          </p:cNvPr>
          <p:cNvSpPr txBox="1"/>
          <p:nvPr/>
        </p:nvSpPr>
        <p:spPr>
          <a:xfrm>
            <a:off x="654128" y="508844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Asks the </a:t>
            </a:r>
            <a:r>
              <a:rPr lang="sv-SE" sz="1400" i="1" dirty="0" err="1"/>
              <a:t>tool</a:t>
            </a:r>
            <a:endParaRPr lang="en-US" sz="14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610C93-3494-FA9F-6C22-2FDAC0B1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153" y="2847138"/>
            <a:ext cx="890752" cy="8907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85A022-A075-889E-1605-0B7A919ADCB7}"/>
              </a:ext>
            </a:extLst>
          </p:cNvPr>
          <p:cNvSpPr txBox="1"/>
          <p:nvPr/>
        </p:nvSpPr>
        <p:spPr>
          <a:xfrm>
            <a:off x="10719153" y="3790404"/>
            <a:ext cx="10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Output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7BDBC-BFCB-FB42-5A30-7917EF1CDDE0}"/>
              </a:ext>
            </a:extLst>
          </p:cNvPr>
          <p:cNvSpPr txBox="1"/>
          <p:nvPr/>
        </p:nvSpPr>
        <p:spPr>
          <a:xfrm>
            <a:off x="10256267" y="5141846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Provides</a:t>
            </a:r>
            <a:r>
              <a:rPr lang="sv-SE" sz="1400" i="1" dirty="0"/>
              <a:t> a </a:t>
            </a:r>
            <a:r>
              <a:rPr lang="sv-SE" sz="1400" i="1" dirty="0" err="1"/>
              <a:t>response</a:t>
            </a:r>
            <a:endParaRPr lang="en-US" sz="1400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449A43-51E7-CC0A-BDE5-9E4BA2964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346" y="2754016"/>
            <a:ext cx="1208690" cy="1208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AEE65C-7FDD-EB71-77B9-0FBBFF87D83E}"/>
              </a:ext>
            </a:extLst>
          </p:cNvPr>
          <p:cNvSpPr txBox="1"/>
          <p:nvPr/>
        </p:nvSpPr>
        <p:spPr>
          <a:xfrm>
            <a:off x="2738888" y="3956941"/>
            <a:ext cx="12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Input processor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2B8A8-6D18-0EEB-5021-428F9CDE4D6B}"/>
              </a:ext>
            </a:extLst>
          </p:cNvPr>
          <p:cNvSpPr txBox="1"/>
          <p:nvPr/>
        </p:nvSpPr>
        <p:spPr>
          <a:xfrm>
            <a:off x="2738889" y="5102875"/>
            <a:ext cx="1391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Turns</a:t>
            </a:r>
            <a:r>
              <a:rPr lang="sv-SE" sz="1400" i="1" dirty="0"/>
              <a:t> the prompt </a:t>
            </a:r>
            <a:r>
              <a:rPr lang="sv-SE" sz="1400" i="1" dirty="0" err="1"/>
              <a:t>into</a:t>
            </a:r>
            <a:r>
              <a:rPr lang="sv-SE" sz="1400" i="1" dirty="0"/>
              <a:t> an input </a:t>
            </a:r>
            <a:r>
              <a:rPr lang="sv-SE" sz="1400" i="1" dirty="0" err="1"/>
              <a:t>vector</a:t>
            </a:r>
            <a:r>
              <a:rPr lang="sv-SE" sz="1400" i="1" dirty="0"/>
              <a:t> to a </a:t>
            </a:r>
            <a:r>
              <a:rPr lang="sv-SE" sz="1400" i="1" dirty="0" err="1"/>
              <a:t>model</a:t>
            </a:r>
            <a:endParaRPr lang="en-US" sz="1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56CCB6-0AC9-3C01-82C4-06CD7BA35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969" y="2766380"/>
            <a:ext cx="1208690" cy="12086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9CF738-DD52-B68C-D18A-8D81175158AA}"/>
              </a:ext>
            </a:extLst>
          </p:cNvPr>
          <p:cNvSpPr txBox="1"/>
          <p:nvPr/>
        </p:nvSpPr>
        <p:spPr>
          <a:xfrm>
            <a:off x="8431553" y="4033134"/>
            <a:ext cx="12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Output processor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8D0C-6A5E-C722-0CE0-1342FB2607B4}"/>
              </a:ext>
            </a:extLst>
          </p:cNvPr>
          <p:cNvSpPr txBox="1"/>
          <p:nvPr/>
        </p:nvSpPr>
        <p:spPr>
          <a:xfrm>
            <a:off x="8522969" y="5142143"/>
            <a:ext cx="1391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Turns</a:t>
            </a:r>
            <a:r>
              <a:rPr lang="sv-SE" sz="1400" i="1" dirty="0"/>
              <a:t> the </a:t>
            </a:r>
            <a:r>
              <a:rPr lang="sv-SE" sz="1400" i="1" dirty="0" err="1"/>
              <a:t>prediction</a:t>
            </a:r>
            <a:r>
              <a:rPr lang="sv-SE" sz="1400" i="1" dirty="0"/>
              <a:t> </a:t>
            </a:r>
            <a:r>
              <a:rPr lang="sv-SE" sz="1400" i="1" dirty="0" err="1"/>
              <a:t>into</a:t>
            </a:r>
            <a:r>
              <a:rPr lang="sv-SE" sz="1400" i="1" dirty="0"/>
              <a:t> an output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403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DE92AE-3DEC-FCB9-863B-DB817A69A1D9}"/>
              </a:ext>
            </a:extLst>
          </p:cNvPr>
          <p:cNvSpPr/>
          <p:nvPr/>
        </p:nvSpPr>
        <p:spPr>
          <a:xfrm>
            <a:off x="1322245" y="1740308"/>
            <a:ext cx="9837174" cy="3196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72698-1C82-CA67-E838-F8B87AA5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Github </a:t>
            </a:r>
            <a:r>
              <a:rPr lang="sv-SE" dirty="0" err="1"/>
              <a:t>CoPilot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58A19-B7D4-BA47-F973-C2FEB01D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84" y="2731824"/>
            <a:ext cx="1349631" cy="134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F6D2D-9A6F-8130-C5C7-522D180F841D}"/>
              </a:ext>
            </a:extLst>
          </p:cNvPr>
          <p:cNvSpPr txBox="1"/>
          <p:nvPr/>
        </p:nvSpPr>
        <p:spPr>
          <a:xfrm>
            <a:off x="4688935" y="4081455"/>
            <a:ext cx="269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CodeX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DD1F-DA45-33C6-B70A-FC57B80342E6}"/>
              </a:ext>
            </a:extLst>
          </p:cNvPr>
          <p:cNvSpPr txBox="1"/>
          <p:nvPr/>
        </p:nvSpPr>
        <p:spPr>
          <a:xfrm>
            <a:off x="9607747" y="137505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Github </a:t>
            </a:r>
            <a:r>
              <a:rPr lang="sv-SE" dirty="0" err="1"/>
              <a:t>CoPilot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1D733-C1AC-3BDA-3934-F0330CEBB666}"/>
              </a:ext>
            </a:extLst>
          </p:cNvPr>
          <p:cNvSpPr txBox="1"/>
          <p:nvPr/>
        </p:nvSpPr>
        <p:spPr>
          <a:xfrm>
            <a:off x="5093161" y="5165360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Predicts</a:t>
            </a:r>
            <a:r>
              <a:rPr lang="sv-SE" sz="1400" i="1" dirty="0"/>
              <a:t> the </a:t>
            </a:r>
            <a:r>
              <a:rPr lang="sv-SE" sz="1400" i="1" dirty="0" err="1"/>
              <a:t>next</a:t>
            </a:r>
            <a:r>
              <a:rPr lang="sv-SE" sz="1400" i="1" dirty="0"/>
              <a:t> token</a:t>
            </a:r>
            <a:endParaRPr lang="en-US" sz="1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74980-A401-71EB-97FB-271EAF7C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56" y="2754016"/>
            <a:ext cx="1076997" cy="1076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FEB68-9752-28E9-8798-B14CB393ADA5}"/>
              </a:ext>
            </a:extLst>
          </p:cNvPr>
          <p:cNvSpPr txBox="1"/>
          <p:nvPr/>
        </p:nvSpPr>
        <p:spPr>
          <a:xfrm>
            <a:off x="849965" y="3955447"/>
            <a:ext cx="10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Prompt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6DADE-4BF9-E35C-FC14-3BE5A0CDBE44}"/>
              </a:ext>
            </a:extLst>
          </p:cNvPr>
          <p:cNvSpPr txBox="1"/>
          <p:nvPr/>
        </p:nvSpPr>
        <p:spPr>
          <a:xfrm>
            <a:off x="654128" y="5088443"/>
            <a:ext cx="1211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/>
              <a:t># this is a </a:t>
            </a:r>
            <a:r>
              <a:rPr lang="sv-SE" sz="1400" i="1" dirty="0" err="1"/>
              <a:t>fibonacci</a:t>
            </a:r>
            <a:r>
              <a:rPr lang="sv-SE" sz="1400" i="1" dirty="0"/>
              <a:t> </a:t>
            </a:r>
            <a:r>
              <a:rPr lang="sv-SE" sz="1400" i="1" dirty="0" err="1"/>
              <a:t>sequence</a:t>
            </a:r>
            <a:endParaRPr lang="en-US" sz="14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610C93-3494-FA9F-6C22-2FDAC0B1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153" y="2847138"/>
            <a:ext cx="890752" cy="8907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85A022-A075-889E-1605-0B7A919ADCB7}"/>
              </a:ext>
            </a:extLst>
          </p:cNvPr>
          <p:cNvSpPr txBox="1"/>
          <p:nvPr/>
        </p:nvSpPr>
        <p:spPr>
          <a:xfrm>
            <a:off x="10719153" y="3790404"/>
            <a:ext cx="10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Output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7BDBC-BFCB-FB42-5A30-7917EF1CDDE0}"/>
              </a:ext>
            </a:extLst>
          </p:cNvPr>
          <p:cNvSpPr txBox="1"/>
          <p:nvPr/>
        </p:nvSpPr>
        <p:spPr>
          <a:xfrm>
            <a:off x="10681112" y="5141846"/>
            <a:ext cx="1391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Adds</a:t>
            </a:r>
            <a:r>
              <a:rPr lang="sv-SE" sz="1400" i="1" dirty="0"/>
              <a:t> the </a:t>
            </a:r>
            <a:r>
              <a:rPr lang="sv-SE" sz="1400" i="1" dirty="0" err="1"/>
              <a:t>code</a:t>
            </a:r>
            <a:r>
              <a:rPr lang="sv-SE" sz="1400" i="1" dirty="0"/>
              <a:t> </a:t>
            </a:r>
            <a:r>
              <a:rPr lang="sv-SE" sz="1400" i="1" dirty="0" err="1"/>
              <a:t>after</a:t>
            </a:r>
            <a:r>
              <a:rPr lang="sv-SE" sz="1400" i="1" dirty="0"/>
              <a:t> the prompt</a:t>
            </a:r>
            <a:endParaRPr lang="en-US" sz="14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EE65C-7FDD-EB71-77B9-0FBBFF87D83E}"/>
              </a:ext>
            </a:extLst>
          </p:cNvPr>
          <p:cNvSpPr txBox="1"/>
          <p:nvPr/>
        </p:nvSpPr>
        <p:spPr>
          <a:xfrm>
            <a:off x="2454016" y="4596181"/>
            <a:ext cx="197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VS.code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-in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2B8A8-6D18-0EEB-5021-428F9CDE4D6B}"/>
              </a:ext>
            </a:extLst>
          </p:cNvPr>
          <p:cNvSpPr txBox="1"/>
          <p:nvPr/>
        </p:nvSpPr>
        <p:spPr>
          <a:xfrm>
            <a:off x="2608713" y="5154207"/>
            <a:ext cx="13916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Takes</a:t>
            </a:r>
            <a:r>
              <a:rPr lang="sv-SE" sz="1400" i="1" dirty="0"/>
              <a:t> </a:t>
            </a:r>
            <a:r>
              <a:rPr lang="sv-SE" sz="1400" i="1" dirty="0" err="1"/>
              <a:t>code</a:t>
            </a:r>
            <a:r>
              <a:rPr lang="sv-SE" sz="1400" i="1" dirty="0"/>
              <a:t> from </a:t>
            </a:r>
            <a:r>
              <a:rPr lang="sv-SE" sz="1400" i="1" dirty="0" err="1"/>
              <a:t>open</a:t>
            </a:r>
            <a:r>
              <a:rPr lang="sv-SE" sz="1400" i="1" dirty="0"/>
              <a:t> </a:t>
            </a:r>
            <a:r>
              <a:rPr lang="sv-SE" sz="1400" i="1" dirty="0" err="1"/>
              <a:t>tabs</a:t>
            </a:r>
            <a:r>
              <a:rPr lang="sv-SE" sz="1400" i="1" dirty="0"/>
              <a:t> and makes a </a:t>
            </a:r>
            <a:r>
              <a:rPr lang="sv-SE" sz="1400" i="1" dirty="0" err="1"/>
              <a:t>linear</a:t>
            </a:r>
            <a:r>
              <a:rPr lang="sv-SE" sz="1400" i="1" dirty="0"/>
              <a:t> </a:t>
            </a:r>
            <a:r>
              <a:rPr lang="sv-SE" sz="1400" i="1" dirty="0" err="1"/>
              <a:t>sequence</a:t>
            </a:r>
            <a:r>
              <a:rPr lang="sv-SE" sz="1400" i="1" dirty="0"/>
              <a:t> </a:t>
            </a:r>
            <a:endParaRPr lang="en-US" sz="1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CF738-DD52-B68C-D18A-8D81175158AA}"/>
              </a:ext>
            </a:extLst>
          </p:cNvPr>
          <p:cNvSpPr txBox="1"/>
          <p:nvPr/>
        </p:nvSpPr>
        <p:spPr>
          <a:xfrm>
            <a:off x="7145387" y="4309326"/>
            <a:ext cx="16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Output processor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8D0C-6A5E-C722-0CE0-1342FB2607B4}"/>
              </a:ext>
            </a:extLst>
          </p:cNvPr>
          <p:cNvSpPr txBox="1"/>
          <p:nvPr/>
        </p:nvSpPr>
        <p:spPr>
          <a:xfrm>
            <a:off x="7495769" y="5088443"/>
            <a:ext cx="1391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Extracts</a:t>
            </a:r>
            <a:r>
              <a:rPr lang="sv-SE" sz="1400" i="1" dirty="0"/>
              <a:t> </a:t>
            </a:r>
            <a:r>
              <a:rPr lang="sv-SE" sz="1400" i="1" dirty="0" err="1"/>
              <a:t>only</a:t>
            </a:r>
            <a:r>
              <a:rPr lang="sv-SE" sz="1400" i="1" dirty="0"/>
              <a:t> the </a:t>
            </a:r>
            <a:r>
              <a:rPr lang="sv-SE" sz="1400" i="1" dirty="0" err="1"/>
              <a:t>code</a:t>
            </a:r>
            <a:r>
              <a:rPr lang="sv-SE" sz="1400" i="1" dirty="0"/>
              <a:t> </a:t>
            </a:r>
            <a:r>
              <a:rPr lang="sv-SE" sz="1400" i="1" dirty="0" err="1"/>
              <a:t>that</a:t>
            </a:r>
            <a:r>
              <a:rPr lang="sv-SE" sz="1400" i="1" dirty="0"/>
              <a:t> has </a:t>
            </a:r>
            <a:r>
              <a:rPr lang="sv-SE" sz="1400" i="1" dirty="0" err="1"/>
              <a:t>been</a:t>
            </a:r>
            <a:r>
              <a:rPr lang="sv-SE" sz="1400" i="1" dirty="0"/>
              <a:t> </a:t>
            </a:r>
            <a:r>
              <a:rPr lang="sv-SE" sz="1400" i="1" dirty="0" err="1"/>
              <a:t>generated</a:t>
            </a:r>
            <a:endParaRPr lang="en-US" sz="1400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724379-C90F-87B4-4020-B03695E5D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722" y="2311769"/>
            <a:ext cx="646331" cy="646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3B1A74-0927-9012-08F0-1D803AFAD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526" y="2950856"/>
            <a:ext cx="646331" cy="646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1041AB-8E46-254C-A15F-AC3554B46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722" y="3550448"/>
            <a:ext cx="646331" cy="6463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9CE545-6331-2791-F0E2-459BA1985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294" y="2822074"/>
            <a:ext cx="1032641" cy="10326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467AC3-07B7-6BE0-4FBB-710D7C71202E}"/>
              </a:ext>
            </a:extLst>
          </p:cNvPr>
          <p:cNvSpPr txBox="1"/>
          <p:nvPr/>
        </p:nvSpPr>
        <p:spPr>
          <a:xfrm>
            <a:off x="2092346" y="4182292"/>
            <a:ext cx="129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VS.Code</a:t>
            </a:r>
            <a:r>
              <a:rPr lang="sv-SE" sz="1200" dirty="0"/>
              <a:t> </a:t>
            </a:r>
            <a:r>
              <a:rPr lang="sv-SE" sz="1200" dirty="0" err="1"/>
              <a:t>tabs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38D2AE-8142-9F0E-90CD-DCC068FE0FDE}"/>
              </a:ext>
            </a:extLst>
          </p:cNvPr>
          <p:cNvCxnSpPr/>
          <p:nvPr/>
        </p:nvCxnSpPr>
        <p:spPr>
          <a:xfrm>
            <a:off x="3069661" y="2651925"/>
            <a:ext cx="469782" cy="375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62536E-A938-E6F9-A4DA-D4D850DA6686}"/>
              </a:ext>
            </a:extLst>
          </p:cNvPr>
          <p:cNvCxnSpPr/>
          <p:nvPr/>
        </p:nvCxnSpPr>
        <p:spPr>
          <a:xfrm>
            <a:off x="3126308" y="3338395"/>
            <a:ext cx="40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5A27AF-4B98-9628-46F5-BEEE96ECCD2B}"/>
              </a:ext>
            </a:extLst>
          </p:cNvPr>
          <p:cNvCxnSpPr>
            <a:cxnSpLocks/>
          </p:cNvCxnSpPr>
          <p:nvPr/>
        </p:nvCxnSpPr>
        <p:spPr>
          <a:xfrm flipV="1">
            <a:off x="3100581" y="3699132"/>
            <a:ext cx="461443" cy="263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20ABF73-C011-D0AD-2DCE-D9AF56091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915" y="2912679"/>
            <a:ext cx="1032641" cy="10326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6251A9E-E29C-91E3-EEBF-8A98CF534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632" y="2516286"/>
            <a:ext cx="646331" cy="64633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B79DB1-4A07-FE89-0DDE-F05403714B2B}"/>
              </a:ext>
            </a:extLst>
          </p:cNvPr>
          <p:cNvCxnSpPr>
            <a:cxnSpLocks/>
          </p:cNvCxnSpPr>
          <p:nvPr/>
        </p:nvCxnSpPr>
        <p:spPr>
          <a:xfrm>
            <a:off x="8649222" y="3402526"/>
            <a:ext cx="554524" cy="4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0C12C86-4DFA-C43C-1CCE-4F29E1A5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687" y="3674459"/>
            <a:ext cx="646331" cy="64633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11A37C4-DBA3-1F14-D2FD-6EA34E278F80}"/>
              </a:ext>
            </a:extLst>
          </p:cNvPr>
          <p:cNvSpPr txBox="1"/>
          <p:nvPr/>
        </p:nvSpPr>
        <p:spPr>
          <a:xfrm>
            <a:off x="8475061" y="3238414"/>
            <a:ext cx="233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…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C5EEA-B8B1-1161-8385-EA928668E87F}"/>
              </a:ext>
            </a:extLst>
          </p:cNvPr>
          <p:cNvSpPr txBox="1"/>
          <p:nvPr/>
        </p:nvSpPr>
        <p:spPr>
          <a:xfrm>
            <a:off x="8453008" y="4586325"/>
            <a:ext cx="233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VS.Code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-in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7B22BF-8929-16C6-DFF2-E1C93C3C17ED}"/>
              </a:ext>
            </a:extLst>
          </p:cNvPr>
          <p:cNvSpPr txBox="1"/>
          <p:nvPr/>
        </p:nvSpPr>
        <p:spPr>
          <a:xfrm>
            <a:off x="9052195" y="5100591"/>
            <a:ext cx="1391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/>
              <a:t>Shows 10 suggestions and </a:t>
            </a:r>
            <a:r>
              <a:rPr lang="sv-SE" sz="1400" i="1" dirty="0" err="1"/>
              <a:t>selects</a:t>
            </a:r>
            <a:r>
              <a:rPr lang="sv-SE" sz="1400" i="1" dirty="0"/>
              <a:t> the </a:t>
            </a:r>
            <a:r>
              <a:rPr lang="sv-SE" sz="1400" i="1" dirty="0" err="1"/>
              <a:t>top</a:t>
            </a:r>
            <a:r>
              <a:rPr lang="sv-SE" sz="1400" i="1" dirty="0"/>
              <a:t>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421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E8988-C8F7-C555-93AA-4D37B3ED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Training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15285-65F1-40C2-8B3B-98AAB02FC6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164EEEC-0D7A-D1EC-EEAF-A0B39C42EDE6}"/>
              </a:ext>
            </a:extLst>
          </p:cNvPr>
          <p:cNvSpPr/>
          <p:nvPr/>
        </p:nvSpPr>
        <p:spPr>
          <a:xfrm>
            <a:off x="8866135" y="1846103"/>
            <a:ext cx="1331382" cy="4053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F1501386-4235-A286-2D77-F9C1EB8FEF88}"/>
              </a:ext>
            </a:extLst>
          </p:cNvPr>
          <p:cNvSpPr/>
          <p:nvPr/>
        </p:nvSpPr>
        <p:spPr>
          <a:xfrm>
            <a:off x="6551410" y="3104032"/>
            <a:ext cx="1331382" cy="2795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E31B4B-E4A7-04E3-04AF-5F358E6B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795353" y="4699145"/>
            <a:ext cx="850441" cy="85044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E16828A-1E51-E1EC-5F3A-65B903BA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795353" y="3346206"/>
            <a:ext cx="850441" cy="85044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4135280-DCF5-07D2-56BF-EA7A80F5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24895" y="4699146"/>
            <a:ext cx="850441" cy="85044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F9EFD6-1DB1-A55F-6936-533127F0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24894" y="3346208"/>
            <a:ext cx="850441" cy="85044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844F1A8-D2EC-D68E-E2ED-C3C0AD29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24894" y="1993271"/>
            <a:ext cx="850441" cy="850441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C6C5F357-7DD3-11C5-9403-B14A2D646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38080" y="481361"/>
            <a:ext cx="987490" cy="987490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FEDF4399-2160-1AD2-323A-3AE1C831F291}"/>
              </a:ext>
            </a:extLst>
          </p:cNvPr>
          <p:cNvSpPr txBox="1"/>
          <p:nvPr/>
        </p:nvSpPr>
        <p:spPr>
          <a:xfrm>
            <a:off x="10073047" y="83048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LID4096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BF6903E-A8DF-A293-A224-BCCF3591EC57}"/>
              </a:ext>
            </a:extLst>
          </p:cNvPr>
          <p:cNvSpPr txBox="1"/>
          <p:nvPr/>
        </p:nvSpPr>
        <p:spPr>
          <a:xfrm>
            <a:off x="9722570" y="574069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Decoder</a:t>
            </a:r>
            <a:endParaRPr lang="LID4096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5302FB5-3594-9257-543C-9B3AC12495FA}"/>
              </a:ext>
            </a:extLst>
          </p:cNvPr>
          <p:cNvSpPr txBox="1"/>
          <p:nvPr/>
        </p:nvSpPr>
        <p:spPr>
          <a:xfrm>
            <a:off x="7410026" y="5685597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Encoder</a:t>
            </a:r>
            <a:endParaRPr lang="LID4096" dirty="0"/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E9F52FD2-5682-3427-CC2D-A6F451785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148" y="6141283"/>
            <a:ext cx="639383" cy="639383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4F49EBB2-B729-32F3-25B2-6BE6096C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134" y="6141284"/>
            <a:ext cx="639383" cy="639383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06C63E1A-6C5B-309A-AD02-6A1E5C8B8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035747" y="6141283"/>
            <a:ext cx="639383" cy="639383"/>
          </a:xfrm>
          <a:prstGeom prst="rect">
            <a:avLst/>
          </a:prstGeom>
        </p:spPr>
      </p:pic>
      <p:cxnSp>
        <p:nvCxnSpPr>
          <p:cNvPr id="22" name="Koppling: vinklad 21">
            <a:extLst>
              <a:ext uri="{FF2B5EF4-FFF2-40B4-BE49-F238E27FC236}">
                <a16:creationId xmlns:a16="http://schemas.microsoft.com/office/drawing/2014/main" id="{37DD92F4-E099-8747-DBED-E0E3ED412D9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61002" y="3256499"/>
            <a:ext cx="2289113" cy="940150"/>
          </a:xfrm>
          <a:prstGeom prst="bentConnector4">
            <a:avLst>
              <a:gd name="adj1" fmla="val 40712"/>
              <a:gd name="adj2" fmla="val 1243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BDC925AA-F6F8-48F9-2A78-BB3CA5A98C4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162840" y="5654583"/>
            <a:ext cx="0" cy="48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ECB1DAEB-4423-0BED-5D45-555BA00DEBC7}"/>
              </a:ext>
            </a:extLst>
          </p:cNvPr>
          <p:cNvCxnSpPr>
            <a:cxnSpLocks/>
          </p:cNvCxnSpPr>
          <p:nvPr/>
        </p:nvCxnSpPr>
        <p:spPr>
          <a:xfrm flipV="1">
            <a:off x="7180504" y="4212445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65CF9B89-48F9-66FE-FE08-2563FF98B8AC}"/>
              </a:ext>
            </a:extLst>
          </p:cNvPr>
          <p:cNvCxnSpPr>
            <a:cxnSpLocks/>
          </p:cNvCxnSpPr>
          <p:nvPr/>
        </p:nvCxnSpPr>
        <p:spPr>
          <a:xfrm flipV="1">
            <a:off x="9550115" y="5654583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F222F3A1-2A65-BFBB-21F6-61D6C294548F}"/>
              </a:ext>
            </a:extLst>
          </p:cNvPr>
          <p:cNvCxnSpPr>
            <a:cxnSpLocks/>
          </p:cNvCxnSpPr>
          <p:nvPr/>
        </p:nvCxnSpPr>
        <p:spPr>
          <a:xfrm flipV="1">
            <a:off x="9719488" y="4212445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A1B395BC-5B52-7AF7-C80A-B4EBC2400238}"/>
              </a:ext>
            </a:extLst>
          </p:cNvPr>
          <p:cNvCxnSpPr>
            <a:cxnSpLocks/>
          </p:cNvCxnSpPr>
          <p:nvPr/>
        </p:nvCxnSpPr>
        <p:spPr>
          <a:xfrm flipV="1">
            <a:off x="9550115" y="2896206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D01B2EBD-0018-193C-BA58-E835D18FD993}"/>
              </a:ext>
            </a:extLst>
          </p:cNvPr>
          <p:cNvCxnSpPr>
            <a:cxnSpLocks/>
          </p:cNvCxnSpPr>
          <p:nvPr/>
        </p:nvCxnSpPr>
        <p:spPr>
          <a:xfrm flipV="1">
            <a:off x="9550115" y="1559299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33">
            <a:extLst>
              <a:ext uri="{FF2B5EF4-FFF2-40B4-BE49-F238E27FC236}">
                <a16:creationId xmlns:a16="http://schemas.microsoft.com/office/drawing/2014/main" id="{3459F1F9-623D-2EE5-81B2-61026A493EB7}"/>
              </a:ext>
            </a:extLst>
          </p:cNvPr>
          <p:cNvSpPr txBox="1"/>
          <p:nvPr/>
        </p:nvSpPr>
        <p:spPr>
          <a:xfrm>
            <a:off x="9899605" y="6124094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Output </a:t>
            </a:r>
            <a:r>
              <a:rPr lang="sv-SE" dirty="0" err="1"/>
              <a:t>embeddings</a:t>
            </a:r>
            <a:endParaRPr lang="LID4096" dirty="0"/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1FB01ACB-4E11-E906-EBDA-E7CDA78016CD}"/>
              </a:ext>
            </a:extLst>
          </p:cNvPr>
          <p:cNvSpPr txBox="1"/>
          <p:nvPr/>
        </p:nvSpPr>
        <p:spPr>
          <a:xfrm>
            <a:off x="4731675" y="614128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</a:t>
            </a:r>
            <a:r>
              <a:rPr lang="sv-SE" dirty="0" err="1"/>
              <a:t>embeddings</a:t>
            </a:r>
            <a:endParaRPr lang="LID4096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83D4DA0F-4353-D43D-E0E5-5B2A612F3692}"/>
              </a:ext>
            </a:extLst>
          </p:cNvPr>
          <p:cNvSpPr txBox="1"/>
          <p:nvPr/>
        </p:nvSpPr>
        <p:spPr>
          <a:xfrm>
            <a:off x="8572855" y="184204"/>
            <a:ext cx="20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Output </a:t>
            </a:r>
            <a:r>
              <a:rPr lang="sv-SE" dirty="0" err="1"/>
              <a:t>probabilities</a:t>
            </a:r>
            <a:endParaRPr lang="LID4096" dirty="0"/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1F978BF4-44C9-EA4D-DA36-DC96378BAF94}"/>
              </a:ext>
            </a:extLst>
          </p:cNvPr>
          <p:cNvSpPr txBox="1"/>
          <p:nvPr/>
        </p:nvSpPr>
        <p:spPr>
          <a:xfrm>
            <a:off x="9899605" y="5048087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Attention </a:t>
            </a:r>
            <a:r>
              <a:rPr lang="sv-SE" dirty="0" err="1"/>
              <a:t>heads</a:t>
            </a:r>
            <a:endParaRPr lang="LID4096" dirty="0"/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25D8C1EB-13DC-10D3-2395-20640168FC9E}"/>
              </a:ext>
            </a:extLst>
          </p:cNvPr>
          <p:cNvSpPr txBox="1"/>
          <p:nvPr/>
        </p:nvSpPr>
        <p:spPr>
          <a:xfrm>
            <a:off x="5168349" y="5046033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Attention </a:t>
            </a:r>
            <a:r>
              <a:rPr lang="sv-SE" dirty="0" err="1"/>
              <a:t>heads</a:t>
            </a:r>
            <a:endParaRPr lang="LID4096" dirty="0"/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3728ED06-E94F-2117-7F3B-C84114BD9AEA}"/>
              </a:ext>
            </a:extLst>
          </p:cNvPr>
          <p:cNvSpPr txBox="1"/>
          <p:nvPr/>
        </p:nvSpPr>
        <p:spPr>
          <a:xfrm>
            <a:off x="5168349" y="5048087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Attention </a:t>
            </a:r>
            <a:r>
              <a:rPr lang="sv-SE" dirty="0" err="1"/>
              <a:t>heads</a:t>
            </a:r>
            <a:endParaRPr lang="LID4096" dirty="0"/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AFFF4880-A447-25D7-A52F-94C75CDFFB5F}"/>
              </a:ext>
            </a:extLst>
          </p:cNvPr>
          <p:cNvSpPr txBox="1"/>
          <p:nvPr/>
        </p:nvSpPr>
        <p:spPr>
          <a:xfrm>
            <a:off x="5307983" y="3561939"/>
            <a:ext cx="148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Feed</a:t>
            </a:r>
            <a:r>
              <a:rPr lang="sv-SE" dirty="0"/>
              <a:t> forward </a:t>
            </a:r>
            <a:br>
              <a:rPr lang="sv-SE" dirty="0"/>
            </a:br>
            <a:r>
              <a:rPr lang="sv-SE" dirty="0" err="1"/>
              <a:t>network</a:t>
            </a:r>
            <a:endParaRPr lang="LID4096" dirty="0"/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71C579A7-E2C2-B200-B012-A74F858B30D8}"/>
              </a:ext>
            </a:extLst>
          </p:cNvPr>
          <p:cNvSpPr txBox="1"/>
          <p:nvPr/>
        </p:nvSpPr>
        <p:spPr>
          <a:xfrm>
            <a:off x="10014543" y="3504991"/>
            <a:ext cx="184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Encoder-decoder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attention </a:t>
            </a:r>
            <a:r>
              <a:rPr lang="sv-SE" dirty="0" err="1"/>
              <a:t>head</a:t>
            </a:r>
            <a:endParaRPr lang="LID4096" dirty="0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671C2295-14EF-5AAF-B810-CEF0BC5899D7}"/>
              </a:ext>
            </a:extLst>
          </p:cNvPr>
          <p:cNvSpPr txBox="1"/>
          <p:nvPr/>
        </p:nvSpPr>
        <p:spPr>
          <a:xfrm>
            <a:off x="10010305" y="2079638"/>
            <a:ext cx="148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Feed</a:t>
            </a:r>
            <a:r>
              <a:rPr lang="sv-SE" dirty="0"/>
              <a:t> forward </a:t>
            </a:r>
            <a:br>
              <a:rPr lang="sv-SE" dirty="0"/>
            </a:br>
            <a:r>
              <a:rPr lang="sv-SE" dirty="0" err="1"/>
              <a:t>network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54D5-0D0B-A17E-BA55-445C51E314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2002" y="1920000"/>
            <a:ext cx="3775326" cy="3919987"/>
          </a:xfrm>
        </p:spPr>
        <p:txBody>
          <a:bodyPr/>
          <a:lstStyle/>
          <a:p>
            <a:r>
              <a:rPr lang="sv-SE" dirty="0"/>
              <a:t>Transformers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networks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networks</a:t>
            </a:r>
            <a:endParaRPr lang="sv-SE" dirty="0"/>
          </a:p>
          <a:p>
            <a:pPr lvl="1"/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heads</a:t>
            </a:r>
            <a:r>
              <a:rPr lang="sv-SE" dirty="0"/>
              <a:t> </a:t>
            </a:r>
            <a:r>
              <a:rPr lang="sv-SE" dirty="0" err="1"/>
              <a:t>provide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for the generation </a:t>
            </a:r>
            <a:r>
              <a:rPr lang="sv-SE" dirty="0" err="1"/>
              <a:t>of</a:t>
            </a:r>
            <a:r>
              <a:rPr lang="sv-SE" dirty="0"/>
              <a:t> text</a:t>
            </a:r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arbitrary</a:t>
            </a:r>
            <a:r>
              <a:rPr lang="sv-SE" dirty="0"/>
              <a:t> </a:t>
            </a:r>
            <a:r>
              <a:rPr lang="sv-SE" dirty="0" err="1"/>
              <a:t>deep</a:t>
            </a:r>
            <a:r>
              <a:rPr lang="sv-SE" dirty="0"/>
              <a:t> and </a:t>
            </a:r>
            <a:r>
              <a:rPr lang="sv-SE" dirty="0" err="1"/>
              <a:t>arbitrary</a:t>
            </a:r>
            <a:r>
              <a:rPr lang="sv-SE" dirty="0"/>
              <a:t> </a:t>
            </a:r>
            <a:r>
              <a:rPr lang="sv-SE" dirty="0" err="1"/>
              <a:t>wide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0DC99-2D88-FA5F-1C45-7A7BD3D8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Transformer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DC5E9F-5C76-5482-C397-638EF510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tokenization</a:t>
            </a:r>
            <a:r>
              <a:rPr lang="sv-SE" dirty="0"/>
              <a:t> and </a:t>
            </a:r>
            <a:r>
              <a:rPr lang="sv-SE" dirty="0" err="1"/>
              <a:t>masking</a:t>
            </a:r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13114321-8430-9EFE-5D76-5358CA7E99F7}"/>
              </a:ext>
            </a:extLst>
          </p:cNvPr>
          <p:cNvSpPr txBox="1"/>
          <p:nvPr/>
        </p:nvSpPr>
        <p:spPr>
          <a:xfrm>
            <a:off x="912000" y="2077440"/>
            <a:ext cx="466344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*</a:t>
            </a:r>
            <a:r>
              <a:rPr lang="sv-SE" dirty="0" err="1">
                <a:latin typeface="Consolas" panose="020B0609020204030204" pitchFamily="49" charset="0"/>
              </a:rPr>
              <a:t>main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argc</a:t>
            </a:r>
            <a:r>
              <a:rPr lang="sv-SE" dirty="0">
                <a:latin typeface="Consolas" panose="020B0609020204030204" pitchFamily="49" charset="0"/>
              </a:rPr>
              <a:t>, </a:t>
            </a:r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**</a:t>
            </a:r>
            <a:r>
              <a:rPr lang="sv-SE" dirty="0" err="1">
                <a:latin typeface="Consolas" panose="020B0609020204030204" pitchFamily="49" charset="0"/>
              </a:rPr>
              <a:t>argv</a:t>
            </a:r>
            <a:r>
              <a:rPr lang="sv-SE" dirty="0">
                <a:latin typeface="Consolas" panose="020B0609020204030204" pitchFamily="49" charset="0"/>
              </a:rPr>
              <a:t>) 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3000CFB-B337-A9F0-7A3A-672E40DCF3B2}"/>
              </a:ext>
            </a:extLst>
          </p:cNvPr>
          <p:cNvSpPr txBox="1"/>
          <p:nvPr/>
        </p:nvSpPr>
        <p:spPr>
          <a:xfrm>
            <a:off x="912000" y="3730718"/>
            <a:ext cx="466344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main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argc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argv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6" name="Pil: nedåt 5">
            <a:extLst>
              <a:ext uri="{FF2B5EF4-FFF2-40B4-BE49-F238E27FC236}">
                <a16:creationId xmlns:a16="http://schemas.microsoft.com/office/drawing/2014/main" id="{6517B580-9A92-368B-376D-4242B5F4105B}"/>
              </a:ext>
            </a:extLst>
          </p:cNvPr>
          <p:cNvSpPr/>
          <p:nvPr/>
        </p:nvSpPr>
        <p:spPr>
          <a:xfrm>
            <a:off x="2859672" y="2818104"/>
            <a:ext cx="804672" cy="5577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A883B94-A289-1C97-9C23-8D2071FDCAAC}"/>
              </a:ext>
            </a:extLst>
          </p:cNvPr>
          <p:cNvSpPr txBox="1"/>
          <p:nvPr/>
        </p:nvSpPr>
        <p:spPr>
          <a:xfrm>
            <a:off x="912000" y="5175470"/>
            <a:ext cx="466344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main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b="1" dirty="0">
                <a:latin typeface="Consolas" panose="020B0609020204030204" pitchFamily="49" charset="0"/>
              </a:rPr>
              <a:t>&lt;mask&gt; </a:t>
            </a:r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argv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8" name="Pil: nedåt 7">
            <a:extLst>
              <a:ext uri="{FF2B5EF4-FFF2-40B4-BE49-F238E27FC236}">
                <a16:creationId xmlns:a16="http://schemas.microsoft.com/office/drawing/2014/main" id="{38AD0348-5A59-B4B8-74D5-0B248D746EC0}"/>
              </a:ext>
            </a:extLst>
          </p:cNvPr>
          <p:cNvSpPr/>
          <p:nvPr/>
        </p:nvSpPr>
        <p:spPr>
          <a:xfrm>
            <a:off x="2859672" y="4262856"/>
            <a:ext cx="804672" cy="5577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12EDFF8-5E2C-F4CB-157D-77D3372B4947}"/>
              </a:ext>
            </a:extLst>
          </p:cNvPr>
          <p:cNvSpPr txBox="1"/>
          <p:nvPr/>
        </p:nvSpPr>
        <p:spPr>
          <a:xfrm>
            <a:off x="6581280" y="2053580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program</a:t>
            </a:r>
            <a:endParaRPr lang="LID4096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EE4CF15A-AF81-3142-E8B4-F54E8F1E18A8}"/>
              </a:ext>
            </a:extLst>
          </p:cNvPr>
          <p:cNvSpPr txBox="1"/>
          <p:nvPr/>
        </p:nvSpPr>
        <p:spPr>
          <a:xfrm>
            <a:off x="6581280" y="3730718"/>
            <a:ext cx="19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Tokenized</a:t>
            </a:r>
            <a:r>
              <a:rPr lang="sv-SE" dirty="0"/>
              <a:t> program</a:t>
            </a:r>
            <a:endParaRPr lang="LID4096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179F54C3-B4A5-2BA6-D1FF-54BCF2376A17}"/>
              </a:ext>
            </a:extLst>
          </p:cNvPr>
          <p:cNvSpPr txBox="1"/>
          <p:nvPr/>
        </p:nvSpPr>
        <p:spPr>
          <a:xfrm>
            <a:off x="6581280" y="5148038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Masked</a:t>
            </a:r>
            <a:r>
              <a:rPr lang="sv-SE" dirty="0"/>
              <a:t> program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117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3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_gu_mall_eng_books.potx" id="{2D82C6BB-EC6D-494C-8A4C-BD3087AA44CE}" vid="{D7A9400D-658A-41C3-BDA3-39E40A5980B7}"/>
    </a:ext>
  </a:extLst>
</a:theme>
</file>

<file path=ppt/theme/theme2.xml><?xml version="1.0" encoding="utf-8"?>
<a:theme xmlns:a="http://schemas.openxmlformats.org/drawingml/2006/main" name="2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_gu_mall_eng_books.potx" id="{2D82C6BB-EC6D-494C-8A4C-BD3087AA44CE}" vid="{E0C923CA-7883-490E-A54A-2CC80910AE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2020_gu_mall_eng_books</Template>
  <TotalTime>229</TotalTime>
  <Words>540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Bold</vt:lpstr>
      <vt:lpstr>Arial Narrow</vt:lpstr>
      <vt:lpstr>Calibri</vt:lpstr>
      <vt:lpstr>Consolas</vt:lpstr>
      <vt:lpstr>Open Sans</vt:lpstr>
      <vt:lpstr>Wingdings</vt:lpstr>
      <vt:lpstr>3_GU_PPTMall_190527</vt:lpstr>
      <vt:lpstr>2_GU_PPTMall_190527</vt:lpstr>
      <vt:lpstr>Generative AI Hackathon</vt:lpstr>
      <vt:lpstr>Who am I?</vt:lpstr>
      <vt:lpstr>Agenda for today</vt:lpstr>
      <vt:lpstr>What is OpenAI, CodeX and ChatGPT?</vt:lpstr>
      <vt:lpstr>Models and products</vt:lpstr>
      <vt:lpstr>Github CoPilot</vt:lpstr>
      <vt:lpstr>Training a model</vt:lpstr>
      <vt:lpstr>Transformer models</vt:lpstr>
      <vt:lpstr>Process of tokenization and masking</vt:lpstr>
      <vt:lpstr>Tokenization</vt:lpstr>
      <vt:lpstr>Creating embeddings, i.e. similarities of words</vt:lpstr>
      <vt:lpstr>What does this really mean?</vt:lpstr>
      <vt:lpstr>How do we get a suggestion from such a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Co-Pilot and legal aspects of auto-generated code</dc:title>
  <dc:creator>Miroslaw Staron</dc:creator>
  <cp:lastModifiedBy>Miroslaw Staron</cp:lastModifiedBy>
  <cp:revision>4</cp:revision>
  <dcterms:created xsi:type="dcterms:W3CDTF">2023-01-12T06:44:45Z</dcterms:created>
  <dcterms:modified xsi:type="dcterms:W3CDTF">2024-04-02T17:15:34Z</dcterms:modified>
</cp:coreProperties>
</file>