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3E8C-C6EA-B3F7-007F-3CE6A1DA1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000F8-0600-B071-4B73-559CF6D57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B5951-9F90-B37D-D1EA-CD255384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7BB09-5C64-5C8B-EC41-09D0DA89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B4041-8B5A-7F4E-A539-71A05014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203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0C62-2181-B5F9-E017-74268E9D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5871D-0914-860F-E49D-DD3592FAD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FECFC-65F0-18CA-55BC-C31E8B91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246DF-04E9-8A82-7DF6-2B90A010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0F35A-D596-2DC9-C485-EFD840B2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189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E7CB0-0AA6-87C5-BEB0-A38DACAAB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3906D-639F-BBB3-B9A4-12D112F5A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9B57C-460D-3C7E-08BB-0C04B8B9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4E69-779C-A721-FB6C-F5105EAB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FA7EA-BFAE-1C07-9FCE-E1327429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443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0344-753E-BF32-1EB2-9F442811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BEC98-5880-6FE6-964E-D4BA13837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4BD5E-8E01-2849-A8A0-86D3799A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BC419-A267-2E07-5EA2-253F05AD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9FE8B-2762-C6A6-6E44-88E7426C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940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B94B-F95C-6B0F-C0D5-9CCD5B7B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38FF8-6247-990A-5270-EF747A84D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4CAC6-B3AA-1074-EC6A-E6CA3BC8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A64DF-F480-B4FE-EBA4-E39C695D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17A56-E6F1-8CD3-E74D-8820C3BE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68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58E6-3645-A667-D248-83949FB1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DFC25-106A-ADFB-7B30-CB149366D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E2B6F-7FDC-CBAF-6AFF-5E1AC5E84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CDAAA-1BC8-49C0-F1CB-938EAAA7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7EA96-568D-3D39-062A-2CEEAEA6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9BEF5-3936-DFA1-599E-BDEAECFB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350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BB37-D27E-820A-DD8F-0CCBC8DC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92D26-DBBA-F284-F0AD-6F02073F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F1B97-8530-7E95-1463-537E60D1C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2062D-AE9F-625B-414C-51B790255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1BF62-8E0B-6054-713B-44E2AF303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3931FE-564E-3A07-B2D1-075A14EB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06C344-9A74-6E73-8439-945935CF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D4AB7-7C85-FF92-3FBD-19881FF8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416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5FE0-E61B-ABC1-9EEE-2E4B72E3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D6A61-8DEE-CA64-8A5A-569B9ECD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43D78-19A7-BEDA-E400-4E258A11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F7F69-6EDE-EA9C-6782-3A3F2EFA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935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30F1D-C6C9-E821-63A8-84A05DDD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F541A-845C-461E-5D9B-82F119CB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9BA54-DD1B-5D98-1ACA-797F0424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559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4B95-718B-2633-2849-85E0A527A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D097F-B5FC-0A8C-6A63-213F98F7D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135F1-735A-2043-E343-B0D28733F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04E52-AFD7-8FF5-4C8F-0382C729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F346A-CF79-63BC-C2DE-F6A06A60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5CD32-622D-754B-5B71-AD583034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918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3D62-3DDC-4661-0E84-164D4BA3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CECC3-BEB8-784B-7E56-94B67542A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E5685-0E3A-8CCD-1BAD-D4B8D9817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A6679-06B9-B52D-8F22-F86B37C4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9B4B4-0F4C-9C9F-A801-DF0C184E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B63E8-8276-5A13-CF7E-B715B51E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437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049C2-21AC-D770-A3CC-EA0881B3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5C97E-4E74-892C-07D7-4C4E68855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F117A-2D3A-B565-9424-A00A6D284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11F18-4D7C-373A-464B-2A0EBEF31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6EEA1-5860-446E-7618-DCB4D4F64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932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D8D611-4AC1-4E83-5646-81AD5A5D3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012" y="1512021"/>
            <a:ext cx="5608361" cy="3169943"/>
          </a:xfrm>
          <a:prstGeom prst="rect">
            <a:avLst/>
          </a:prstGeom>
        </p:spPr>
      </p:pic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28FD0B55-B5D1-14EE-3400-2536D8511D3A}"/>
              </a:ext>
            </a:extLst>
          </p:cNvPr>
          <p:cNvSpPr/>
          <p:nvPr/>
        </p:nvSpPr>
        <p:spPr>
          <a:xfrm>
            <a:off x="529434" y="165807"/>
            <a:ext cx="3416320" cy="2426910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3GPP TS 22.104 Service requirements for cyber-physical </a:t>
            </a:r>
            <a:br>
              <a:rPr lang="en-US" sz="1100" dirty="0">
                <a:solidFill>
                  <a:sysClr val="windowText" lastClr="000000"/>
                </a:solidFill>
              </a:rPr>
            </a:br>
            <a:r>
              <a:rPr lang="en-US" sz="1100" dirty="0">
                <a:solidFill>
                  <a:sysClr val="windowText" lastClr="000000"/>
                </a:solidFill>
              </a:rPr>
              <a:t>control applications in vertical domains</a:t>
            </a:r>
          </a:p>
          <a:p>
            <a:endParaRPr lang="en-US" sz="1100" dirty="0">
              <a:solidFill>
                <a:sysClr val="windowText" lastClr="000000"/>
              </a:solidFill>
            </a:endParaRPr>
          </a:p>
          <a:p>
            <a:r>
              <a:rPr lang="en-US" sz="1100" dirty="0">
                <a:solidFill>
                  <a:sysClr val="windowText" lastClr="000000"/>
                </a:solidFill>
              </a:rPr>
              <a:t>Factories of the Future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The manufacturing industry is currently subject </a:t>
            </a:r>
            <a:br>
              <a:rPr lang="en-US" sz="1100" dirty="0">
                <a:solidFill>
                  <a:sysClr val="windowText" lastClr="000000"/>
                </a:solidFill>
              </a:rPr>
            </a:br>
            <a:r>
              <a:rPr lang="en-US" sz="1100" dirty="0">
                <a:solidFill>
                  <a:sysClr val="windowText" lastClr="000000"/>
                </a:solidFill>
              </a:rPr>
              <a:t>to a fundamental change, which is often referred </a:t>
            </a:r>
            <a:br>
              <a:rPr lang="en-US" sz="1100" dirty="0">
                <a:solidFill>
                  <a:sysClr val="windowText" lastClr="000000"/>
                </a:solidFill>
              </a:rPr>
            </a:br>
            <a:r>
              <a:rPr lang="en-US" sz="1100" dirty="0">
                <a:solidFill>
                  <a:sysClr val="windowText" lastClr="000000"/>
                </a:solidFill>
              </a:rPr>
              <a:t>to as the "Fourth Industrial Revolution" or simply </a:t>
            </a:r>
            <a:br>
              <a:rPr lang="en-US" sz="1100" dirty="0">
                <a:solidFill>
                  <a:sysClr val="windowText" lastClr="000000"/>
                </a:solidFill>
              </a:rPr>
            </a:br>
            <a:r>
              <a:rPr lang="en-US" sz="1100" dirty="0">
                <a:solidFill>
                  <a:sysClr val="windowText" lastClr="000000"/>
                </a:solidFill>
              </a:rPr>
              <a:t>"Industry 4.0" [15]. The main goals …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Mobile robots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Mobile robot systems are characterized by a </a:t>
            </a:r>
            <a:br>
              <a:rPr lang="en-US" sz="1100" dirty="0">
                <a:solidFill>
                  <a:sysClr val="windowText" lastClr="000000"/>
                </a:solidFill>
              </a:rPr>
            </a:br>
            <a:r>
              <a:rPr lang="en-US" sz="1100" dirty="0">
                <a:solidFill>
                  <a:sysClr val="windowText" lastClr="000000"/>
                </a:solidFill>
              </a:rPr>
              <a:t>maximum flexibility in mobility …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E36B1BE0-AC5F-36E6-5007-84D70B757C3C}"/>
              </a:ext>
            </a:extLst>
          </p:cNvPr>
          <p:cNvSpPr/>
          <p:nvPr/>
        </p:nvSpPr>
        <p:spPr>
          <a:xfrm>
            <a:off x="3150192" y="2758001"/>
            <a:ext cx="2278188" cy="955477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Customer Requirement: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CR1234: Our products must support 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the function of Mobile Robots in </a:t>
            </a:r>
            <a:br>
              <a:rPr lang="en-US" sz="1100" dirty="0">
                <a:solidFill>
                  <a:sysClr val="windowText" lastClr="000000"/>
                </a:solidFill>
              </a:rPr>
            </a:br>
            <a:r>
              <a:rPr lang="en-US" sz="1100" dirty="0">
                <a:solidFill>
                  <a:sysClr val="windowText" lastClr="000000"/>
                </a:solidFill>
              </a:rPr>
              <a:t>vertical domains.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3348E526-DBB2-3520-4BAB-C3845214C4A9}"/>
              </a:ext>
            </a:extLst>
          </p:cNvPr>
          <p:cNvSpPr/>
          <p:nvPr/>
        </p:nvSpPr>
        <p:spPr>
          <a:xfrm>
            <a:off x="5487691" y="5241694"/>
            <a:ext cx="2938625" cy="1165681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NFR1234 Regarding mobile robots, 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as described in TS 22.104, V19.1.0 (2023-09), 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chapter A.2.2.3, Use Case 1:</a:t>
            </a:r>
          </a:p>
          <a:p>
            <a:r>
              <a:rPr lang="en-US" sz="1100" b="1" dirty="0">
                <a:solidFill>
                  <a:sysClr val="windowText" lastClr="000000"/>
                </a:solidFill>
              </a:rPr>
              <a:t>UPF</a:t>
            </a:r>
            <a:r>
              <a:rPr lang="en-US" sz="1100" dirty="0">
                <a:solidFill>
                  <a:sysClr val="windowText" lastClr="000000"/>
                </a:solidFill>
              </a:rPr>
              <a:t> shall take less than X </a:t>
            </a:r>
            <a:r>
              <a:rPr lang="en-US" sz="1100" dirty="0" err="1">
                <a:solidFill>
                  <a:sysClr val="windowText" lastClr="000000"/>
                </a:solidFill>
              </a:rPr>
              <a:t>ms</a:t>
            </a:r>
            <a:r>
              <a:rPr lang="en-US" sz="1100" dirty="0">
                <a:solidFill>
                  <a:sysClr val="windowText" lastClr="000000"/>
                </a:solidFill>
              </a:rPr>
              <a:t> (one way latency), 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with Y% reliability.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9D26E81D-F77F-AB25-7B8F-1CD69547BED5}"/>
              </a:ext>
            </a:extLst>
          </p:cNvPr>
          <p:cNvSpPr/>
          <p:nvPr/>
        </p:nvSpPr>
        <p:spPr>
          <a:xfrm>
            <a:off x="5561464" y="1379262"/>
            <a:ext cx="818866" cy="35552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9D6600-834B-5EA4-1465-5EE41B23623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57004" y="4462818"/>
            <a:ext cx="2569133" cy="77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455C9DAC-FA51-3A4D-0D09-69BF69BBDCFA}"/>
              </a:ext>
            </a:extLst>
          </p:cNvPr>
          <p:cNvSpPr/>
          <p:nvPr/>
        </p:nvSpPr>
        <p:spPr>
          <a:xfrm rot="2736196">
            <a:off x="3106990" y="2347898"/>
            <a:ext cx="689212" cy="375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FC8FCBE-A3B9-AAE2-F1CA-3239548523E5}"/>
              </a:ext>
            </a:extLst>
          </p:cNvPr>
          <p:cNvSpPr/>
          <p:nvPr/>
        </p:nvSpPr>
        <p:spPr>
          <a:xfrm rot="2736196">
            <a:off x="5066701" y="4601460"/>
            <a:ext cx="689212" cy="375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0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131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Wilhelm Meding</dc:creator>
  <cp:lastModifiedBy>Wilhelm Meding</cp:lastModifiedBy>
  <cp:revision>4</cp:revision>
  <dcterms:created xsi:type="dcterms:W3CDTF">2024-09-13T08:20:47Z</dcterms:created>
  <dcterms:modified xsi:type="dcterms:W3CDTF">2024-09-13T10:21:21Z</dcterms:modified>
</cp:coreProperties>
</file>